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1"/>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7" r:id="rId31"/>
    <p:sldId id="288" r:id="rId32"/>
    <p:sldId id="289" r:id="rId33"/>
    <p:sldId id="290" r:id="rId34"/>
    <p:sldId id="292" r:id="rId35"/>
    <p:sldId id="293" r:id="rId36"/>
    <p:sldId id="294" r:id="rId37"/>
    <p:sldId id="295" r:id="rId38"/>
    <p:sldId id="296" r:id="rId39"/>
    <p:sldId id="297" r:id="rId40"/>
    <p:sldId id="298" r:id="rId41"/>
    <p:sldId id="299" r:id="rId42"/>
    <p:sldId id="300" r:id="rId43"/>
    <p:sldId id="301" r:id="rId44"/>
    <p:sldId id="302" r:id="rId45"/>
    <p:sldId id="304" r:id="rId46"/>
    <p:sldId id="305" r:id="rId47"/>
    <p:sldId id="306" r:id="rId48"/>
    <p:sldId id="307"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2" r:id="rId62"/>
    <p:sldId id="323" r:id="rId63"/>
    <p:sldId id="325" r:id="rId64"/>
    <p:sldId id="326" r:id="rId65"/>
    <p:sldId id="327" r:id="rId66"/>
    <p:sldId id="328" r:id="rId67"/>
    <p:sldId id="333" r:id="rId68"/>
    <p:sldId id="334" r:id="rId69"/>
    <p:sldId id="336" r:id="rId70"/>
    <p:sldId id="339" r:id="rId71"/>
    <p:sldId id="340" r:id="rId72"/>
    <p:sldId id="341" r:id="rId73"/>
    <p:sldId id="342" r:id="rId74"/>
    <p:sldId id="343" r:id="rId75"/>
    <p:sldId id="344" r:id="rId76"/>
    <p:sldId id="345" r:id="rId77"/>
    <p:sldId id="346" r:id="rId78"/>
    <p:sldId id="347" r:id="rId79"/>
    <p:sldId id="348" r:id="rId80"/>
    <p:sldId id="350" r:id="rId81"/>
    <p:sldId id="351" r:id="rId82"/>
    <p:sldId id="352" r:id="rId83"/>
    <p:sldId id="353" r:id="rId84"/>
    <p:sldId id="354" r:id="rId85"/>
    <p:sldId id="355" r:id="rId86"/>
    <p:sldId id="356" r:id="rId87"/>
    <p:sldId id="357" r:id="rId88"/>
    <p:sldId id="358" r:id="rId89"/>
    <p:sldId id="359" r:id="rId90"/>
    <p:sldId id="360" r:id="rId91"/>
    <p:sldId id="368" r:id="rId92"/>
    <p:sldId id="369" r:id="rId93"/>
    <p:sldId id="370" r:id="rId94"/>
    <p:sldId id="371" r:id="rId95"/>
    <p:sldId id="372" r:id="rId96"/>
    <p:sldId id="373" r:id="rId97"/>
    <p:sldId id="374" r:id="rId98"/>
    <p:sldId id="375" r:id="rId99"/>
    <p:sldId id="376" r:id="rId100"/>
    <p:sldId id="377" r:id="rId101"/>
    <p:sldId id="378" r:id="rId102"/>
    <p:sldId id="381" r:id="rId103"/>
    <p:sldId id="382" r:id="rId104"/>
    <p:sldId id="383" r:id="rId105"/>
    <p:sldId id="384" r:id="rId106"/>
    <p:sldId id="385" r:id="rId107"/>
    <p:sldId id="386" r:id="rId108"/>
    <p:sldId id="387" r:id="rId109"/>
    <p:sldId id="388" r:id="rId110"/>
    <p:sldId id="389" r:id="rId111"/>
    <p:sldId id="390" r:id="rId112"/>
    <p:sldId id="391" r:id="rId113"/>
    <p:sldId id="392" r:id="rId114"/>
    <p:sldId id="393" r:id="rId115"/>
    <p:sldId id="394" r:id="rId116"/>
    <p:sldId id="395" r:id="rId117"/>
    <p:sldId id="414" r:id="rId118"/>
    <p:sldId id="410" r:id="rId119"/>
    <p:sldId id="411" r:id="rId120"/>
    <p:sldId id="412" r:id="rId121"/>
    <p:sldId id="415" r:id="rId122"/>
    <p:sldId id="416" r:id="rId123"/>
    <p:sldId id="418" r:id="rId124"/>
    <p:sldId id="420" r:id="rId125"/>
    <p:sldId id="422" r:id="rId126"/>
    <p:sldId id="423" r:id="rId127"/>
    <p:sldId id="424" r:id="rId128"/>
    <p:sldId id="425" r:id="rId129"/>
    <p:sldId id="427" r:id="rId130"/>
    <p:sldId id="400" r:id="rId131"/>
    <p:sldId id="401" r:id="rId132"/>
    <p:sldId id="402" r:id="rId133"/>
    <p:sldId id="403" r:id="rId134"/>
    <p:sldId id="404" r:id="rId135"/>
    <p:sldId id="405" r:id="rId136"/>
    <p:sldId id="406" r:id="rId137"/>
    <p:sldId id="407" r:id="rId138"/>
    <p:sldId id="408" r:id="rId139"/>
    <p:sldId id="409" r:id="rId1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bara Zabawa" initials="BJ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4" d="100"/>
          <a:sy n="94" d="100"/>
        </p:scale>
        <p:origin x="226"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commentAuthors" Target="commentAuthor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8-12T10:29:19.330" idx="1">
    <p:pos x="10" y="10"/>
    <p:text>Save for end.  Verify at end.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DBB112-554C-40E0-8398-B086B0316E12}"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8A4E87CE-F9C1-4254-9B9E-B9683E4E5313}">
      <dgm:prSet phldrT="[Text]" custT="1"/>
      <dgm:spPr/>
      <dgm:t>
        <a:bodyPr/>
        <a:lstStyle/>
        <a:p>
          <a:r>
            <a:rPr lang="en-US" sz="2800" b="1" dirty="0">
              <a:latin typeface="Times New Roman" pitchFamily="18" charset="0"/>
              <a:cs typeface="Times New Roman" pitchFamily="18" charset="0"/>
            </a:rPr>
            <a:t>1</a:t>
          </a:r>
        </a:p>
      </dgm:t>
    </dgm:pt>
    <dgm:pt modelId="{9ACAB448-9964-4524-BF85-9CA3716C2532}" type="parTrans" cxnId="{8ACC6D51-9CC9-42D9-9B5C-156D269B35C6}">
      <dgm:prSet/>
      <dgm:spPr/>
      <dgm:t>
        <a:bodyPr/>
        <a:lstStyle/>
        <a:p>
          <a:endParaRPr lang="en-US"/>
        </a:p>
      </dgm:t>
    </dgm:pt>
    <dgm:pt modelId="{01E4A3A0-1420-4181-8FB2-A3C46F9D84EB}" type="sibTrans" cxnId="{8ACC6D51-9CC9-42D9-9B5C-156D269B35C6}">
      <dgm:prSet/>
      <dgm:spPr/>
      <dgm:t>
        <a:bodyPr/>
        <a:lstStyle/>
        <a:p>
          <a:endParaRPr lang="en-US"/>
        </a:p>
      </dgm:t>
    </dgm:pt>
    <dgm:pt modelId="{FF9D27E0-8370-4F55-A997-DABFA49BF0CA}">
      <dgm:prSet phldrT="[Text]" custT="1"/>
      <dgm:spPr/>
      <dgm:t>
        <a:bodyPr/>
        <a:lstStyle/>
        <a:p>
          <a:r>
            <a:rPr lang="en-US" sz="2800" b="1" dirty="0">
              <a:latin typeface="Times New Roman" pitchFamily="18" charset="0"/>
              <a:cs typeface="Times New Roman" pitchFamily="18" charset="0"/>
            </a:rPr>
            <a:t>Privacy Rule</a:t>
          </a:r>
        </a:p>
      </dgm:t>
    </dgm:pt>
    <dgm:pt modelId="{8C059EDD-CE00-4C6B-8461-88AC882955B1}" type="parTrans" cxnId="{8E2A70AE-725E-4590-92A7-CB006E1D1BCC}">
      <dgm:prSet/>
      <dgm:spPr/>
      <dgm:t>
        <a:bodyPr/>
        <a:lstStyle/>
        <a:p>
          <a:endParaRPr lang="en-US"/>
        </a:p>
      </dgm:t>
    </dgm:pt>
    <dgm:pt modelId="{A2ADDEAD-A9F8-4601-B84D-F1C9B866DBED}" type="sibTrans" cxnId="{8E2A70AE-725E-4590-92A7-CB006E1D1BCC}">
      <dgm:prSet/>
      <dgm:spPr/>
      <dgm:t>
        <a:bodyPr/>
        <a:lstStyle/>
        <a:p>
          <a:endParaRPr lang="en-US"/>
        </a:p>
      </dgm:t>
    </dgm:pt>
    <dgm:pt modelId="{92C7C85D-4B58-4707-BC03-3353BA586923}">
      <dgm:prSet phldrT="[Text]" custT="1"/>
      <dgm:spPr/>
      <dgm:t>
        <a:bodyPr/>
        <a:lstStyle/>
        <a:p>
          <a:r>
            <a:rPr lang="en-US" sz="2800" b="1" dirty="0">
              <a:latin typeface="Times New Roman" pitchFamily="18" charset="0"/>
              <a:cs typeface="Times New Roman" pitchFamily="18" charset="0"/>
            </a:rPr>
            <a:t>2</a:t>
          </a:r>
        </a:p>
      </dgm:t>
    </dgm:pt>
    <dgm:pt modelId="{60E6CCA9-B3BE-46F3-BED3-BD2C50EF637D}" type="parTrans" cxnId="{3BEF10AC-1A95-46F5-A7C1-403330A8C3BF}">
      <dgm:prSet/>
      <dgm:spPr/>
      <dgm:t>
        <a:bodyPr/>
        <a:lstStyle/>
        <a:p>
          <a:endParaRPr lang="en-US"/>
        </a:p>
      </dgm:t>
    </dgm:pt>
    <dgm:pt modelId="{5126D1D6-DD9F-4242-8382-5C5DAE4890B4}" type="sibTrans" cxnId="{3BEF10AC-1A95-46F5-A7C1-403330A8C3BF}">
      <dgm:prSet/>
      <dgm:spPr/>
      <dgm:t>
        <a:bodyPr/>
        <a:lstStyle/>
        <a:p>
          <a:endParaRPr lang="en-US"/>
        </a:p>
      </dgm:t>
    </dgm:pt>
    <dgm:pt modelId="{C944A575-6E74-4C15-9418-73E3B704D6EC}">
      <dgm:prSet phldrT="[Text]" custT="1"/>
      <dgm:spPr/>
      <dgm:t>
        <a:bodyPr/>
        <a:lstStyle/>
        <a:p>
          <a:r>
            <a:rPr lang="en-US" sz="2800" b="1" dirty="0">
              <a:latin typeface="Times New Roman" pitchFamily="18" charset="0"/>
              <a:cs typeface="Times New Roman" pitchFamily="18" charset="0"/>
            </a:rPr>
            <a:t>Security Rule</a:t>
          </a:r>
        </a:p>
      </dgm:t>
    </dgm:pt>
    <dgm:pt modelId="{F08C3219-0D41-47A1-BF67-11CF3E7A3A25}" type="parTrans" cxnId="{113EBDD3-8CC5-4154-BFC8-6BDB455A0C04}">
      <dgm:prSet/>
      <dgm:spPr/>
      <dgm:t>
        <a:bodyPr/>
        <a:lstStyle/>
        <a:p>
          <a:endParaRPr lang="en-US"/>
        </a:p>
      </dgm:t>
    </dgm:pt>
    <dgm:pt modelId="{C5D753C3-0EB4-4BF2-9FBB-DF5FFFD4F7F3}" type="sibTrans" cxnId="{113EBDD3-8CC5-4154-BFC8-6BDB455A0C04}">
      <dgm:prSet/>
      <dgm:spPr/>
      <dgm:t>
        <a:bodyPr/>
        <a:lstStyle/>
        <a:p>
          <a:endParaRPr lang="en-US"/>
        </a:p>
      </dgm:t>
    </dgm:pt>
    <dgm:pt modelId="{0C3BCAF6-543A-4E42-AAE0-6BF2503E8F14}">
      <dgm:prSet phldrT="[Text]" custT="1"/>
      <dgm:spPr/>
      <dgm:t>
        <a:bodyPr/>
        <a:lstStyle/>
        <a:p>
          <a:r>
            <a:rPr lang="en-US" sz="2800" b="1" dirty="0">
              <a:latin typeface="Times New Roman" pitchFamily="18" charset="0"/>
              <a:cs typeface="Times New Roman" pitchFamily="18" charset="0"/>
            </a:rPr>
            <a:t>3</a:t>
          </a:r>
        </a:p>
      </dgm:t>
    </dgm:pt>
    <dgm:pt modelId="{02098A52-1DEE-47C3-A962-CB9B19EC5057}" type="sibTrans" cxnId="{AD1F8798-71B5-4C2C-80F7-6DA5CFAE8FD6}">
      <dgm:prSet/>
      <dgm:spPr/>
      <dgm:t>
        <a:bodyPr/>
        <a:lstStyle/>
        <a:p>
          <a:endParaRPr lang="en-US"/>
        </a:p>
      </dgm:t>
    </dgm:pt>
    <dgm:pt modelId="{0736580C-EEEB-4039-91D2-F182CC8A2F9C}" type="parTrans" cxnId="{AD1F8798-71B5-4C2C-80F7-6DA5CFAE8FD6}">
      <dgm:prSet/>
      <dgm:spPr/>
      <dgm:t>
        <a:bodyPr/>
        <a:lstStyle/>
        <a:p>
          <a:endParaRPr lang="en-US"/>
        </a:p>
      </dgm:t>
    </dgm:pt>
    <dgm:pt modelId="{0BE320F5-ABEF-42B0-B9BF-B10F3014CBDD}">
      <dgm:prSet phldrT="[Text]"/>
      <dgm:spPr/>
      <dgm:t>
        <a:bodyPr/>
        <a:lstStyle/>
        <a:p>
          <a:r>
            <a:rPr lang="en-US" b="1" dirty="0">
              <a:latin typeface="Times New Roman" pitchFamily="18" charset="0"/>
              <a:cs typeface="Times New Roman" pitchFamily="18" charset="0"/>
            </a:rPr>
            <a:t>Electronic Data Exchange</a:t>
          </a:r>
        </a:p>
      </dgm:t>
    </dgm:pt>
    <dgm:pt modelId="{1EF0D6B0-0CA8-40C1-B541-C3363E62FB0D}" type="sibTrans" cxnId="{208C2CAA-9E77-4821-81FF-770A010540A0}">
      <dgm:prSet/>
      <dgm:spPr/>
      <dgm:t>
        <a:bodyPr/>
        <a:lstStyle/>
        <a:p>
          <a:endParaRPr lang="en-US"/>
        </a:p>
      </dgm:t>
    </dgm:pt>
    <dgm:pt modelId="{0A18DBF1-0D97-463A-9362-7EA62FCA48F1}" type="parTrans" cxnId="{208C2CAA-9E77-4821-81FF-770A010540A0}">
      <dgm:prSet/>
      <dgm:spPr/>
      <dgm:t>
        <a:bodyPr/>
        <a:lstStyle/>
        <a:p>
          <a:endParaRPr lang="en-US"/>
        </a:p>
      </dgm:t>
    </dgm:pt>
    <dgm:pt modelId="{AAC3B18F-47CB-4533-9AE8-6EA50C690EB4}" type="pres">
      <dgm:prSet presAssocID="{94DBB112-554C-40E0-8398-B086B0316E12}" presName="linearFlow" presStyleCnt="0">
        <dgm:presLayoutVars>
          <dgm:dir/>
          <dgm:animLvl val="lvl"/>
          <dgm:resizeHandles val="exact"/>
        </dgm:presLayoutVars>
      </dgm:prSet>
      <dgm:spPr/>
      <dgm:t>
        <a:bodyPr/>
        <a:lstStyle/>
        <a:p>
          <a:endParaRPr lang="en-US"/>
        </a:p>
      </dgm:t>
    </dgm:pt>
    <dgm:pt modelId="{75DD59D8-AE3B-4735-8239-96DF187623EB}" type="pres">
      <dgm:prSet presAssocID="{8A4E87CE-F9C1-4254-9B9E-B9683E4E5313}" presName="composite" presStyleCnt="0"/>
      <dgm:spPr/>
    </dgm:pt>
    <dgm:pt modelId="{0101BB05-73D2-4A9C-8FBB-804774DE5040}" type="pres">
      <dgm:prSet presAssocID="{8A4E87CE-F9C1-4254-9B9E-B9683E4E5313}" presName="parentText" presStyleLbl="alignNode1" presStyleIdx="0" presStyleCnt="3">
        <dgm:presLayoutVars>
          <dgm:chMax val="1"/>
          <dgm:bulletEnabled val="1"/>
        </dgm:presLayoutVars>
      </dgm:prSet>
      <dgm:spPr/>
      <dgm:t>
        <a:bodyPr/>
        <a:lstStyle/>
        <a:p>
          <a:endParaRPr lang="en-US"/>
        </a:p>
      </dgm:t>
    </dgm:pt>
    <dgm:pt modelId="{AA5288A3-DDA7-4B8C-92BA-20AEEF30731A}" type="pres">
      <dgm:prSet presAssocID="{8A4E87CE-F9C1-4254-9B9E-B9683E4E5313}" presName="descendantText" presStyleLbl="alignAcc1" presStyleIdx="0" presStyleCnt="3">
        <dgm:presLayoutVars>
          <dgm:bulletEnabled val="1"/>
        </dgm:presLayoutVars>
      </dgm:prSet>
      <dgm:spPr/>
      <dgm:t>
        <a:bodyPr/>
        <a:lstStyle/>
        <a:p>
          <a:endParaRPr lang="en-US"/>
        </a:p>
      </dgm:t>
    </dgm:pt>
    <dgm:pt modelId="{96BDD3A4-E9C5-4D84-A54B-DE9DB0BBF1BE}" type="pres">
      <dgm:prSet presAssocID="{01E4A3A0-1420-4181-8FB2-A3C46F9D84EB}" presName="sp" presStyleCnt="0"/>
      <dgm:spPr/>
    </dgm:pt>
    <dgm:pt modelId="{85D9D2F0-3F6B-4CAD-9F7D-46AC00E3E938}" type="pres">
      <dgm:prSet presAssocID="{92C7C85D-4B58-4707-BC03-3353BA586923}" presName="composite" presStyleCnt="0"/>
      <dgm:spPr/>
    </dgm:pt>
    <dgm:pt modelId="{8C452D69-6ADA-4B71-9FCD-CB4AA9C9E076}" type="pres">
      <dgm:prSet presAssocID="{92C7C85D-4B58-4707-BC03-3353BA586923}" presName="parentText" presStyleLbl="alignNode1" presStyleIdx="1" presStyleCnt="3">
        <dgm:presLayoutVars>
          <dgm:chMax val="1"/>
          <dgm:bulletEnabled val="1"/>
        </dgm:presLayoutVars>
      </dgm:prSet>
      <dgm:spPr/>
      <dgm:t>
        <a:bodyPr/>
        <a:lstStyle/>
        <a:p>
          <a:endParaRPr lang="en-US"/>
        </a:p>
      </dgm:t>
    </dgm:pt>
    <dgm:pt modelId="{8AC3B148-05D9-45CA-9134-244D6C4030B3}" type="pres">
      <dgm:prSet presAssocID="{92C7C85D-4B58-4707-BC03-3353BA586923}" presName="descendantText" presStyleLbl="alignAcc1" presStyleIdx="1" presStyleCnt="3" custScaleY="131086">
        <dgm:presLayoutVars>
          <dgm:bulletEnabled val="1"/>
        </dgm:presLayoutVars>
      </dgm:prSet>
      <dgm:spPr/>
      <dgm:t>
        <a:bodyPr/>
        <a:lstStyle/>
        <a:p>
          <a:endParaRPr lang="en-US"/>
        </a:p>
      </dgm:t>
    </dgm:pt>
    <dgm:pt modelId="{88AFB627-C262-46D4-A4F2-B951500F4227}" type="pres">
      <dgm:prSet presAssocID="{5126D1D6-DD9F-4242-8382-5C5DAE4890B4}" presName="sp" presStyleCnt="0"/>
      <dgm:spPr/>
    </dgm:pt>
    <dgm:pt modelId="{26ED9EBF-0106-4D1D-828F-F192342DC6B8}" type="pres">
      <dgm:prSet presAssocID="{0C3BCAF6-543A-4E42-AAE0-6BF2503E8F14}" presName="composite" presStyleCnt="0"/>
      <dgm:spPr/>
    </dgm:pt>
    <dgm:pt modelId="{2345A705-B548-450F-B340-E976E6133D5D}" type="pres">
      <dgm:prSet presAssocID="{0C3BCAF6-543A-4E42-AAE0-6BF2503E8F14}" presName="parentText" presStyleLbl="alignNode1" presStyleIdx="2" presStyleCnt="3">
        <dgm:presLayoutVars>
          <dgm:chMax val="1"/>
          <dgm:bulletEnabled val="1"/>
        </dgm:presLayoutVars>
      </dgm:prSet>
      <dgm:spPr/>
      <dgm:t>
        <a:bodyPr/>
        <a:lstStyle/>
        <a:p>
          <a:endParaRPr lang="en-US"/>
        </a:p>
      </dgm:t>
    </dgm:pt>
    <dgm:pt modelId="{EE5F39E6-8D50-4D98-8B84-E0719188B977}" type="pres">
      <dgm:prSet presAssocID="{0C3BCAF6-543A-4E42-AAE0-6BF2503E8F14}" presName="descendantText" presStyleLbl="alignAcc1" presStyleIdx="2" presStyleCnt="3" custScaleY="140256" custLinFactNeighborX="2674" custLinFactNeighborY="14902">
        <dgm:presLayoutVars>
          <dgm:bulletEnabled val="1"/>
        </dgm:presLayoutVars>
      </dgm:prSet>
      <dgm:spPr/>
      <dgm:t>
        <a:bodyPr/>
        <a:lstStyle/>
        <a:p>
          <a:endParaRPr lang="en-US"/>
        </a:p>
      </dgm:t>
    </dgm:pt>
  </dgm:ptLst>
  <dgm:cxnLst>
    <dgm:cxn modelId="{AD1F8798-71B5-4C2C-80F7-6DA5CFAE8FD6}" srcId="{94DBB112-554C-40E0-8398-B086B0316E12}" destId="{0C3BCAF6-543A-4E42-AAE0-6BF2503E8F14}" srcOrd="2" destOrd="0" parTransId="{0736580C-EEEB-4039-91D2-F182CC8A2F9C}" sibTransId="{02098A52-1DEE-47C3-A962-CB9B19EC5057}"/>
    <dgm:cxn modelId="{208C2CAA-9E77-4821-81FF-770A010540A0}" srcId="{0C3BCAF6-543A-4E42-AAE0-6BF2503E8F14}" destId="{0BE320F5-ABEF-42B0-B9BF-B10F3014CBDD}" srcOrd="0" destOrd="0" parTransId="{0A18DBF1-0D97-463A-9362-7EA62FCA48F1}" sibTransId="{1EF0D6B0-0CA8-40C1-B541-C3363E62FB0D}"/>
    <dgm:cxn modelId="{8ACC6D51-9CC9-42D9-9B5C-156D269B35C6}" srcId="{94DBB112-554C-40E0-8398-B086B0316E12}" destId="{8A4E87CE-F9C1-4254-9B9E-B9683E4E5313}" srcOrd="0" destOrd="0" parTransId="{9ACAB448-9964-4524-BF85-9CA3716C2532}" sibTransId="{01E4A3A0-1420-4181-8FB2-A3C46F9D84EB}"/>
    <dgm:cxn modelId="{BDCDA3D0-33C3-4D2C-8270-30B80A931A87}" type="presOf" srcId="{FF9D27E0-8370-4F55-A997-DABFA49BF0CA}" destId="{AA5288A3-DDA7-4B8C-92BA-20AEEF30731A}" srcOrd="0" destOrd="0" presId="urn:microsoft.com/office/officeart/2005/8/layout/chevron2"/>
    <dgm:cxn modelId="{83FBD9B1-733B-4302-B1A8-9F1BAB40D286}" type="presOf" srcId="{0BE320F5-ABEF-42B0-B9BF-B10F3014CBDD}" destId="{EE5F39E6-8D50-4D98-8B84-E0719188B977}" srcOrd="0" destOrd="0" presId="urn:microsoft.com/office/officeart/2005/8/layout/chevron2"/>
    <dgm:cxn modelId="{A18A2C59-346B-4A1C-97C8-81B71DB61400}" type="presOf" srcId="{8A4E87CE-F9C1-4254-9B9E-B9683E4E5313}" destId="{0101BB05-73D2-4A9C-8FBB-804774DE5040}" srcOrd="0" destOrd="0" presId="urn:microsoft.com/office/officeart/2005/8/layout/chevron2"/>
    <dgm:cxn modelId="{F021A96B-3FF6-4F27-9AC4-615F814C0CF0}" type="presOf" srcId="{C944A575-6E74-4C15-9418-73E3B704D6EC}" destId="{8AC3B148-05D9-45CA-9134-244D6C4030B3}" srcOrd="0" destOrd="0" presId="urn:microsoft.com/office/officeart/2005/8/layout/chevron2"/>
    <dgm:cxn modelId="{2139DBDB-6F32-414B-93DA-00ACBA81C4F3}" type="presOf" srcId="{0C3BCAF6-543A-4E42-AAE0-6BF2503E8F14}" destId="{2345A705-B548-450F-B340-E976E6133D5D}" srcOrd="0" destOrd="0" presId="urn:microsoft.com/office/officeart/2005/8/layout/chevron2"/>
    <dgm:cxn modelId="{94D29C2C-AFE8-47B1-B81D-BB6C1F74C430}" type="presOf" srcId="{94DBB112-554C-40E0-8398-B086B0316E12}" destId="{AAC3B18F-47CB-4533-9AE8-6EA50C690EB4}" srcOrd="0" destOrd="0" presId="urn:microsoft.com/office/officeart/2005/8/layout/chevron2"/>
    <dgm:cxn modelId="{2283D1F5-A2CA-435D-920D-28EBB7B60B62}" type="presOf" srcId="{92C7C85D-4B58-4707-BC03-3353BA586923}" destId="{8C452D69-6ADA-4B71-9FCD-CB4AA9C9E076}" srcOrd="0" destOrd="0" presId="urn:microsoft.com/office/officeart/2005/8/layout/chevron2"/>
    <dgm:cxn modelId="{8E2A70AE-725E-4590-92A7-CB006E1D1BCC}" srcId="{8A4E87CE-F9C1-4254-9B9E-B9683E4E5313}" destId="{FF9D27E0-8370-4F55-A997-DABFA49BF0CA}" srcOrd="0" destOrd="0" parTransId="{8C059EDD-CE00-4C6B-8461-88AC882955B1}" sibTransId="{A2ADDEAD-A9F8-4601-B84D-F1C9B866DBED}"/>
    <dgm:cxn modelId="{113EBDD3-8CC5-4154-BFC8-6BDB455A0C04}" srcId="{92C7C85D-4B58-4707-BC03-3353BA586923}" destId="{C944A575-6E74-4C15-9418-73E3B704D6EC}" srcOrd="0" destOrd="0" parTransId="{F08C3219-0D41-47A1-BF67-11CF3E7A3A25}" sibTransId="{C5D753C3-0EB4-4BF2-9FBB-DF5FFFD4F7F3}"/>
    <dgm:cxn modelId="{3BEF10AC-1A95-46F5-A7C1-403330A8C3BF}" srcId="{94DBB112-554C-40E0-8398-B086B0316E12}" destId="{92C7C85D-4B58-4707-BC03-3353BA586923}" srcOrd="1" destOrd="0" parTransId="{60E6CCA9-B3BE-46F3-BED3-BD2C50EF637D}" sibTransId="{5126D1D6-DD9F-4242-8382-5C5DAE4890B4}"/>
    <dgm:cxn modelId="{7C335B34-0BE7-4AED-BCEE-2FD12A6FA809}" type="presParOf" srcId="{AAC3B18F-47CB-4533-9AE8-6EA50C690EB4}" destId="{75DD59D8-AE3B-4735-8239-96DF187623EB}" srcOrd="0" destOrd="0" presId="urn:microsoft.com/office/officeart/2005/8/layout/chevron2"/>
    <dgm:cxn modelId="{5B5C4C99-7CAC-4C02-B5EF-3A1E4EEBDF37}" type="presParOf" srcId="{75DD59D8-AE3B-4735-8239-96DF187623EB}" destId="{0101BB05-73D2-4A9C-8FBB-804774DE5040}" srcOrd="0" destOrd="0" presId="urn:microsoft.com/office/officeart/2005/8/layout/chevron2"/>
    <dgm:cxn modelId="{934CB4DB-7DFC-4AFF-A1C6-62C56A71B26A}" type="presParOf" srcId="{75DD59D8-AE3B-4735-8239-96DF187623EB}" destId="{AA5288A3-DDA7-4B8C-92BA-20AEEF30731A}" srcOrd="1" destOrd="0" presId="urn:microsoft.com/office/officeart/2005/8/layout/chevron2"/>
    <dgm:cxn modelId="{939F3FED-356B-4486-9838-DB15589E1FA4}" type="presParOf" srcId="{AAC3B18F-47CB-4533-9AE8-6EA50C690EB4}" destId="{96BDD3A4-E9C5-4D84-A54B-DE9DB0BBF1BE}" srcOrd="1" destOrd="0" presId="urn:microsoft.com/office/officeart/2005/8/layout/chevron2"/>
    <dgm:cxn modelId="{2D3C5B25-F7CF-4CDF-9486-01D6FDA000B9}" type="presParOf" srcId="{AAC3B18F-47CB-4533-9AE8-6EA50C690EB4}" destId="{85D9D2F0-3F6B-4CAD-9F7D-46AC00E3E938}" srcOrd="2" destOrd="0" presId="urn:microsoft.com/office/officeart/2005/8/layout/chevron2"/>
    <dgm:cxn modelId="{078926EA-191F-43CD-8C66-52912AFB1047}" type="presParOf" srcId="{85D9D2F0-3F6B-4CAD-9F7D-46AC00E3E938}" destId="{8C452D69-6ADA-4B71-9FCD-CB4AA9C9E076}" srcOrd="0" destOrd="0" presId="urn:microsoft.com/office/officeart/2005/8/layout/chevron2"/>
    <dgm:cxn modelId="{A556B8AD-21B2-465E-802D-3C39722EF37F}" type="presParOf" srcId="{85D9D2F0-3F6B-4CAD-9F7D-46AC00E3E938}" destId="{8AC3B148-05D9-45CA-9134-244D6C4030B3}" srcOrd="1" destOrd="0" presId="urn:microsoft.com/office/officeart/2005/8/layout/chevron2"/>
    <dgm:cxn modelId="{72CF021A-4EA7-45F2-8985-7E46505F0736}" type="presParOf" srcId="{AAC3B18F-47CB-4533-9AE8-6EA50C690EB4}" destId="{88AFB627-C262-46D4-A4F2-B951500F4227}" srcOrd="3" destOrd="0" presId="urn:microsoft.com/office/officeart/2005/8/layout/chevron2"/>
    <dgm:cxn modelId="{2C0F58B6-EBE9-4C7A-A7EA-0579D5E8522E}" type="presParOf" srcId="{AAC3B18F-47CB-4533-9AE8-6EA50C690EB4}" destId="{26ED9EBF-0106-4D1D-828F-F192342DC6B8}" srcOrd="4" destOrd="0" presId="urn:microsoft.com/office/officeart/2005/8/layout/chevron2"/>
    <dgm:cxn modelId="{A5CC0D2A-F898-42C1-A1E5-92C0581A5F8D}" type="presParOf" srcId="{26ED9EBF-0106-4D1D-828F-F192342DC6B8}" destId="{2345A705-B548-450F-B340-E976E6133D5D}" srcOrd="0" destOrd="0" presId="urn:microsoft.com/office/officeart/2005/8/layout/chevron2"/>
    <dgm:cxn modelId="{24D29684-6D67-4970-8800-4943D2F6C0FF}" type="presParOf" srcId="{26ED9EBF-0106-4D1D-828F-F192342DC6B8}" destId="{EE5F39E6-8D50-4D98-8B84-E0719188B97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83A8C6-BCD8-4259-95A8-223DAF164964}"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1640587A-F3D8-46E8-BF85-D679554CB89F}">
      <dgm:prSet phldrT="[Text]"/>
      <dgm:spPr>
        <a:solidFill>
          <a:schemeClr val="tx1"/>
        </a:solidFill>
      </dgm:spPr>
      <dgm:t>
        <a:bodyPr/>
        <a:lstStyle/>
        <a:p>
          <a:r>
            <a:rPr lang="en-US" b="1" dirty="0"/>
            <a:t>Lab</a:t>
          </a:r>
        </a:p>
      </dgm:t>
    </dgm:pt>
    <dgm:pt modelId="{0F7E3EFD-F0A1-4833-9BE7-C30B3E0FBDD6}" type="parTrans" cxnId="{77E40326-D0A5-4DA7-92E4-92FD18DA4425}">
      <dgm:prSet/>
      <dgm:spPr/>
      <dgm:t>
        <a:bodyPr/>
        <a:lstStyle/>
        <a:p>
          <a:endParaRPr lang="en-US"/>
        </a:p>
      </dgm:t>
    </dgm:pt>
    <dgm:pt modelId="{8070873A-85ED-44BB-B2B2-527938366E22}" type="sibTrans" cxnId="{77E40326-D0A5-4DA7-92E4-92FD18DA4425}">
      <dgm:prSet/>
      <dgm:spPr>
        <a:solidFill>
          <a:srgbClr val="FF0000"/>
        </a:solidFill>
      </dgm:spPr>
      <dgm:t>
        <a:bodyPr/>
        <a:lstStyle/>
        <a:p>
          <a:endParaRPr lang="en-US"/>
        </a:p>
      </dgm:t>
    </dgm:pt>
    <dgm:pt modelId="{C5BBD2CA-6E7A-4F14-A6ED-9E9F97050FAD}">
      <dgm:prSet phldrT="[Text]"/>
      <dgm:spPr>
        <a:solidFill>
          <a:schemeClr val="bg2">
            <a:lumMod val="75000"/>
          </a:schemeClr>
        </a:solidFill>
      </dgm:spPr>
      <dgm:t>
        <a:bodyPr/>
        <a:lstStyle/>
        <a:p>
          <a:r>
            <a:rPr lang="en-US" b="1" dirty="0"/>
            <a:t>Physical</a:t>
          </a:r>
        </a:p>
      </dgm:t>
    </dgm:pt>
    <dgm:pt modelId="{9AA684D5-8220-4785-9D06-955DFCE1C4F7}" type="parTrans" cxnId="{F120F27E-BCCA-4D52-A62E-27232AA184BA}">
      <dgm:prSet/>
      <dgm:spPr/>
      <dgm:t>
        <a:bodyPr/>
        <a:lstStyle/>
        <a:p>
          <a:endParaRPr lang="en-US"/>
        </a:p>
      </dgm:t>
    </dgm:pt>
    <dgm:pt modelId="{C2EFE41F-77DC-494F-90D2-44A989E585B5}" type="sibTrans" cxnId="{F120F27E-BCCA-4D52-A62E-27232AA184BA}">
      <dgm:prSet/>
      <dgm:spPr>
        <a:solidFill>
          <a:srgbClr val="FF0000"/>
        </a:solidFill>
      </dgm:spPr>
      <dgm:t>
        <a:bodyPr/>
        <a:lstStyle/>
        <a:p>
          <a:endParaRPr lang="en-US"/>
        </a:p>
      </dgm:t>
    </dgm:pt>
    <dgm:pt modelId="{59E48BD9-833F-4CE8-A554-902C59A62BED}">
      <dgm:prSet phldrT="[Text]"/>
      <dgm:spPr>
        <a:solidFill>
          <a:srgbClr val="FF0000"/>
        </a:solidFill>
      </dgm:spPr>
      <dgm:t>
        <a:bodyPr/>
        <a:lstStyle/>
        <a:p>
          <a:r>
            <a:rPr lang="en-US" b="1" dirty="0"/>
            <a:t>X-Ray</a:t>
          </a:r>
        </a:p>
      </dgm:t>
    </dgm:pt>
    <dgm:pt modelId="{086CF49E-0D22-494A-AB77-53BA207DB5CF}" type="parTrans" cxnId="{48585E0C-AD7D-4484-B47C-9F3DA28C53DB}">
      <dgm:prSet/>
      <dgm:spPr/>
      <dgm:t>
        <a:bodyPr/>
        <a:lstStyle/>
        <a:p>
          <a:endParaRPr lang="en-US"/>
        </a:p>
      </dgm:t>
    </dgm:pt>
    <dgm:pt modelId="{524E422E-FC39-493D-B5C2-CFAD589138BC}" type="sibTrans" cxnId="{48585E0C-AD7D-4484-B47C-9F3DA28C53DB}">
      <dgm:prSet/>
      <dgm:spPr>
        <a:solidFill>
          <a:srgbClr val="FF0000"/>
        </a:solidFill>
      </dgm:spPr>
      <dgm:t>
        <a:bodyPr/>
        <a:lstStyle/>
        <a:p>
          <a:endParaRPr lang="en-US"/>
        </a:p>
      </dgm:t>
    </dgm:pt>
    <dgm:pt modelId="{81E972A1-F63C-4CE9-9FA4-1AE163AFF2CA}" type="pres">
      <dgm:prSet presAssocID="{0383A8C6-BCD8-4259-95A8-223DAF164964}" presName="Name0" presStyleCnt="0">
        <dgm:presLayoutVars>
          <dgm:dir/>
          <dgm:resizeHandles val="exact"/>
        </dgm:presLayoutVars>
      </dgm:prSet>
      <dgm:spPr/>
      <dgm:t>
        <a:bodyPr/>
        <a:lstStyle/>
        <a:p>
          <a:endParaRPr lang="en-US"/>
        </a:p>
      </dgm:t>
    </dgm:pt>
    <dgm:pt modelId="{6CF0CCC4-F0B3-4964-B7E6-5EDC20D58E2C}" type="pres">
      <dgm:prSet presAssocID="{1640587A-F3D8-46E8-BF85-D679554CB89F}" presName="node" presStyleLbl="node1" presStyleIdx="0" presStyleCnt="3">
        <dgm:presLayoutVars>
          <dgm:bulletEnabled val="1"/>
        </dgm:presLayoutVars>
      </dgm:prSet>
      <dgm:spPr/>
      <dgm:t>
        <a:bodyPr/>
        <a:lstStyle/>
        <a:p>
          <a:endParaRPr lang="en-US"/>
        </a:p>
      </dgm:t>
    </dgm:pt>
    <dgm:pt modelId="{07F76524-D935-44CB-BF73-04B519114D4D}" type="pres">
      <dgm:prSet presAssocID="{8070873A-85ED-44BB-B2B2-527938366E22}" presName="sibTrans" presStyleLbl="sibTrans2D1" presStyleIdx="0" presStyleCnt="3"/>
      <dgm:spPr/>
      <dgm:t>
        <a:bodyPr/>
        <a:lstStyle/>
        <a:p>
          <a:endParaRPr lang="en-US"/>
        </a:p>
      </dgm:t>
    </dgm:pt>
    <dgm:pt modelId="{9B79562E-AF8D-4989-8D4A-1204EA18C7F9}" type="pres">
      <dgm:prSet presAssocID="{8070873A-85ED-44BB-B2B2-527938366E22}" presName="connectorText" presStyleLbl="sibTrans2D1" presStyleIdx="0" presStyleCnt="3"/>
      <dgm:spPr/>
      <dgm:t>
        <a:bodyPr/>
        <a:lstStyle/>
        <a:p>
          <a:endParaRPr lang="en-US"/>
        </a:p>
      </dgm:t>
    </dgm:pt>
    <dgm:pt modelId="{4BB2394C-D18F-47CF-9C76-1BF38DC15AF0}" type="pres">
      <dgm:prSet presAssocID="{C5BBD2CA-6E7A-4F14-A6ED-9E9F97050FAD}" presName="node" presStyleLbl="node1" presStyleIdx="1" presStyleCnt="3">
        <dgm:presLayoutVars>
          <dgm:bulletEnabled val="1"/>
        </dgm:presLayoutVars>
      </dgm:prSet>
      <dgm:spPr/>
      <dgm:t>
        <a:bodyPr/>
        <a:lstStyle/>
        <a:p>
          <a:endParaRPr lang="en-US"/>
        </a:p>
      </dgm:t>
    </dgm:pt>
    <dgm:pt modelId="{259876D0-4060-40B9-9D6C-D6B74F208DBA}" type="pres">
      <dgm:prSet presAssocID="{C2EFE41F-77DC-494F-90D2-44A989E585B5}" presName="sibTrans" presStyleLbl="sibTrans2D1" presStyleIdx="1" presStyleCnt="3"/>
      <dgm:spPr/>
      <dgm:t>
        <a:bodyPr/>
        <a:lstStyle/>
        <a:p>
          <a:endParaRPr lang="en-US"/>
        </a:p>
      </dgm:t>
    </dgm:pt>
    <dgm:pt modelId="{9E6D22AA-0A59-4F49-B007-4184637154DC}" type="pres">
      <dgm:prSet presAssocID="{C2EFE41F-77DC-494F-90D2-44A989E585B5}" presName="connectorText" presStyleLbl="sibTrans2D1" presStyleIdx="1" presStyleCnt="3"/>
      <dgm:spPr/>
      <dgm:t>
        <a:bodyPr/>
        <a:lstStyle/>
        <a:p>
          <a:endParaRPr lang="en-US"/>
        </a:p>
      </dgm:t>
    </dgm:pt>
    <dgm:pt modelId="{2D187BA3-664D-489A-B449-C2B30B0B40CC}" type="pres">
      <dgm:prSet presAssocID="{59E48BD9-833F-4CE8-A554-902C59A62BED}" presName="node" presStyleLbl="node1" presStyleIdx="2" presStyleCnt="3">
        <dgm:presLayoutVars>
          <dgm:bulletEnabled val="1"/>
        </dgm:presLayoutVars>
      </dgm:prSet>
      <dgm:spPr/>
      <dgm:t>
        <a:bodyPr/>
        <a:lstStyle/>
        <a:p>
          <a:endParaRPr lang="en-US"/>
        </a:p>
      </dgm:t>
    </dgm:pt>
    <dgm:pt modelId="{1E4A6F8E-1EA7-42D0-B58D-E608AE87F3EB}" type="pres">
      <dgm:prSet presAssocID="{524E422E-FC39-493D-B5C2-CFAD589138BC}" presName="sibTrans" presStyleLbl="sibTrans2D1" presStyleIdx="2" presStyleCnt="3"/>
      <dgm:spPr/>
      <dgm:t>
        <a:bodyPr/>
        <a:lstStyle/>
        <a:p>
          <a:endParaRPr lang="en-US"/>
        </a:p>
      </dgm:t>
    </dgm:pt>
    <dgm:pt modelId="{36A70651-628E-40B2-855E-C477F1D3BC48}" type="pres">
      <dgm:prSet presAssocID="{524E422E-FC39-493D-B5C2-CFAD589138BC}" presName="connectorText" presStyleLbl="sibTrans2D1" presStyleIdx="2" presStyleCnt="3"/>
      <dgm:spPr/>
      <dgm:t>
        <a:bodyPr/>
        <a:lstStyle/>
        <a:p>
          <a:endParaRPr lang="en-US"/>
        </a:p>
      </dgm:t>
    </dgm:pt>
  </dgm:ptLst>
  <dgm:cxnLst>
    <dgm:cxn modelId="{532397A3-9764-432F-B3AB-228528A6B4AA}" type="presOf" srcId="{59E48BD9-833F-4CE8-A554-902C59A62BED}" destId="{2D187BA3-664D-489A-B449-C2B30B0B40CC}" srcOrd="0" destOrd="0" presId="urn:microsoft.com/office/officeart/2005/8/layout/cycle7"/>
    <dgm:cxn modelId="{0241B03C-D9A0-4ACD-A7F6-C2FCFC58B28E}" type="presOf" srcId="{524E422E-FC39-493D-B5C2-CFAD589138BC}" destId="{36A70651-628E-40B2-855E-C477F1D3BC48}" srcOrd="1" destOrd="0" presId="urn:microsoft.com/office/officeart/2005/8/layout/cycle7"/>
    <dgm:cxn modelId="{EB1F0DA3-9EC2-4696-BDBD-2D80A982E1D8}" type="presOf" srcId="{C5BBD2CA-6E7A-4F14-A6ED-9E9F97050FAD}" destId="{4BB2394C-D18F-47CF-9C76-1BF38DC15AF0}" srcOrd="0" destOrd="0" presId="urn:microsoft.com/office/officeart/2005/8/layout/cycle7"/>
    <dgm:cxn modelId="{BEC944FC-F07B-41EC-8D73-30AC1A89C173}" type="presOf" srcId="{C2EFE41F-77DC-494F-90D2-44A989E585B5}" destId="{9E6D22AA-0A59-4F49-B007-4184637154DC}" srcOrd="1" destOrd="0" presId="urn:microsoft.com/office/officeart/2005/8/layout/cycle7"/>
    <dgm:cxn modelId="{77E40326-D0A5-4DA7-92E4-92FD18DA4425}" srcId="{0383A8C6-BCD8-4259-95A8-223DAF164964}" destId="{1640587A-F3D8-46E8-BF85-D679554CB89F}" srcOrd="0" destOrd="0" parTransId="{0F7E3EFD-F0A1-4833-9BE7-C30B3E0FBDD6}" sibTransId="{8070873A-85ED-44BB-B2B2-527938366E22}"/>
    <dgm:cxn modelId="{F120F27E-BCCA-4D52-A62E-27232AA184BA}" srcId="{0383A8C6-BCD8-4259-95A8-223DAF164964}" destId="{C5BBD2CA-6E7A-4F14-A6ED-9E9F97050FAD}" srcOrd="1" destOrd="0" parTransId="{9AA684D5-8220-4785-9D06-955DFCE1C4F7}" sibTransId="{C2EFE41F-77DC-494F-90D2-44A989E585B5}"/>
    <dgm:cxn modelId="{906F244C-7D11-435B-B04F-DC10D4EADCC1}" type="presOf" srcId="{8070873A-85ED-44BB-B2B2-527938366E22}" destId="{07F76524-D935-44CB-BF73-04B519114D4D}" srcOrd="0" destOrd="0" presId="urn:microsoft.com/office/officeart/2005/8/layout/cycle7"/>
    <dgm:cxn modelId="{654C6EF0-F37B-45C7-B24A-9DCDF7B1DEB2}" type="presOf" srcId="{524E422E-FC39-493D-B5C2-CFAD589138BC}" destId="{1E4A6F8E-1EA7-42D0-B58D-E608AE87F3EB}" srcOrd="0" destOrd="0" presId="urn:microsoft.com/office/officeart/2005/8/layout/cycle7"/>
    <dgm:cxn modelId="{48585E0C-AD7D-4484-B47C-9F3DA28C53DB}" srcId="{0383A8C6-BCD8-4259-95A8-223DAF164964}" destId="{59E48BD9-833F-4CE8-A554-902C59A62BED}" srcOrd="2" destOrd="0" parTransId="{086CF49E-0D22-494A-AB77-53BA207DB5CF}" sibTransId="{524E422E-FC39-493D-B5C2-CFAD589138BC}"/>
    <dgm:cxn modelId="{1104D2A8-FFC1-40DD-A1A8-DA5C6E49D67F}" type="presOf" srcId="{8070873A-85ED-44BB-B2B2-527938366E22}" destId="{9B79562E-AF8D-4989-8D4A-1204EA18C7F9}" srcOrd="1" destOrd="0" presId="urn:microsoft.com/office/officeart/2005/8/layout/cycle7"/>
    <dgm:cxn modelId="{926EEB35-7328-445D-B925-D9BFDC429E54}" type="presOf" srcId="{0383A8C6-BCD8-4259-95A8-223DAF164964}" destId="{81E972A1-F63C-4CE9-9FA4-1AE163AFF2CA}" srcOrd="0" destOrd="0" presId="urn:microsoft.com/office/officeart/2005/8/layout/cycle7"/>
    <dgm:cxn modelId="{4AD88ADA-8594-44F3-843A-B90D95EDC6D7}" type="presOf" srcId="{C2EFE41F-77DC-494F-90D2-44A989E585B5}" destId="{259876D0-4060-40B9-9D6C-D6B74F208DBA}" srcOrd="0" destOrd="0" presId="urn:microsoft.com/office/officeart/2005/8/layout/cycle7"/>
    <dgm:cxn modelId="{9CD3603B-5660-4E0D-AF33-FBFE24AA8D0D}" type="presOf" srcId="{1640587A-F3D8-46E8-BF85-D679554CB89F}" destId="{6CF0CCC4-F0B3-4964-B7E6-5EDC20D58E2C}" srcOrd="0" destOrd="0" presId="urn:microsoft.com/office/officeart/2005/8/layout/cycle7"/>
    <dgm:cxn modelId="{95CA33AC-C0D0-4774-9924-619BBF870A95}" type="presParOf" srcId="{81E972A1-F63C-4CE9-9FA4-1AE163AFF2CA}" destId="{6CF0CCC4-F0B3-4964-B7E6-5EDC20D58E2C}" srcOrd="0" destOrd="0" presId="urn:microsoft.com/office/officeart/2005/8/layout/cycle7"/>
    <dgm:cxn modelId="{1851C7C3-BCE1-45F1-A5A7-6DE96EE581BF}" type="presParOf" srcId="{81E972A1-F63C-4CE9-9FA4-1AE163AFF2CA}" destId="{07F76524-D935-44CB-BF73-04B519114D4D}" srcOrd="1" destOrd="0" presId="urn:microsoft.com/office/officeart/2005/8/layout/cycle7"/>
    <dgm:cxn modelId="{ADAABE36-32E5-4443-9B54-B40401C307A8}" type="presParOf" srcId="{07F76524-D935-44CB-BF73-04B519114D4D}" destId="{9B79562E-AF8D-4989-8D4A-1204EA18C7F9}" srcOrd="0" destOrd="0" presId="urn:microsoft.com/office/officeart/2005/8/layout/cycle7"/>
    <dgm:cxn modelId="{EB0AB804-B528-4694-960F-5F45668468FF}" type="presParOf" srcId="{81E972A1-F63C-4CE9-9FA4-1AE163AFF2CA}" destId="{4BB2394C-D18F-47CF-9C76-1BF38DC15AF0}" srcOrd="2" destOrd="0" presId="urn:microsoft.com/office/officeart/2005/8/layout/cycle7"/>
    <dgm:cxn modelId="{40EB6DFF-AA14-465B-8175-6C3B7C0C7F81}" type="presParOf" srcId="{81E972A1-F63C-4CE9-9FA4-1AE163AFF2CA}" destId="{259876D0-4060-40B9-9D6C-D6B74F208DBA}" srcOrd="3" destOrd="0" presId="urn:microsoft.com/office/officeart/2005/8/layout/cycle7"/>
    <dgm:cxn modelId="{2F08FAD1-D522-496A-9A60-75132B9D81A0}" type="presParOf" srcId="{259876D0-4060-40B9-9D6C-D6B74F208DBA}" destId="{9E6D22AA-0A59-4F49-B007-4184637154DC}" srcOrd="0" destOrd="0" presId="urn:microsoft.com/office/officeart/2005/8/layout/cycle7"/>
    <dgm:cxn modelId="{5E677B1A-C1E2-4173-A221-F588853627E5}" type="presParOf" srcId="{81E972A1-F63C-4CE9-9FA4-1AE163AFF2CA}" destId="{2D187BA3-664D-489A-B449-C2B30B0B40CC}" srcOrd="4" destOrd="0" presId="urn:microsoft.com/office/officeart/2005/8/layout/cycle7"/>
    <dgm:cxn modelId="{5A2C0B8F-7604-4C9D-9AB7-F3ADA17747AC}" type="presParOf" srcId="{81E972A1-F63C-4CE9-9FA4-1AE163AFF2CA}" destId="{1E4A6F8E-1EA7-42D0-B58D-E608AE87F3EB}" srcOrd="5" destOrd="0" presId="urn:microsoft.com/office/officeart/2005/8/layout/cycle7"/>
    <dgm:cxn modelId="{727EA755-3DC8-49FC-B993-6994E6C1E7A8}" type="presParOf" srcId="{1E4A6F8E-1EA7-42D0-B58D-E608AE87F3EB}" destId="{36A70651-628E-40B2-855E-C477F1D3BC48}" srcOrd="0" destOrd="0" presId="urn:microsoft.com/office/officeart/2005/8/layout/cycle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4F6AD6-3D10-4CCD-AD4A-896D96C4013F}"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A14DDEF1-5198-41C7-8AF7-93F873456534}">
      <dgm:prSet phldrT="[Text]"/>
      <dgm:spPr/>
      <dgm:t>
        <a:bodyPr/>
        <a:lstStyle/>
        <a:p>
          <a:r>
            <a:rPr lang="en-US" b="1" dirty="0"/>
            <a:t>Government</a:t>
          </a:r>
        </a:p>
      </dgm:t>
    </dgm:pt>
    <dgm:pt modelId="{7A339A6F-D557-4B74-804A-DD9709ACF4FB}" type="parTrans" cxnId="{73D9F4CE-9E48-45B2-8DE3-971F339DDD6D}">
      <dgm:prSet/>
      <dgm:spPr/>
      <dgm:t>
        <a:bodyPr/>
        <a:lstStyle/>
        <a:p>
          <a:endParaRPr lang="en-US"/>
        </a:p>
      </dgm:t>
    </dgm:pt>
    <dgm:pt modelId="{413A5E8F-ACA7-4AE2-BCA1-250A63659125}" type="sibTrans" cxnId="{73D9F4CE-9E48-45B2-8DE3-971F339DDD6D}">
      <dgm:prSet/>
      <dgm:spPr/>
      <dgm:t>
        <a:bodyPr/>
        <a:lstStyle/>
        <a:p>
          <a:endParaRPr lang="en-US"/>
        </a:p>
      </dgm:t>
    </dgm:pt>
    <dgm:pt modelId="{4E728B6D-5D83-4D73-A8EA-DE5CE9363ACB}">
      <dgm:prSet phldrT="[Text]"/>
      <dgm:spPr/>
      <dgm:t>
        <a:bodyPr/>
        <a:lstStyle/>
        <a:p>
          <a:r>
            <a:rPr lang="en-US" b="1" dirty="0"/>
            <a:t>Organization</a:t>
          </a:r>
        </a:p>
      </dgm:t>
    </dgm:pt>
    <dgm:pt modelId="{1CBB6FD9-FCE0-4000-8BA3-38B79D10BC6C}" type="parTrans" cxnId="{48D670AD-ED14-43E3-B28A-27C73EEEC521}">
      <dgm:prSet/>
      <dgm:spPr/>
      <dgm:t>
        <a:bodyPr/>
        <a:lstStyle/>
        <a:p>
          <a:endParaRPr lang="en-US"/>
        </a:p>
      </dgm:t>
    </dgm:pt>
    <dgm:pt modelId="{1FE226D0-119B-41D9-BFD9-648A962223D2}" type="sibTrans" cxnId="{48D670AD-ED14-43E3-B28A-27C73EEEC521}">
      <dgm:prSet/>
      <dgm:spPr/>
      <dgm:t>
        <a:bodyPr/>
        <a:lstStyle/>
        <a:p>
          <a:endParaRPr lang="en-US"/>
        </a:p>
      </dgm:t>
    </dgm:pt>
    <dgm:pt modelId="{4AA7E207-9275-4AED-8285-7A8E14AFC067}">
      <dgm:prSet phldrT="[Text]"/>
      <dgm:spPr/>
      <dgm:t>
        <a:bodyPr/>
        <a:lstStyle/>
        <a:p>
          <a:r>
            <a:rPr lang="en-US" b="1" dirty="0"/>
            <a:t>You</a:t>
          </a:r>
        </a:p>
      </dgm:t>
    </dgm:pt>
    <dgm:pt modelId="{ABEF0B0A-DA27-4C48-9857-5D4F361424E3}" type="parTrans" cxnId="{B3E3E038-F575-436D-8065-99A131A052F7}">
      <dgm:prSet/>
      <dgm:spPr/>
      <dgm:t>
        <a:bodyPr/>
        <a:lstStyle/>
        <a:p>
          <a:endParaRPr lang="en-US"/>
        </a:p>
      </dgm:t>
    </dgm:pt>
    <dgm:pt modelId="{016445E5-0C0E-4793-B505-13E7819DE9D4}" type="sibTrans" cxnId="{B3E3E038-F575-436D-8065-99A131A052F7}">
      <dgm:prSet/>
      <dgm:spPr/>
      <dgm:t>
        <a:bodyPr/>
        <a:lstStyle/>
        <a:p>
          <a:endParaRPr lang="en-US"/>
        </a:p>
      </dgm:t>
    </dgm:pt>
    <dgm:pt modelId="{AF087A06-9F25-48D4-B201-F344964A3474}" type="pres">
      <dgm:prSet presAssocID="{0E4F6AD6-3D10-4CCD-AD4A-896D96C4013F}" presName="rootnode" presStyleCnt="0">
        <dgm:presLayoutVars>
          <dgm:chMax/>
          <dgm:chPref/>
          <dgm:dir/>
          <dgm:animLvl val="lvl"/>
        </dgm:presLayoutVars>
      </dgm:prSet>
      <dgm:spPr/>
      <dgm:t>
        <a:bodyPr/>
        <a:lstStyle/>
        <a:p>
          <a:endParaRPr lang="en-US"/>
        </a:p>
      </dgm:t>
    </dgm:pt>
    <dgm:pt modelId="{BC51EB38-6131-4FCE-A01D-C2C29DC3DEB3}" type="pres">
      <dgm:prSet presAssocID="{A14DDEF1-5198-41C7-8AF7-93F873456534}" presName="composite" presStyleCnt="0"/>
      <dgm:spPr/>
    </dgm:pt>
    <dgm:pt modelId="{CBE5C60D-75C0-417C-926A-4E2D0EAFF51D}" type="pres">
      <dgm:prSet presAssocID="{A14DDEF1-5198-41C7-8AF7-93F873456534}" presName="LShape" presStyleLbl="alignNode1" presStyleIdx="0" presStyleCnt="5"/>
      <dgm:spPr>
        <a:solidFill>
          <a:srgbClr val="FF0000"/>
        </a:solidFill>
        <a:ln>
          <a:solidFill>
            <a:srgbClr val="FF0000"/>
          </a:solidFill>
        </a:ln>
      </dgm:spPr>
    </dgm:pt>
    <dgm:pt modelId="{8B534F94-9BA5-48D4-9DC4-F93EDA0B6CD7}" type="pres">
      <dgm:prSet presAssocID="{A14DDEF1-5198-41C7-8AF7-93F873456534}" presName="ParentText" presStyleLbl="revTx" presStyleIdx="0" presStyleCnt="3">
        <dgm:presLayoutVars>
          <dgm:chMax val="0"/>
          <dgm:chPref val="0"/>
          <dgm:bulletEnabled val="1"/>
        </dgm:presLayoutVars>
      </dgm:prSet>
      <dgm:spPr/>
      <dgm:t>
        <a:bodyPr/>
        <a:lstStyle/>
        <a:p>
          <a:endParaRPr lang="en-US"/>
        </a:p>
      </dgm:t>
    </dgm:pt>
    <dgm:pt modelId="{6ED53945-6590-473C-8943-698094D58B1A}" type="pres">
      <dgm:prSet presAssocID="{A14DDEF1-5198-41C7-8AF7-93F873456534}" presName="Triangle" presStyleLbl="alignNode1" presStyleIdx="1" presStyleCnt="5"/>
      <dgm:spPr>
        <a:solidFill>
          <a:schemeClr val="bg1"/>
        </a:solidFill>
        <a:ln>
          <a:solidFill>
            <a:schemeClr val="tx1"/>
          </a:solidFill>
        </a:ln>
      </dgm:spPr>
    </dgm:pt>
    <dgm:pt modelId="{0B8615AF-2F11-4F94-BF85-A0FFF5A4CA76}" type="pres">
      <dgm:prSet presAssocID="{413A5E8F-ACA7-4AE2-BCA1-250A63659125}" presName="sibTrans" presStyleCnt="0"/>
      <dgm:spPr/>
    </dgm:pt>
    <dgm:pt modelId="{4D717B52-94CB-46B2-AEBD-0115D4D62656}" type="pres">
      <dgm:prSet presAssocID="{413A5E8F-ACA7-4AE2-BCA1-250A63659125}" presName="space" presStyleCnt="0"/>
      <dgm:spPr/>
    </dgm:pt>
    <dgm:pt modelId="{44FCF154-BF8C-44D7-ACE8-288BEA924D63}" type="pres">
      <dgm:prSet presAssocID="{4E728B6D-5D83-4D73-A8EA-DE5CE9363ACB}" presName="composite" presStyleCnt="0"/>
      <dgm:spPr/>
    </dgm:pt>
    <dgm:pt modelId="{2ACEE978-3BF7-48C5-840A-CE8259350BF0}" type="pres">
      <dgm:prSet presAssocID="{4E728B6D-5D83-4D73-A8EA-DE5CE9363ACB}" presName="LShape" presStyleLbl="alignNode1" presStyleIdx="2" presStyleCnt="5"/>
      <dgm:spPr>
        <a:solidFill>
          <a:srgbClr val="FF0000"/>
        </a:solidFill>
        <a:ln>
          <a:solidFill>
            <a:srgbClr val="FF0000"/>
          </a:solidFill>
        </a:ln>
      </dgm:spPr>
    </dgm:pt>
    <dgm:pt modelId="{A0B5DEC9-A04A-4103-9F91-ED0828C50565}" type="pres">
      <dgm:prSet presAssocID="{4E728B6D-5D83-4D73-A8EA-DE5CE9363ACB}" presName="ParentText" presStyleLbl="revTx" presStyleIdx="1" presStyleCnt="3">
        <dgm:presLayoutVars>
          <dgm:chMax val="0"/>
          <dgm:chPref val="0"/>
          <dgm:bulletEnabled val="1"/>
        </dgm:presLayoutVars>
      </dgm:prSet>
      <dgm:spPr/>
      <dgm:t>
        <a:bodyPr/>
        <a:lstStyle/>
        <a:p>
          <a:endParaRPr lang="en-US"/>
        </a:p>
      </dgm:t>
    </dgm:pt>
    <dgm:pt modelId="{87A714B8-8F9B-416B-89A3-525BC18863C3}" type="pres">
      <dgm:prSet presAssocID="{4E728B6D-5D83-4D73-A8EA-DE5CE9363ACB}" presName="Triangle" presStyleLbl="alignNode1" presStyleIdx="3" presStyleCnt="5" custLinFactNeighborX="-5455" custLinFactNeighborY="-27423"/>
      <dgm:spPr>
        <a:solidFill>
          <a:schemeClr val="bg1"/>
        </a:solidFill>
        <a:ln>
          <a:solidFill>
            <a:schemeClr val="tx1"/>
          </a:solidFill>
        </a:ln>
      </dgm:spPr>
    </dgm:pt>
    <dgm:pt modelId="{1FAE350E-8C5B-4DD5-8F6A-80A2B31B45DF}" type="pres">
      <dgm:prSet presAssocID="{1FE226D0-119B-41D9-BFD9-648A962223D2}" presName="sibTrans" presStyleCnt="0"/>
      <dgm:spPr/>
    </dgm:pt>
    <dgm:pt modelId="{82C2FF75-3108-4CA0-A83C-135CFF26F90A}" type="pres">
      <dgm:prSet presAssocID="{1FE226D0-119B-41D9-BFD9-648A962223D2}" presName="space" presStyleCnt="0"/>
      <dgm:spPr/>
    </dgm:pt>
    <dgm:pt modelId="{0FD3302C-5EE6-42A4-85BC-769A7A88635C}" type="pres">
      <dgm:prSet presAssocID="{4AA7E207-9275-4AED-8285-7A8E14AFC067}" presName="composite" presStyleCnt="0"/>
      <dgm:spPr/>
    </dgm:pt>
    <dgm:pt modelId="{A95FDE53-2865-4825-B661-C8E2BF637CCC}" type="pres">
      <dgm:prSet presAssocID="{4AA7E207-9275-4AED-8285-7A8E14AFC067}" presName="LShape" presStyleLbl="alignNode1" presStyleIdx="4" presStyleCnt="5"/>
      <dgm:spPr>
        <a:solidFill>
          <a:srgbClr val="FF0000"/>
        </a:solidFill>
        <a:ln>
          <a:solidFill>
            <a:srgbClr val="FF0000"/>
          </a:solidFill>
        </a:ln>
      </dgm:spPr>
    </dgm:pt>
    <dgm:pt modelId="{2643DB58-CE81-473B-8DFA-DDEB002E8053}" type="pres">
      <dgm:prSet presAssocID="{4AA7E207-9275-4AED-8285-7A8E14AFC067}" presName="ParentText" presStyleLbl="revTx" presStyleIdx="2" presStyleCnt="3">
        <dgm:presLayoutVars>
          <dgm:chMax val="0"/>
          <dgm:chPref val="0"/>
          <dgm:bulletEnabled val="1"/>
        </dgm:presLayoutVars>
      </dgm:prSet>
      <dgm:spPr/>
      <dgm:t>
        <a:bodyPr/>
        <a:lstStyle/>
        <a:p>
          <a:endParaRPr lang="en-US"/>
        </a:p>
      </dgm:t>
    </dgm:pt>
  </dgm:ptLst>
  <dgm:cxnLst>
    <dgm:cxn modelId="{A931C45A-2E00-4E47-82E4-5DC5E82AC4EE}" type="presOf" srcId="{A14DDEF1-5198-41C7-8AF7-93F873456534}" destId="{8B534F94-9BA5-48D4-9DC4-F93EDA0B6CD7}" srcOrd="0" destOrd="0" presId="urn:microsoft.com/office/officeart/2009/3/layout/StepUpProcess"/>
    <dgm:cxn modelId="{73D9F4CE-9E48-45B2-8DE3-971F339DDD6D}" srcId="{0E4F6AD6-3D10-4CCD-AD4A-896D96C4013F}" destId="{A14DDEF1-5198-41C7-8AF7-93F873456534}" srcOrd="0" destOrd="0" parTransId="{7A339A6F-D557-4B74-804A-DD9709ACF4FB}" sibTransId="{413A5E8F-ACA7-4AE2-BCA1-250A63659125}"/>
    <dgm:cxn modelId="{48D670AD-ED14-43E3-B28A-27C73EEEC521}" srcId="{0E4F6AD6-3D10-4CCD-AD4A-896D96C4013F}" destId="{4E728B6D-5D83-4D73-A8EA-DE5CE9363ACB}" srcOrd="1" destOrd="0" parTransId="{1CBB6FD9-FCE0-4000-8BA3-38B79D10BC6C}" sibTransId="{1FE226D0-119B-41D9-BFD9-648A962223D2}"/>
    <dgm:cxn modelId="{5E1F95DB-5847-4746-9E54-115472F97DC7}" type="presOf" srcId="{4E728B6D-5D83-4D73-A8EA-DE5CE9363ACB}" destId="{A0B5DEC9-A04A-4103-9F91-ED0828C50565}" srcOrd="0" destOrd="0" presId="urn:microsoft.com/office/officeart/2009/3/layout/StepUpProcess"/>
    <dgm:cxn modelId="{B3E3E038-F575-436D-8065-99A131A052F7}" srcId="{0E4F6AD6-3D10-4CCD-AD4A-896D96C4013F}" destId="{4AA7E207-9275-4AED-8285-7A8E14AFC067}" srcOrd="2" destOrd="0" parTransId="{ABEF0B0A-DA27-4C48-9857-5D4F361424E3}" sibTransId="{016445E5-0C0E-4793-B505-13E7819DE9D4}"/>
    <dgm:cxn modelId="{77069E73-CA1A-4D50-9322-E14940D24D42}" type="presOf" srcId="{0E4F6AD6-3D10-4CCD-AD4A-896D96C4013F}" destId="{AF087A06-9F25-48D4-B201-F344964A3474}" srcOrd="0" destOrd="0" presId="urn:microsoft.com/office/officeart/2009/3/layout/StepUpProcess"/>
    <dgm:cxn modelId="{B2672B65-EF39-469C-9202-80BF88A09349}" type="presOf" srcId="{4AA7E207-9275-4AED-8285-7A8E14AFC067}" destId="{2643DB58-CE81-473B-8DFA-DDEB002E8053}" srcOrd="0" destOrd="0" presId="urn:microsoft.com/office/officeart/2009/3/layout/StepUpProcess"/>
    <dgm:cxn modelId="{2698667B-B13F-4AA8-827D-FB5000C8B5E2}" type="presParOf" srcId="{AF087A06-9F25-48D4-B201-F344964A3474}" destId="{BC51EB38-6131-4FCE-A01D-C2C29DC3DEB3}" srcOrd="0" destOrd="0" presId="urn:microsoft.com/office/officeart/2009/3/layout/StepUpProcess"/>
    <dgm:cxn modelId="{785A8BBD-91FD-4FE9-BACF-CBCEECE3DF8E}" type="presParOf" srcId="{BC51EB38-6131-4FCE-A01D-C2C29DC3DEB3}" destId="{CBE5C60D-75C0-417C-926A-4E2D0EAFF51D}" srcOrd="0" destOrd="0" presId="urn:microsoft.com/office/officeart/2009/3/layout/StepUpProcess"/>
    <dgm:cxn modelId="{D50410E7-EFE9-48E6-89B3-6F84BFB68C4D}" type="presParOf" srcId="{BC51EB38-6131-4FCE-A01D-C2C29DC3DEB3}" destId="{8B534F94-9BA5-48D4-9DC4-F93EDA0B6CD7}" srcOrd="1" destOrd="0" presId="urn:microsoft.com/office/officeart/2009/3/layout/StepUpProcess"/>
    <dgm:cxn modelId="{98101647-DD1E-4D63-8AA8-3162866C0C6D}" type="presParOf" srcId="{BC51EB38-6131-4FCE-A01D-C2C29DC3DEB3}" destId="{6ED53945-6590-473C-8943-698094D58B1A}" srcOrd="2" destOrd="0" presId="urn:microsoft.com/office/officeart/2009/3/layout/StepUpProcess"/>
    <dgm:cxn modelId="{C15BA6A5-03AE-4C1F-9EC5-0A5D428D6BAE}" type="presParOf" srcId="{AF087A06-9F25-48D4-B201-F344964A3474}" destId="{0B8615AF-2F11-4F94-BF85-A0FFF5A4CA76}" srcOrd="1" destOrd="0" presId="urn:microsoft.com/office/officeart/2009/3/layout/StepUpProcess"/>
    <dgm:cxn modelId="{ADCD8FE6-3394-41B2-8F53-AD787635D962}" type="presParOf" srcId="{0B8615AF-2F11-4F94-BF85-A0FFF5A4CA76}" destId="{4D717B52-94CB-46B2-AEBD-0115D4D62656}" srcOrd="0" destOrd="0" presId="urn:microsoft.com/office/officeart/2009/3/layout/StepUpProcess"/>
    <dgm:cxn modelId="{C09C8598-1ECA-4C03-945F-A6B9A8D46563}" type="presParOf" srcId="{AF087A06-9F25-48D4-B201-F344964A3474}" destId="{44FCF154-BF8C-44D7-ACE8-288BEA924D63}" srcOrd="2" destOrd="0" presId="urn:microsoft.com/office/officeart/2009/3/layout/StepUpProcess"/>
    <dgm:cxn modelId="{AC94B03A-3B14-428B-AA80-A11DAC140444}" type="presParOf" srcId="{44FCF154-BF8C-44D7-ACE8-288BEA924D63}" destId="{2ACEE978-3BF7-48C5-840A-CE8259350BF0}" srcOrd="0" destOrd="0" presId="urn:microsoft.com/office/officeart/2009/3/layout/StepUpProcess"/>
    <dgm:cxn modelId="{FA04438C-A1E2-42C8-BF88-20322F8AF692}" type="presParOf" srcId="{44FCF154-BF8C-44D7-ACE8-288BEA924D63}" destId="{A0B5DEC9-A04A-4103-9F91-ED0828C50565}" srcOrd="1" destOrd="0" presId="urn:microsoft.com/office/officeart/2009/3/layout/StepUpProcess"/>
    <dgm:cxn modelId="{404BF3FD-5F9C-4845-A6B9-1C31616E2D99}" type="presParOf" srcId="{44FCF154-BF8C-44D7-ACE8-288BEA924D63}" destId="{87A714B8-8F9B-416B-89A3-525BC18863C3}" srcOrd="2" destOrd="0" presId="urn:microsoft.com/office/officeart/2009/3/layout/StepUpProcess"/>
    <dgm:cxn modelId="{57DA4CCD-85E8-4550-9975-9346D5D3E613}" type="presParOf" srcId="{AF087A06-9F25-48D4-B201-F344964A3474}" destId="{1FAE350E-8C5B-4DD5-8F6A-80A2B31B45DF}" srcOrd="3" destOrd="0" presId="urn:microsoft.com/office/officeart/2009/3/layout/StepUpProcess"/>
    <dgm:cxn modelId="{9C17EF04-F914-444D-B28D-3B1E2BE35F58}" type="presParOf" srcId="{1FAE350E-8C5B-4DD5-8F6A-80A2B31B45DF}" destId="{82C2FF75-3108-4CA0-A83C-135CFF26F90A}" srcOrd="0" destOrd="0" presId="urn:microsoft.com/office/officeart/2009/3/layout/StepUpProcess"/>
    <dgm:cxn modelId="{34D80D63-613B-4182-AB7D-DCE55B64190D}" type="presParOf" srcId="{AF087A06-9F25-48D4-B201-F344964A3474}" destId="{0FD3302C-5EE6-42A4-85BC-769A7A88635C}" srcOrd="4" destOrd="0" presId="urn:microsoft.com/office/officeart/2009/3/layout/StepUpProcess"/>
    <dgm:cxn modelId="{FA7F732A-4E61-422A-9556-E3CB6C71BD9D}" type="presParOf" srcId="{0FD3302C-5EE6-42A4-85BC-769A7A88635C}" destId="{A95FDE53-2865-4825-B661-C8E2BF637CCC}" srcOrd="0" destOrd="0" presId="urn:microsoft.com/office/officeart/2009/3/layout/StepUpProcess"/>
    <dgm:cxn modelId="{C9A144E7-E01E-494D-BA74-BB8E1286EBDF}" type="presParOf" srcId="{0FD3302C-5EE6-42A4-85BC-769A7A88635C}" destId="{2643DB58-CE81-473B-8DFA-DDEB002E8053}"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817184-75B9-49D5-B4F0-8A3B7E54ECA1}" type="doc">
      <dgm:prSet loTypeId="urn:microsoft.com/office/officeart/2008/layout/CircularPictureCallout" loCatId="picture" qsTypeId="urn:microsoft.com/office/officeart/2005/8/quickstyle/simple5" qsCatId="simple" csTypeId="urn:microsoft.com/office/officeart/2005/8/colors/accent1_2" csCatId="accent1" phldr="1"/>
      <dgm:spPr/>
      <dgm:t>
        <a:bodyPr/>
        <a:lstStyle/>
        <a:p>
          <a:endParaRPr lang="en-US"/>
        </a:p>
      </dgm:t>
    </dgm:pt>
    <dgm:pt modelId="{B967EE37-30ED-4227-9110-846B60A3DE0F}">
      <dgm:prSet/>
      <dgm:spPr/>
      <dgm:t>
        <a:bodyPr/>
        <a:lstStyle/>
        <a:p>
          <a:endParaRPr lang="en-US"/>
        </a:p>
      </dgm:t>
    </dgm:pt>
    <dgm:pt modelId="{436A1C3E-9E01-4929-983F-7B04AB2A62F0}" type="parTrans" cxnId="{63632BA1-2660-49A0-BBCD-CB84CABBE780}">
      <dgm:prSet/>
      <dgm:spPr/>
      <dgm:t>
        <a:bodyPr/>
        <a:lstStyle/>
        <a:p>
          <a:endParaRPr lang="en-US"/>
        </a:p>
      </dgm:t>
    </dgm:pt>
    <dgm:pt modelId="{E286DA96-21E3-4F36-AD48-D6530171EBDF}" type="sibTrans" cxnId="{63632BA1-2660-49A0-BBCD-CB84CABBE780}">
      <dgm:prSet/>
      <dgm:spPr>
        <a:solidFill>
          <a:srgbClr val="FF0000"/>
        </a:solidFill>
      </dgm:spPr>
      <dgm:t>
        <a:bodyPr/>
        <a:lstStyle/>
        <a:p>
          <a:endParaRPr lang="en-US"/>
        </a:p>
      </dgm:t>
    </dgm:pt>
    <dgm:pt modelId="{B8F85027-FC29-4118-A627-D52EA741AEA5}">
      <dgm:prSet phldrT="[Text]" custT="1"/>
      <dgm:spPr/>
      <dgm:t>
        <a:bodyPr/>
        <a:lstStyle/>
        <a:p>
          <a:r>
            <a:rPr lang="en-US" sz="1000" b="1" dirty="0">
              <a:latin typeface="Times New Roman" pitchFamily="18" charset="0"/>
              <a:cs typeface="Times New Roman" pitchFamily="18" charset="0"/>
            </a:rPr>
            <a:t>Office for Civil Rights</a:t>
          </a:r>
        </a:p>
      </dgm:t>
    </dgm:pt>
    <dgm:pt modelId="{448B0068-6A76-4AA8-92BB-88D572E75E73}" type="parTrans" cxnId="{1B00EE4A-3118-493B-B407-3032A57C1574}">
      <dgm:prSet/>
      <dgm:spPr/>
      <dgm:t>
        <a:bodyPr/>
        <a:lstStyle/>
        <a:p>
          <a:endParaRPr lang="en-US"/>
        </a:p>
      </dgm:t>
    </dgm:pt>
    <dgm:pt modelId="{58B2CADC-84C0-4D0D-8298-F2F2D1EAC29A}" type="sibTrans" cxnId="{1B00EE4A-3118-493B-B407-3032A57C1574}">
      <dgm:prSet/>
      <dgm:spPr>
        <a:solidFill>
          <a:schemeClr val="tx1"/>
        </a:solidFill>
      </dgm:spPr>
      <dgm:t>
        <a:bodyPr/>
        <a:lstStyle/>
        <a:p>
          <a:endParaRPr lang="en-US"/>
        </a:p>
      </dgm:t>
    </dgm:pt>
    <dgm:pt modelId="{212AFA85-8D4D-48C1-9148-1342180A4ACE}">
      <dgm:prSet phldrT="[Text]" custT="1"/>
      <dgm:spPr/>
      <dgm:t>
        <a:bodyPr/>
        <a:lstStyle/>
        <a:p>
          <a:r>
            <a:rPr lang="en-US" sz="1000" b="1" dirty="0">
              <a:latin typeface="Times New Roman" pitchFamily="18" charset="0"/>
              <a:cs typeface="Times New Roman" pitchFamily="18" charset="0"/>
            </a:rPr>
            <a:t>Public</a:t>
          </a:r>
        </a:p>
      </dgm:t>
    </dgm:pt>
    <dgm:pt modelId="{1F039079-058D-4674-B7F7-D02129F67AF8}" type="parTrans" cxnId="{2DF2E4F5-9D4D-43A6-A872-2D95D3D2FB59}">
      <dgm:prSet/>
      <dgm:spPr/>
      <dgm:t>
        <a:bodyPr/>
        <a:lstStyle/>
        <a:p>
          <a:endParaRPr lang="en-US"/>
        </a:p>
      </dgm:t>
    </dgm:pt>
    <dgm:pt modelId="{FFEB263E-23AE-4F18-B753-8A4BA34B0F25}" type="sibTrans" cxnId="{2DF2E4F5-9D4D-43A6-A872-2D95D3D2FB59}">
      <dgm:prSet/>
      <dgm:spPr>
        <a:solidFill>
          <a:schemeClr val="tx1"/>
        </a:solidFill>
      </dgm:spPr>
      <dgm:t>
        <a:bodyPr/>
        <a:lstStyle/>
        <a:p>
          <a:endParaRPr lang="en-US"/>
        </a:p>
      </dgm:t>
    </dgm:pt>
    <dgm:pt modelId="{A5CD53F1-E70E-44F6-8196-E8277068E3CB}">
      <dgm:prSet phldrT="[Text]" custT="1"/>
      <dgm:spPr/>
      <dgm:t>
        <a:bodyPr/>
        <a:lstStyle/>
        <a:p>
          <a:r>
            <a:rPr lang="en-US" sz="1000" b="1" dirty="0">
              <a:latin typeface="Times New Roman" pitchFamily="18" charset="0"/>
              <a:cs typeface="Times New Roman" pitchFamily="18" charset="0"/>
            </a:rPr>
            <a:t>Department of Justice</a:t>
          </a:r>
        </a:p>
      </dgm:t>
    </dgm:pt>
    <dgm:pt modelId="{41762C16-BBDF-46AA-96DD-9770CEB3888F}" type="sibTrans" cxnId="{ADC33B1B-F1DF-45D8-8B2C-7BC35946003D}">
      <dgm:prSet/>
      <dgm:spPr>
        <a:solidFill>
          <a:schemeClr val="tx1"/>
        </a:solidFill>
      </dgm:spPr>
      <dgm:t>
        <a:bodyPr/>
        <a:lstStyle/>
        <a:p>
          <a:endParaRPr lang="en-US"/>
        </a:p>
      </dgm:t>
    </dgm:pt>
    <dgm:pt modelId="{B41CBFA1-C9DF-417B-98D9-DAD9887E494C}" type="parTrans" cxnId="{ADC33B1B-F1DF-45D8-8B2C-7BC35946003D}">
      <dgm:prSet/>
      <dgm:spPr/>
      <dgm:t>
        <a:bodyPr/>
        <a:lstStyle/>
        <a:p>
          <a:endParaRPr lang="en-US"/>
        </a:p>
      </dgm:t>
    </dgm:pt>
    <dgm:pt modelId="{96FB8E3B-828C-4882-8F14-4A9EB6BA6C88}" type="pres">
      <dgm:prSet presAssocID="{39817184-75B9-49D5-B4F0-8A3B7E54ECA1}" presName="Name0" presStyleCnt="0">
        <dgm:presLayoutVars>
          <dgm:chMax val="7"/>
          <dgm:chPref val="7"/>
          <dgm:dir/>
        </dgm:presLayoutVars>
      </dgm:prSet>
      <dgm:spPr/>
      <dgm:t>
        <a:bodyPr/>
        <a:lstStyle/>
        <a:p>
          <a:endParaRPr lang="en-US"/>
        </a:p>
      </dgm:t>
    </dgm:pt>
    <dgm:pt modelId="{1DD4BB11-956A-4BB1-8CE1-4C68B4EC0736}" type="pres">
      <dgm:prSet presAssocID="{39817184-75B9-49D5-B4F0-8A3B7E54ECA1}" presName="Name1" presStyleCnt="0"/>
      <dgm:spPr/>
    </dgm:pt>
    <dgm:pt modelId="{9AC41855-4D89-40FF-9CC0-E1642E23DC55}" type="pres">
      <dgm:prSet presAssocID="{E286DA96-21E3-4F36-AD48-D6530171EBDF}" presName="picture_1" presStyleCnt="0"/>
      <dgm:spPr/>
    </dgm:pt>
    <dgm:pt modelId="{3238C45C-918A-47C6-9C65-C126646460AC}" type="pres">
      <dgm:prSet presAssocID="{E286DA96-21E3-4F36-AD48-D6530171EBDF}" presName="pictureRepeatNode" presStyleLbl="alignImgPlace1" presStyleIdx="0" presStyleCnt="4"/>
      <dgm:spPr/>
      <dgm:t>
        <a:bodyPr/>
        <a:lstStyle/>
        <a:p>
          <a:endParaRPr lang="en-US"/>
        </a:p>
      </dgm:t>
    </dgm:pt>
    <dgm:pt modelId="{D200EC33-1549-46F1-B57D-BE7708131E69}" type="pres">
      <dgm:prSet presAssocID="{B967EE37-30ED-4227-9110-846B60A3DE0F}" presName="text_1" presStyleLbl="node1" presStyleIdx="0" presStyleCnt="0" custLinFactX="-158619" custLinFactY="-63528" custLinFactNeighborX="-200000" custLinFactNeighborY="-100000">
        <dgm:presLayoutVars>
          <dgm:bulletEnabled val="1"/>
        </dgm:presLayoutVars>
      </dgm:prSet>
      <dgm:spPr/>
      <dgm:t>
        <a:bodyPr/>
        <a:lstStyle/>
        <a:p>
          <a:endParaRPr lang="en-US"/>
        </a:p>
      </dgm:t>
    </dgm:pt>
    <dgm:pt modelId="{811EB8E1-C750-424E-8D0D-2B171C5F0EE7}" type="pres">
      <dgm:prSet presAssocID="{41762C16-BBDF-46AA-96DD-9770CEB3888F}" presName="picture_2" presStyleCnt="0"/>
      <dgm:spPr/>
    </dgm:pt>
    <dgm:pt modelId="{CD00A620-A146-4AA2-BD9D-E9B849D4F651}" type="pres">
      <dgm:prSet presAssocID="{41762C16-BBDF-46AA-96DD-9770CEB3888F}" presName="pictureRepeatNode" presStyleLbl="alignImgPlace1" presStyleIdx="1" presStyleCnt="4"/>
      <dgm:spPr/>
      <dgm:t>
        <a:bodyPr/>
        <a:lstStyle/>
        <a:p>
          <a:endParaRPr lang="en-US"/>
        </a:p>
      </dgm:t>
    </dgm:pt>
    <dgm:pt modelId="{9D07DA5D-9C42-4174-9D54-8D177E1F492B}" type="pres">
      <dgm:prSet presAssocID="{A5CD53F1-E70E-44F6-8196-E8277068E3CB}" presName="line_2" presStyleLbl="parChTrans1D1" presStyleIdx="0" presStyleCnt="3"/>
      <dgm:spPr>
        <a:ln>
          <a:solidFill>
            <a:schemeClr val="bg2">
              <a:lumMod val="75000"/>
            </a:schemeClr>
          </a:solidFill>
        </a:ln>
      </dgm:spPr>
    </dgm:pt>
    <dgm:pt modelId="{C2F17748-0CDA-42DE-8156-253289E79D5C}" type="pres">
      <dgm:prSet presAssocID="{A5CD53F1-E70E-44F6-8196-E8277068E3CB}" presName="textparent_2" presStyleLbl="node1" presStyleIdx="0" presStyleCnt="0"/>
      <dgm:spPr/>
    </dgm:pt>
    <dgm:pt modelId="{699B7C4C-244A-4C6A-A8F4-CCDE2060E9AB}" type="pres">
      <dgm:prSet presAssocID="{A5CD53F1-E70E-44F6-8196-E8277068E3CB}" presName="text_2" presStyleLbl="revTx" presStyleIdx="0" presStyleCnt="3" custScaleX="194949">
        <dgm:presLayoutVars>
          <dgm:bulletEnabled val="1"/>
        </dgm:presLayoutVars>
      </dgm:prSet>
      <dgm:spPr/>
      <dgm:t>
        <a:bodyPr/>
        <a:lstStyle/>
        <a:p>
          <a:endParaRPr lang="en-US"/>
        </a:p>
      </dgm:t>
    </dgm:pt>
    <dgm:pt modelId="{29E56EBD-CAF9-4841-BF99-5480DC2BD094}" type="pres">
      <dgm:prSet presAssocID="{58B2CADC-84C0-4D0D-8298-F2F2D1EAC29A}" presName="picture_3" presStyleCnt="0"/>
      <dgm:spPr/>
    </dgm:pt>
    <dgm:pt modelId="{9FE265E8-C4FF-4FD9-A141-E8D765CAFD3C}" type="pres">
      <dgm:prSet presAssocID="{58B2CADC-84C0-4D0D-8298-F2F2D1EAC29A}" presName="pictureRepeatNode" presStyleLbl="alignImgPlace1" presStyleIdx="2" presStyleCnt="4"/>
      <dgm:spPr/>
      <dgm:t>
        <a:bodyPr/>
        <a:lstStyle/>
        <a:p>
          <a:endParaRPr lang="en-US"/>
        </a:p>
      </dgm:t>
    </dgm:pt>
    <dgm:pt modelId="{1B628B1D-BF3D-40C9-B491-F8442AF58508}" type="pres">
      <dgm:prSet presAssocID="{B8F85027-FC29-4118-A627-D52EA741AEA5}" presName="line_3" presStyleLbl="parChTrans1D1" presStyleIdx="1" presStyleCnt="3"/>
      <dgm:spPr>
        <a:ln>
          <a:solidFill>
            <a:schemeClr val="bg2">
              <a:lumMod val="75000"/>
            </a:schemeClr>
          </a:solidFill>
        </a:ln>
      </dgm:spPr>
    </dgm:pt>
    <dgm:pt modelId="{5FD62BE4-DE77-44EB-98A6-89DA6BAF42DB}" type="pres">
      <dgm:prSet presAssocID="{B8F85027-FC29-4118-A627-D52EA741AEA5}" presName="textparent_3" presStyleLbl="node1" presStyleIdx="0" presStyleCnt="0"/>
      <dgm:spPr/>
    </dgm:pt>
    <dgm:pt modelId="{F64A6FA4-4C33-4DDC-9D5F-3F68326203ED}" type="pres">
      <dgm:prSet presAssocID="{B8F85027-FC29-4118-A627-D52EA741AEA5}" presName="text_3" presStyleLbl="revTx" presStyleIdx="1" presStyleCnt="3" custScaleX="356003">
        <dgm:presLayoutVars>
          <dgm:bulletEnabled val="1"/>
        </dgm:presLayoutVars>
      </dgm:prSet>
      <dgm:spPr/>
      <dgm:t>
        <a:bodyPr/>
        <a:lstStyle/>
        <a:p>
          <a:endParaRPr lang="en-US"/>
        </a:p>
      </dgm:t>
    </dgm:pt>
    <dgm:pt modelId="{94292C7E-19FD-4D56-A0BD-4C57C5095642}" type="pres">
      <dgm:prSet presAssocID="{FFEB263E-23AE-4F18-B753-8A4BA34B0F25}" presName="picture_4" presStyleCnt="0"/>
      <dgm:spPr/>
    </dgm:pt>
    <dgm:pt modelId="{1163514A-EB16-42BA-B29C-4F1349971204}" type="pres">
      <dgm:prSet presAssocID="{FFEB263E-23AE-4F18-B753-8A4BA34B0F25}" presName="pictureRepeatNode" presStyleLbl="alignImgPlace1" presStyleIdx="3" presStyleCnt="4" custLinFactNeighborX="-3233" custLinFactNeighborY="8408"/>
      <dgm:spPr/>
      <dgm:t>
        <a:bodyPr/>
        <a:lstStyle/>
        <a:p>
          <a:endParaRPr lang="en-US"/>
        </a:p>
      </dgm:t>
    </dgm:pt>
    <dgm:pt modelId="{60843260-AEF2-4757-8EF1-086C45001EC2}" type="pres">
      <dgm:prSet presAssocID="{212AFA85-8D4D-48C1-9148-1342180A4ACE}" presName="line_4" presStyleLbl="parChTrans1D1" presStyleIdx="2" presStyleCnt="3"/>
      <dgm:spPr>
        <a:ln>
          <a:solidFill>
            <a:schemeClr val="bg2">
              <a:lumMod val="75000"/>
            </a:schemeClr>
          </a:solidFill>
        </a:ln>
      </dgm:spPr>
    </dgm:pt>
    <dgm:pt modelId="{A2D7BAFC-ACF0-4668-9073-A15224CB4CA8}" type="pres">
      <dgm:prSet presAssocID="{212AFA85-8D4D-48C1-9148-1342180A4ACE}" presName="textparent_4" presStyleLbl="node1" presStyleIdx="0" presStyleCnt="0"/>
      <dgm:spPr/>
    </dgm:pt>
    <dgm:pt modelId="{BD9D8219-CF7C-472F-80BB-30C0D7FC800C}" type="pres">
      <dgm:prSet presAssocID="{212AFA85-8D4D-48C1-9148-1342180A4ACE}" presName="text_4" presStyleLbl="revTx" presStyleIdx="2" presStyleCnt="3">
        <dgm:presLayoutVars>
          <dgm:bulletEnabled val="1"/>
        </dgm:presLayoutVars>
      </dgm:prSet>
      <dgm:spPr/>
      <dgm:t>
        <a:bodyPr/>
        <a:lstStyle/>
        <a:p>
          <a:endParaRPr lang="en-US"/>
        </a:p>
      </dgm:t>
    </dgm:pt>
  </dgm:ptLst>
  <dgm:cxnLst>
    <dgm:cxn modelId="{016A6FF5-4EAA-4715-9FA5-09C4E0D2EC4B}" type="presOf" srcId="{B967EE37-30ED-4227-9110-846B60A3DE0F}" destId="{D200EC33-1549-46F1-B57D-BE7708131E69}" srcOrd="0" destOrd="0" presId="urn:microsoft.com/office/officeart/2008/layout/CircularPictureCallout"/>
    <dgm:cxn modelId="{FD056415-AC6B-4525-836B-BFFC60772B85}" type="presOf" srcId="{B8F85027-FC29-4118-A627-D52EA741AEA5}" destId="{F64A6FA4-4C33-4DDC-9D5F-3F68326203ED}" srcOrd="0" destOrd="0" presId="urn:microsoft.com/office/officeart/2008/layout/CircularPictureCallout"/>
    <dgm:cxn modelId="{2DF2E4F5-9D4D-43A6-A872-2D95D3D2FB59}" srcId="{39817184-75B9-49D5-B4F0-8A3B7E54ECA1}" destId="{212AFA85-8D4D-48C1-9148-1342180A4ACE}" srcOrd="3" destOrd="0" parTransId="{1F039079-058D-4674-B7F7-D02129F67AF8}" sibTransId="{FFEB263E-23AE-4F18-B753-8A4BA34B0F25}"/>
    <dgm:cxn modelId="{C13884B3-FE0D-4206-9B20-D22CEA60D094}" type="presOf" srcId="{39817184-75B9-49D5-B4F0-8A3B7E54ECA1}" destId="{96FB8E3B-828C-4882-8F14-4A9EB6BA6C88}" srcOrd="0" destOrd="0" presId="urn:microsoft.com/office/officeart/2008/layout/CircularPictureCallout"/>
    <dgm:cxn modelId="{5B42FED8-EA8F-490E-8F59-D20CF08EAA50}" type="presOf" srcId="{A5CD53F1-E70E-44F6-8196-E8277068E3CB}" destId="{699B7C4C-244A-4C6A-A8F4-CCDE2060E9AB}" srcOrd="0" destOrd="0" presId="urn:microsoft.com/office/officeart/2008/layout/CircularPictureCallout"/>
    <dgm:cxn modelId="{63632BA1-2660-49A0-BBCD-CB84CABBE780}" srcId="{39817184-75B9-49D5-B4F0-8A3B7E54ECA1}" destId="{B967EE37-30ED-4227-9110-846B60A3DE0F}" srcOrd="0" destOrd="0" parTransId="{436A1C3E-9E01-4929-983F-7B04AB2A62F0}" sibTransId="{E286DA96-21E3-4F36-AD48-D6530171EBDF}"/>
    <dgm:cxn modelId="{DB8CB447-343A-4597-817E-73F0025E8339}" type="presOf" srcId="{58B2CADC-84C0-4D0D-8298-F2F2D1EAC29A}" destId="{9FE265E8-C4FF-4FD9-A141-E8D765CAFD3C}" srcOrd="0" destOrd="0" presId="urn:microsoft.com/office/officeart/2008/layout/CircularPictureCallout"/>
    <dgm:cxn modelId="{1B00EE4A-3118-493B-B407-3032A57C1574}" srcId="{39817184-75B9-49D5-B4F0-8A3B7E54ECA1}" destId="{B8F85027-FC29-4118-A627-D52EA741AEA5}" srcOrd="2" destOrd="0" parTransId="{448B0068-6A76-4AA8-92BB-88D572E75E73}" sibTransId="{58B2CADC-84C0-4D0D-8298-F2F2D1EAC29A}"/>
    <dgm:cxn modelId="{B5311F60-F608-4AA3-8B96-61FCCEE766F2}" type="presOf" srcId="{212AFA85-8D4D-48C1-9148-1342180A4ACE}" destId="{BD9D8219-CF7C-472F-80BB-30C0D7FC800C}" srcOrd="0" destOrd="0" presId="urn:microsoft.com/office/officeart/2008/layout/CircularPictureCallout"/>
    <dgm:cxn modelId="{E47E642C-C70F-4728-A16E-DBAA370368DF}" type="presOf" srcId="{41762C16-BBDF-46AA-96DD-9770CEB3888F}" destId="{CD00A620-A146-4AA2-BD9D-E9B849D4F651}" srcOrd="0" destOrd="0" presId="urn:microsoft.com/office/officeart/2008/layout/CircularPictureCallout"/>
    <dgm:cxn modelId="{9D9CB049-2A10-4F94-B20C-A6150794DA3F}" type="presOf" srcId="{FFEB263E-23AE-4F18-B753-8A4BA34B0F25}" destId="{1163514A-EB16-42BA-B29C-4F1349971204}" srcOrd="0" destOrd="0" presId="urn:microsoft.com/office/officeart/2008/layout/CircularPictureCallout"/>
    <dgm:cxn modelId="{ADC33B1B-F1DF-45D8-8B2C-7BC35946003D}" srcId="{39817184-75B9-49D5-B4F0-8A3B7E54ECA1}" destId="{A5CD53F1-E70E-44F6-8196-E8277068E3CB}" srcOrd="1" destOrd="0" parTransId="{B41CBFA1-C9DF-417B-98D9-DAD9887E494C}" sibTransId="{41762C16-BBDF-46AA-96DD-9770CEB3888F}"/>
    <dgm:cxn modelId="{FB9A614A-5C3B-4ECC-937A-47B9F6EBDF21}" type="presOf" srcId="{E286DA96-21E3-4F36-AD48-D6530171EBDF}" destId="{3238C45C-918A-47C6-9C65-C126646460AC}" srcOrd="0" destOrd="0" presId="urn:microsoft.com/office/officeart/2008/layout/CircularPictureCallout"/>
    <dgm:cxn modelId="{5C880F27-81BE-472E-AD32-5EE229FA15F2}" type="presParOf" srcId="{96FB8E3B-828C-4882-8F14-4A9EB6BA6C88}" destId="{1DD4BB11-956A-4BB1-8CE1-4C68B4EC0736}" srcOrd="0" destOrd="0" presId="urn:microsoft.com/office/officeart/2008/layout/CircularPictureCallout"/>
    <dgm:cxn modelId="{DB159DDB-BB72-4D92-8FAE-D3A60B0436C6}" type="presParOf" srcId="{1DD4BB11-956A-4BB1-8CE1-4C68B4EC0736}" destId="{9AC41855-4D89-40FF-9CC0-E1642E23DC55}" srcOrd="0" destOrd="0" presId="urn:microsoft.com/office/officeart/2008/layout/CircularPictureCallout"/>
    <dgm:cxn modelId="{48FD7C3D-74BF-4C9E-9AEC-3F2D4C7477FE}" type="presParOf" srcId="{9AC41855-4D89-40FF-9CC0-E1642E23DC55}" destId="{3238C45C-918A-47C6-9C65-C126646460AC}" srcOrd="0" destOrd="0" presId="urn:microsoft.com/office/officeart/2008/layout/CircularPictureCallout"/>
    <dgm:cxn modelId="{5ED0C7F2-B9E5-4B5A-98F0-5A5017363F43}" type="presParOf" srcId="{1DD4BB11-956A-4BB1-8CE1-4C68B4EC0736}" destId="{D200EC33-1549-46F1-B57D-BE7708131E69}" srcOrd="1" destOrd="0" presId="urn:microsoft.com/office/officeart/2008/layout/CircularPictureCallout"/>
    <dgm:cxn modelId="{D8C022FD-5910-4187-A433-BD36879FC54F}" type="presParOf" srcId="{1DD4BB11-956A-4BB1-8CE1-4C68B4EC0736}" destId="{811EB8E1-C750-424E-8D0D-2B171C5F0EE7}" srcOrd="2" destOrd="0" presId="urn:microsoft.com/office/officeart/2008/layout/CircularPictureCallout"/>
    <dgm:cxn modelId="{458F9E7B-7FEF-4630-8AE3-7E7D1AF811D8}" type="presParOf" srcId="{811EB8E1-C750-424E-8D0D-2B171C5F0EE7}" destId="{CD00A620-A146-4AA2-BD9D-E9B849D4F651}" srcOrd="0" destOrd="0" presId="urn:microsoft.com/office/officeart/2008/layout/CircularPictureCallout"/>
    <dgm:cxn modelId="{9FA33D71-E7F8-4D07-9D92-A888A5D6437A}" type="presParOf" srcId="{1DD4BB11-956A-4BB1-8CE1-4C68B4EC0736}" destId="{9D07DA5D-9C42-4174-9D54-8D177E1F492B}" srcOrd="3" destOrd="0" presId="urn:microsoft.com/office/officeart/2008/layout/CircularPictureCallout"/>
    <dgm:cxn modelId="{540849B9-6686-4A6C-A689-58F910A0421A}" type="presParOf" srcId="{1DD4BB11-956A-4BB1-8CE1-4C68B4EC0736}" destId="{C2F17748-0CDA-42DE-8156-253289E79D5C}" srcOrd="4" destOrd="0" presId="urn:microsoft.com/office/officeart/2008/layout/CircularPictureCallout"/>
    <dgm:cxn modelId="{05619B11-8445-4380-A17A-206E70624005}" type="presParOf" srcId="{C2F17748-0CDA-42DE-8156-253289E79D5C}" destId="{699B7C4C-244A-4C6A-A8F4-CCDE2060E9AB}" srcOrd="0" destOrd="0" presId="urn:microsoft.com/office/officeart/2008/layout/CircularPictureCallout"/>
    <dgm:cxn modelId="{593535AE-C0FD-4E9D-B2AE-B42FE5C38B66}" type="presParOf" srcId="{1DD4BB11-956A-4BB1-8CE1-4C68B4EC0736}" destId="{29E56EBD-CAF9-4841-BF99-5480DC2BD094}" srcOrd="5" destOrd="0" presId="urn:microsoft.com/office/officeart/2008/layout/CircularPictureCallout"/>
    <dgm:cxn modelId="{4D09EC9D-107C-4A2F-A9F1-E8C9A16564B9}" type="presParOf" srcId="{29E56EBD-CAF9-4841-BF99-5480DC2BD094}" destId="{9FE265E8-C4FF-4FD9-A141-E8D765CAFD3C}" srcOrd="0" destOrd="0" presId="urn:microsoft.com/office/officeart/2008/layout/CircularPictureCallout"/>
    <dgm:cxn modelId="{B747CC24-6447-4C86-926F-D4E50E355877}" type="presParOf" srcId="{1DD4BB11-956A-4BB1-8CE1-4C68B4EC0736}" destId="{1B628B1D-BF3D-40C9-B491-F8442AF58508}" srcOrd="6" destOrd="0" presId="urn:microsoft.com/office/officeart/2008/layout/CircularPictureCallout"/>
    <dgm:cxn modelId="{43658539-98D4-4B2E-89BF-3E3C0CFE99B8}" type="presParOf" srcId="{1DD4BB11-956A-4BB1-8CE1-4C68B4EC0736}" destId="{5FD62BE4-DE77-44EB-98A6-89DA6BAF42DB}" srcOrd="7" destOrd="0" presId="urn:microsoft.com/office/officeart/2008/layout/CircularPictureCallout"/>
    <dgm:cxn modelId="{5AB182F4-215F-4CEB-981A-19720DEC6B49}" type="presParOf" srcId="{5FD62BE4-DE77-44EB-98A6-89DA6BAF42DB}" destId="{F64A6FA4-4C33-4DDC-9D5F-3F68326203ED}" srcOrd="0" destOrd="0" presId="urn:microsoft.com/office/officeart/2008/layout/CircularPictureCallout"/>
    <dgm:cxn modelId="{5C028327-64C5-42F1-ABFD-089605D217BB}" type="presParOf" srcId="{1DD4BB11-956A-4BB1-8CE1-4C68B4EC0736}" destId="{94292C7E-19FD-4D56-A0BD-4C57C5095642}" srcOrd="8" destOrd="0" presId="urn:microsoft.com/office/officeart/2008/layout/CircularPictureCallout"/>
    <dgm:cxn modelId="{E05DDA8E-3933-4312-84C7-C28E25F0AE14}" type="presParOf" srcId="{94292C7E-19FD-4D56-A0BD-4C57C5095642}" destId="{1163514A-EB16-42BA-B29C-4F1349971204}" srcOrd="0" destOrd="0" presId="urn:microsoft.com/office/officeart/2008/layout/CircularPictureCallout"/>
    <dgm:cxn modelId="{AABB02A2-3084-4636-88B6-4D2BB87DD359}" type="presParOf" srcId="{1DD4BB11-956A-4BB1-8CE1-4C68B4EC0736}" destId="{60843260-AEF2-4757-8EF1-086C45001EC2}" srcOrd="9" destOrd="0" presId="urn:microsoft.com/office/officeart/2008/layout/CircularPictureCallout"/>
    <dgm:cxn modelId="{372B410F-98ED-4D47-975E-FF1A0312E252}" type="presParOf" srcId="{1DD4BB11-956A-4BB1-8CE1-4C68B4EC0736}" destId="{A2D7BAFC-ACF0-4668-9073-A15224CB4CA8}" srcOrd="10" destOrd="0" presId="urn:microsoft.com/office/officeart/2008/layout/CircularPictureCallout"/>
    <dgm:cxn modelId="{10BDE679-1AE5-48F7-9596-E0E425BA242A}" type="presParOf" srcId="{A2D7BAFC-ACF0-4668-9073-A15224CB4CA8}" destId="{BD9D8219-CF7C-472F-80BB-30C0D7FC800C}" srcOrd="0" destOrd="0" presId="urn:microsoft.com/office/officeart/2008/layout/CircularPictureCallou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F2896F-0385-45FE-BDE4-C3893691C519}" type="datetimeFigureOut">
              <a:rPr lang="en-US" smtClean="0"/>
              <a:t>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75DEB-A9EA-4154-B3C5-7319FC2E759C}" type="slidenum">
              <a:rPr lang="en-US" smtClean="0"/>
              <a:t>‹#›</a:t>
            </a:fld>
            <a:endParaRPr lang="en-US"/>
          </a:p>
        </p:txBody>
      </p:sp>
    </p:spTree>
    <p:extLst>
      <p:ext uri="{BB962C8B-B14F-4D97-AF65-F5344CB8AC3E}">
        <p14:creationId xmlns:p14="http://schemas.microsoft.com/office/powerpoint/2010/main" val="2016888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F6F7007-E939-4E54-8166-EC29EA0EDF87}" type="slidenum">
              <a:rPr lang="en-US" altLang="en-US" smtClean="0"/>
              <a:pPr/>
              <a:t>1</a:t>
            </a:fld>
            <a:endParaRPr lang="en-US" altLang="en-US" dirty="0"/>
          </a:p>
        </p:txBody>
      </p:sp>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461714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FC016EF-AA82-40F2-AC81-1BF5596010CC}" type="slidenum">
              <a:rPr lang="en-US" altLang="en-US" smtClean="0"/>
              <a:pPr/>
              <a:t>10</a:t>
            </a:fld>
            <a:endParaRPr lang="en-US" altLang="en-US" dirty="0"/>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4341035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4C4D5D-380E-456F-AF27-D00B8E16CD4A}" type="slidenum">
              <a:rPr lang="en-US" altLang="en-US"/>
              <a:pPr/>
              <a:t>100</a:t>
            </a:fld>
            <a:endParaRPr lang="en-US" altLang="en-US" dirty="0"/>
          </a:p>
        </p:txBody>
      </p:sp>
      <p:sp>
        <p:nvSpPr>
          <p:cNvPr id="539650" name="Rectangle 2"/>
          <p:cNvSpPr>
            <a:spLocks noGrp="1" noRot="1" noChangeAspect="1"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0775230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0F7184-A2C9-4E30-93C7-5D6B975C29B7}" type="slidenum">
              <a:rPr lang="en-US" altLang="en-US"/>
              <a:pPr/>
              <a:t>101</a:t>
            </a:fld>
            <a:endParaRPr lang="en-US" altLang="en-US" dirty="0"/>
          </a:p>
        </p:txBody>
      </p:sp>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88614297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102</a:t>
            </a:fld>
            <a:endParaRPr lang="en-US" dirty="0"/>
          </a:p>
        </p:txBody>
      </p:sp>
    </p:spTree>
    <p:extLst>
      <p:ext uri="{BB962C8B-B14F-4D97-AF65-F5344CB8AC3E}">
        <p14:creationId xmlns:p14="http://schemas.microsoft.com/office/powerpoint/2010/main" val="220409304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103</a:t>
            </a:fld>
            <a:endParaRPr lang="en-US" dirty="0"/>
          </a:p>
        </p:txBody>
      </p:sp>
    </p:spTree>
    <p:extLst>
      <p:ext uri="{BB962C8B-B14F-4D97-AF65-F5344CB8AC3E}">
        <p14:creationId xmlns:p14="http://schemas.microsoft.com/office/powerpoint/2010/main" val="93817553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altLang="en-US" dirty="0">
                <a:latin typeface="Times" charset="0"/>
              </a:rPr>
              <a:t>Data storage company is a BA even if it does not actually view the PHI.  “Maintain” is in addition to a person who “creates, receives or transmits” PHI on behalf of a CE.</a:t>
            </a:r>
          </a:p>
          <a:p>
            <a:r>
              <a:rPr lang="en-US" altLang="en-US" dirty="0">
                <a:latin typeface="Times" charset="0"/>
              </a:rPr>
              <a:t>Patient safety orgs are those that conduct patient safety and QI activities under the Patient Safety and Quality Improvement Act of 2005.</a:t>
            </a:r>
          </a:p>
          <a:p>
            <a:endParaRPr lang="en-US" altLang="en-US" dirty="0">
              <a:latin typeface="Times" charset="0"/>
            </a:endParaRPr>
          </a:p>
          <a:p>
            <a:r>
              <a:rPr lang="en-US" altLang="en-US" dirty="0">
                <a:latin typeface="Times" charset="0"/>
              </a:rPr>
              <a:t>Companies that transmit PHI to CE include health information organizations and e-prescribing gateways and that require routine access to PHI.  OCR reaffirms that “mere conduits” that do not access PHI, except on a random or infrequent basis, are not BAs.</a:t>
            </a:r>
          </a:p>
          <a:p>
            <a:endParaRPr lang="en-US" altLang="en-US" dirty="0">
              <a:latin typeface="Times" charset="0"/>
            </a:endParaRPr>
          </a:p>
          <a:p>
            <a:endParaRPr lang="en-US" altLang="en-US" dirty="0">
              <a:latin typeface="Times" charset="0"/>
            </a:endParaRPr>
          </a:p>
        </p:txBody>
      </p:sp>
      <p:sp>
        <p:nvSpPr>
          <p:cNvPr id="71684" name="Slide Number Placeholder 3"/>
          <p:cNvSpPr>
            <a:spLocks noGrp="1"/>
          </p:cNvSpPr>
          <p:nvPr>
            <p:ph type="sldNum" sz="quarter" idx="5"/>
          </p:nvPr>
        </p:nvSpPr>
        <p:spPr>
          <a:noFill/>
        </p:spPr>
        <p:txBody>
          <a:bodyPr/>
          <a:lstStyle/>
          <a:p>
            <a:fld id="{77EA8601-98BD-4EA5-998F-F3587D1102CB}" type="slidenum">
              <a:rPr lang="en-US" altLang="en-US" smtClean="0">
                <a:latin typeface="Times" charset="0"/>
              </a:rPr>
              <a:pPr/>
              <a:t>104</a:t>
            </a:fld>
            <a:endParaRPr lang="en-US" altLang="en-US" dirty="0">
              <a:latin typeface="Times" charset="0"/>
            </a:endParaRPr>
          </a:p>
        </p:txBody>
      </p:sp>
    </p:spTree>
    <p:extLst>
      <p:ext uri="{BB962C8B-B14F-4D97-AF65-F5344CB8AC3E}">
        <p14:creationId xmlns:p14="http://schemas.microsoft.com/office/powerpoint/2010/main" val="160381731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altLang="en-US" dirty="0">
                <a:latin typeface="Times" charset="0"/>
              </a:rPr>
              <a:t>Expansion of BA definition to include subcontractors is one of the most significant features of the Final Rule and was not addressed in the HITECH Act.  OCR states that the intent of the provision is to ensure that privacy and security protections for PHI do not lapse simply because a function is performed by a “downstream” entity that has no direct contractual relationship with a CE.  Subcontractors are subject to the Privacy Rule and Security Rule obligations to the same degree as a BA and would be directly liable for violations.  </a:t>
            </a:r>
          </a:p>
        </p:txBody>
      </p:sp>
      <p:sp>
        <p:nvSpPr>
          <p:cNvPr id="72708" name="Slide Number Placeholder 3"/>
          <p:cNvSpPr>
            <a:spLocks noGrp="1"/>
          </p:cNvSpPr>
          <p:nvPr>
            <p:ph type="sldNum" sz="quarter" idx="5"/>
          </p:nvPr>
        </p:nvSpPr>
        <p:spPr>
          <a:noFill/>
        </p:spPr>
        <p:txBody>
          <a:bodyPr/>
          <a:lstStyle/>
          <a:p>
            <a:fld id="{171DD572-36C7-4D03-AEF3-0F9BEB7D312B}" type="slidenum">
              <a:rPr lang="en-US" altLang="en-US" smtClean="0">
                <a:latin typeface="Times" charset="0"/>
              </a:rPr>
              <a:pPr/>
              <a:t>105</a:t>
            </a:fld>
            <a:endParaRPr lang="en-US" altLang="en-US" dirty="0">
              <a:latin typeface="Times" charset="0"/>
            </a:endParaRPr>
          </a:p>
        </p:txBody>
      </p:sp>
    </p:spTree>
    <p:extLst>
      <p:ext uri="{BB962C8B-B14F-4D97-AF65-F5344CB8AC3E}">
        <p14:creationId xmlns:p14="http://schemas.microsoft.com/office/powerpoint/2010/main" val="279863533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altLang="en-US" dirty="0">
                <a:latin typeface="Times" charset="0"/>
              </a:rPr>
              <a:t>A CE is not required to enter into a BAA with a subcontractor of a BA.</a:t>
            </a:r>
          </a:p>
          <a:p>
            <a:endParaRPr lang="en-US" altLang="en-US" dirty="0">
              <a:latin typeface="Times" charset="0"/>
            </a:endParaRPr>
          </a:p>
          <a:p>
            <a:r>
              <a:rPr lang="en-US" altLang="en-US" dirty="0">
                <a:latin typeface="Times" charset="0"/>
              </a:rPr>
              <a:t>45 CFR s. 160.103 defines “subcontractor” as an entity that “creates, receives, maintains, or transmits PHI on behalf of the BA.”  </a:t>
            </a:r>
          </a:p>
        </p:txBody>
      </p:sp>
      <p:sp>
        <p:nvSpPr>
          <p:cNvPr id="75780" name="Slide Number Placeholder 3"/>
          <p:cNvSpPr>
            <a:spLocks noGrp="1"/>
          </p:cNvSpPr>
          <p:nvPr>
            <p:ph type="sldNum" sz="quarter" idx="5"/>
          </p:nvPr>
        </p:nvSpPr>
        <p:spPr>
          <a:noFill/>
        </p:spPr>
        <p:txBody>
          <a:bodyPr/>
          <a:lstStyle/>
          <a:p>
            <a:fld id="{78773E87-89D3-492F-9F04-A4F721A0EB39}" type="slidenum">
              <a:rPr lang="en-US" altLang="en-US" smtClean="0">
                <a:latin typeface="Times" charset="0"/>
              </a:rPr>
              <a:pPr/>
              <a:t>106</a:t>
            </a:fld>
            <a:endParaRPr lang="en-US" altLang="en-US" dirty="0">
              <a:latin typeface="Times" charset="0"/>
            </a:endParaRPr>
          </a:p>
        </p:txBody>
      </p:sp>
    </p:spTree>
    <p:extLst>
      <p:ext uri="{BB962C8B-B14F-4D97-AF65-F5344CB8AC3E}">
        <p14:creationId xmlns:p14="http://schemas.microsoft.com/office/powerpoint/2010/main" val="393270829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107</a:t>
            </a:fld>
            <a:endParaRPr lang="en-US" dirty="0"/>
          </a:p>
        </p:txBody>
      </p:sp>
    </p:spTree>
    <p:extLst>
      <p:ext uri="{BB962C8B-B14F-4D97-AF65-F5344CB8AC3E}">
        <p14:creationId xmlns:p14="http://schemas.microsoft.com/office/powerpoint/2010/main" val="184959665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108</a:t>
            </a:fld>
            <a:endParaRPr lang="en-US" dirty="0"/>
          </a:p>
        </p:txBody>
      </p:sp>
    </p:spTree>
    <p:extLst>
      <p:ext uri="{BB962C8B-B14F-4D97-AF65-F5344CB8AC3E}">
        <p14:creationId xmlns:p14="http://schemas.microsoft.com/office/powerpoint/2010/main" val="258444827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4FCB58-D0E2-4AD2-B315-5402848DE0EB}" type="slidenum">
              <a:rPr lang="en-US" altLang="en-US"/>
              <a:pPr/>
              <a:t>109</a:t>
            </a:fld>
            <a:endParaRPr lang="en-US" altLang="en-US" dirty="0"/>
          </a:p>
        </p:txBody>
      </p:sp>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855053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3A7FD9-1746-4956-ABC9-1AADFE9652B9}" type="slidenum">
              <a:rPr lang="en-US" altLang="en-US" smtClean="0"/>
              <a:pPr/>
              <a:t>11</a:t>
            </a:fld>
            <a:endParaRPr lang="en-US" altLang="en-US" dirty="0"/>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99654267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868639-7CEB-48AA-AA3F-3A4F6D561FAF}" type="slidenum">
              <a:rPr lang="en-US" altLang="en-US"/>
              <a:pPr/>
              <a:t>110</a:t>
            </a:fld>
            <a:endParaRPr lang="en-US" altLang="en-US" dirty="0"/>
          </a:p>
        </p:txBody>
      </p:sp>
      <p:sp>
        <p:nvSpPr>
          <p:cNvPr id="553986" name="Rectangle 2"/>
          <p:cNvSpPr>
            <a:spLocks noGrp="1" noRot="1" noChangeAspect="1" noChangeArrowheads="1" noTextEdit="1"/>
          </p:cNvSpPr>
          <p:nvPr>
            <p:ph type="sldImg"/>
          </p:nvPr>
        </p:nvSpPr>
        <p:spPr>
          <a:ln/>
        </p:spPr>
      </p:sp>
      <p:sp>
        <p:nvSpPr>
          <p:cNvPr id="5539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56293492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666BC-B0F8-400B-81B4-11DD374D3A0F}" type="slidenum">
              <a:rPr lang="en-US" altLang="en-US"/>
              <a:pPr/>
              <a:t>111</a:t>
            </a:fld>
            <a:endParaRPr lang="en-US" altLang="en-US" dirty="0"/>
          </a:p>
        </p:txBody>
      </p:sp>
      <p:sp>
        <p:nvSpPr>
          <p:cNvPr id="556034" name="Rectangle 2"/>
          <p:cNvSpPr>
            <a:spLocks noGrp="1" noRot="1" noChangeAspect="1" noChangeArrowheads="1" noTextEdit="1"/>
          </p:cNvSpPr>
          <p:nvPr>
            <p:ph type="sldImg"/>
          </p:nvPr>
        </p:nvSpPr>
        <p:spPr>
          <a:ln/>
        </p:spPr>
      </p:sp>
      <p:sp>
        <p:nvSpPr>
          <p:cNvPr id="55603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4301982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D4300-B270-4E1B-92E9-268DEAF9FF26}" type="slidenum">
              <a:rPr lang="en-US" altLang="en-US"/>
              <a:pPr/>
              <a:t>112</a:t>
            </a:fld>
            <a:endParaRPr lang="en-US" altLang="en-US" dirty="0"/>
          </a:p>
        </p:txBody>
      </p:sp>
      <p:sp>
        <p:nvSpPr>
          <p:cNvPr id="558082" name="Rectangle 2"/>
          <p:cNvSpPr>
            <a:spLocks noGrp="1" noRot="1" noChangeAspect="1" noChangeArrowheads="1" noTextEdit="1"/>
          </p:cNvSpPr>
          <p:nvPr>
            <p:ph type="sldImg"/>
          </p:nvPr>
        </p:nvSpPr>
        <p:spPr>
          <a:ln/>
        </p:spPr>
      </p:sp>
      <p:sp>
        <p:nvSpPr>
          <p:cNvPr id="5580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9734427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875B7F-3E22-4B2B-AA73-B9B026B5DE85}" type="slidenum">
              <a:rPr lang="en-US" altLang="en-US"/>
              <a:pPr/>
              <a:t>113</a:t>
            </a:fld>
            <a:endParaRPr lang="en-US" altLang="en-US" dirty="0"/>
          </a:p>
        </p:txBody>
      </p:sp>
      <p:sp>
        <p:nvSpPr>
          <p:cNvPr id="560130" name="Rectangle 2"/>
          <p:cNvSpPr>
            <a:spLocks noGrp="1" noRot="1" noChangeAspect="1" noChangeArrowheads="1" noTextEdit="1"/>
          </p:cNvSpPr>
          <p:nvPr>
            <p:ph type="sldImg"/>
          </p:nvPr>
        </p:nvSpPr>
        <p:spPr>
          <a:ln/>
        </p:spPr>
      </p:sp>
      <p:sp>
        <p:nvSpPr>
          <p:cNvPr id="560131" name="Rectangle 3"/>
          <p:cNvSpPr>
            <a:spLocks noGrp="1" noChangeArrowheads="1"/>
          </p:cNvSpPr>
          <p:nvPr>
            <p:ph type="body" idx="1"/>
          </p:nvPr>
        </p:nvSpPr>
        <p:spPr>
          <a:xfrm>
            <a:off x="762345" y="4415235"/>
            <a:ext cx="5486710" cy="4183856"/>
          </a:xfrm>
        </p:spPr>
        <p:txBody>
          <a:bodyPr/>
          <a:lstStyle/>
          <a:p>
            <a:endParaRPr lang="en-US" altLang="en-US" dirty="0"/>
          </a:p>
        </p:txBody>
      </p:sp>
    </p:spTree>
    <p:extLst>
      <p:ext uri="{BB962C8B-B14F-4D97-AF65-F5344CB8AC3E}">
        <p14:creationId xmlns:p14="http://schemas.microsoft.com/office/powerpoint/2010/main" val="8371730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F4EAC-EFE0-4B27-8FC7-A1963F90F385}" type="slidenum">
              <a:rPr lang="en-US" altLang="en-US"/>
              <a:pPr/>
              <a:t>114</a:t>
            </a:fld>
            <a:endParaRPr lang="en-US" altLang="en-US" dirty="0"/>
          </a:p>
        </p:txBody>
      </p:sp>
      <p:sp>
        <p:nvSpPr>
          <p:cNvPr id="562178" name="Rectangle 2"/>
          <p:cNvSpPr>
            <a:spLocks noGrp="1" noRot="1" noChangeAspect="1" noChangeArrowheads="1" noTextEdit="1"/>
          </p:cNvSpPr>
          <p:nvPr>
            <p:ph type="sldImg"/>
          </p:nvPr>
        </p:nvSpPr>
        <p:spPr>
          <a:ln/>
        </p:spPr>
      </p:sp>
      <p:sp>
        <p:nvSpPr>
          <p:cNvPr id="5621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3267124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1222B-E0E3-458E-B2D4-E49DB802F7A3}" type="slidenum">
              <a:rPr lang="en-US" altLang="en-US"/>
              <a:pPr/>
              <a:t>115</a:t>
            </a:fld>
            <a:endParaRPr lang="en-US" altLang="en-US" dirty="0"/>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336844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6C33F5-D98C-4163-8390-B335DD153419}" type="slidenum">
              <a:rPr lang="en-US" altLang="en-US"/>
              <a:pPr/>
              <a:t>116</a:t>
            </a:fld>
            <a:endParaRPr lang="en-US" altLang="en-US" dirty="0"/>
          </a:p>
        </p:txBody>
      </p:sp>
      <p:sp>
        <p:nvSpPr>
          <p:cNvPr id="566274" name="Rectangle 2"/>
          <p:cNvSpPr>
            <a:spLocks noGrp="1" noRot="1" noChangeAspect="1" noChangeArrowheads="1" noTextEdit="1"/>
          </p:cNvSpPr>
          <p:nvPr>
            <p:ph type="sldImg"/>
          </p:nvPr>
        </p:nvSpPr>
        <p:spPr>
          <a:xfrm>
            <a:off x="336550" y="698500"/>
            <a:ext cx="6191250" cy="3482975"/>
          </a:xfrm>
          <a:ln/>
        </p:spPr>
      </p:sp>
      <p:sp>
        <p:nvSpPr>
          <p:cNvPr id="566275" name="Rectangle 3"/>
          <p:cNvSpPr>
            <a:spLocks noGrp="1" noChangeArrowheads="1"/>
          </p:cNvSpPr>
          <p:nvPr>
            <p:ph type="body" idx="1"/>
          </p:nvPr>
        </p:nvSpPr>
        <p:spPr/>
        <p:txBody>
          <a:bodyPr/>
          <a:lstStyle/>
          <a:p>
            <a:endParaRPr lang="en-US" altLang="en-US" b="1" dirty="0"/>
          </a:p>
        </p:txBody>
      </p:sp>
    </p:spTree>
    <p:extLst>
      <p:ext uri="{BB962C8B-B14F-4D97-AF65-F5344CB8AC3E}">
        <p14:creationId xmlns:p14="http://schemas.microsoft.com/office/powerpoint/2010/main" val="3522637869"/>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123</a:t>
            </a:fld>
            <a:endParaRPr lang="en-US" dirty="0"/>
          </a:p>
        </p:txBody>
      </p:sp>
    </p:spTree>
    <p:extLst>
      <p:ext uri="{BB962C8B-B14F-4D97-AF65-F5344CB8AC3E}">
        <p14:creationId xmlns:p14="http://schemas.microsoft.com/office/powerpoint/2010/main" val="176721661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130</a:t>
            </a:fld>
            <a:endParaRPr lang="en-US" dirty="0"/>
          </a:p>
        </p:txBody>
      </p:sp>
    </p:spTree>
    <p:extLst>
      <p:ext uri="{BB962C8B-B14F-4D97-AF65-F5344CB8AC3E}">
        <p14:creationId xmlns:p14="http://schemas.microsoft.com/office/powerpoint/2010/main" val="215852391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5F891DB-69A9-4042-94A2-EA5C0606F5B6}" type="slidenum">
              <a:rPr lang="en-US" altLang="en-US" smtClean="0"/>
              <a:pPr/>
              <a:t>131</a:t>
            </a:fld>
            <a:endParaRPr lang="en-US" altLang="en-US" dirty="0"/>
          </a:p>
        </p:txBody>
      </p:sp>
      <p:sp>
        <p:nvSpPr>
          <p:cNvPr id="1157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249438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41C53F7-F4E0-467B-BBBC-4FF7E2EA259E}" type="slidenum">
              <a:rPr lang="en-US" altLang="en-US" smtClean="0"/>
              <a:pPr/>
              <a:t>12</a:t>
            </a:fld>
            <a:endParaRPr lang="en-US" altLang="en-US" dirty="0"/>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89166544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6EC520A-4D92-42C1-8EFA-94F9B7EBE626}" type="slidenum">
              <a:rPr lang="en-US" altLang="en-US" smtClean="0"/>
              <a:pPr/>
              <a:t>132</a:t>
            </a:fld>
            <a:endParaRPr lang="en-US" altLang="en-US" dirty="0"/>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60542460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B353393-53AD-40FA-90CA-83698BB06A68}" type="slidenum">
              <a:rPr lang="en-US" altLang="en-US" smtClean="0"/>
              <a:pPr/>
              <a:t>133</a:t>
            </a:fld>
            <a:endParaRPr lang="en-US" altLang="en-US" dirty="0"/>
          </a:p>
        </p:txBody>
      </p:sp>
      <p:sp>
        <p:nvSpPr>
          <p:cNvPr id="1198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25342391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24B5168-CFFD-410C-BDCD-B23BF21ED9C2}" type="slidenum">
              <a:rPr lang="en-US" altLang="en-US" smtClean="0"/>
              <a:pPr/>
              <a:t>134</a:t>
            </a:fld>
            <a:endParaRPr lang="en-US" altLang="en-US" dirty="0"/>
          </a:p>
        </p:txBody>
      </p:sp>
      <p:sp>
        <p:nvSpPr>
          <p:cNvPr id="1218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18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6660842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A9AC8E7-E790-4E81-BAA0-2157B9E8DCF5}" type="slidenum">
              <a:rPr lang="en-US" altLang="en-US" smtClean="0"/>
              <a:pPr/>
              <a:t>135</a:t>
            </a:fld>
            <a:endParaRPr lang="en-US" altLang="en-US" dirty="0"/>
          </a:p>
        </p:txBody>
      </p:sp>
      <p:sp>
        <p:nvSpPr>
          <p:cNvPr id="123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88812161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CAF92D3-494D-4AA1-B2CC-EADDDD17F064}" type="slidenum">
              <a:rPr lang="en-US" altLang="en-US" smtClean="0"/>
              <a:pPr/>
              <a:t>136</a:t>
            </a:fld>
            <a:endParaRPr lang="en-US" altLang="en-US" dirty="0"/>
          </a:p>
        </p:txBody>
      </p:sp>
      <p:sp>
        <p:nvSpPr>
          <p:cNvPr id="1259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13357416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391C91A-8BFB-4868-A6D3-1CCE5B612999}" type="slidenum">
              <a:rPr lang="en-US" altLang="en-US" smtClean="0"/>
              <a:pPr/>
              <a:t>137</a:t>
            </a:fld>
            <a:endParaRPr lang="en-US" altLang="en-US" dirty="0"/>
          </a:p>
        </p:txBody>
      </p:sp>
      <p:sp>
        <p:nvSpPr>
          <p:cNvPr id="1280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48860397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E5C4AA2-416C-49B9-9338-FE5052150FD7}" type="slidenum">
              <a:rPr lang="en-US" altLang="en-US" smtClean="0"/>
              <a:pPr/>
              <a:t>138</a:t>
            </a:fld>
            <a:endParaRPr lang="en-US" altLang="en-US" dirty="0"/>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91303925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E05EEE3-3A4D-4AE9-86B2-4545E192053E}" type="slidenum">
              <a:rPr lang="en-US" altLang="en-US" smtClean="0"/>
              <a:pPr/>
              <a:t>139</a:t>
            </a:fld>
            <a:endParaRPr lang="en-US" altLang="en-US" dirty="0"/>
          </a:p>
        </p:txBody>
      </p:sp>
      <p:sp>
        <p:nvSpPr>
          <p:cNvPr id="1361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40880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F9D73A4-160C-411B-96FA-825E362D963C}" type="slidenum">
              <a:rPr lang="en-US" altLang="en-US" smtClean="0"/>
              <a:pPr/>
              <a:t>13</a:t>
            </a:fld>
            <a:endParaRPr lang="en-US" altLang="en-US" dirty="0"/>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353491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14</a:t>
            </a:fld>
            <a:endParaRPr lang="en-US" dirty="0"/>
          </a:p>
        </p:txBody>
      </p:sp>
    </p:spTree>
    <p:extLst>
      <p:ext uri="{BB962C8B-B14F-4D97-AF65-F5344CB8AC3E}">
        <p14:creationId xmlns:p14="http://schemas.microsoft.com/office/powerpoint/2010/main" val="2495774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0DCA77-4F80-4B2F-B826-5E17D526CCB3}" type="slidenum">
              <a:rPr lang="en-US" altLang="en-US" smtClean="0"/>
              <a:pPr/>
              <a:t>15</a:t>
            </a:fld>
            <a:endParaRPr lang="en-US" altLang="en-US" dirty="0"/>
          </a:p>
        </p:txBody>
      </p:sp>
      <p:sp>
        <p:nvSpPr>
          <p:cNvPr id="52226" name="Rectangle 2"/>
          <p:cNvSpPr>
            <a:spLocks noGrp="1" noRot="1" noChangeAspect="1" noChangeArrowheads="1" noTextEdit="1"/>
          </p:cNvSpPr>
          <p:nvPr>
            <p:ph type="sldImg"/>
          </p:nvPr>
        </p:nvSpPr>
        <p:spPr bwMode="auto">
          <a:xfrm>
            <a:off x="336550" y="698500"/>
            <a:ext cx="6191250" cy="3482975"/>
          </a:xfrm>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b="1" dirty="0"/>
          </a:p>
        </p:txBody>
      </p:sp>
    </p:spTree>
    <p:extLst>
      <p:ext uri="{BB962C8B-B14F-4D97-AF65-F5344CB8AC3E}">
        <p14:creationId xmlns:p14="http://schemas.microsoft.com/office/powerpoint/2010/main" val="1498879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ECD8D7D-E956-4B64-93BE-D7BC76A791E6}" type="slidenum">
              <a:rPr lang="en-US" altLang="en-US" smtClean="0"/>
              <a:pPr/>
              <a:t>16</a:t>
            </a:fld>
            <a:endParaRPr lang="en-US" altLang="en-US" dirty="0"/>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522608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BD23942-73EB-4812-86E5-6723464008A3}" type="slidenum">
              <a:rPr lang="en-US" altLang="en-US" smtClean="0"/>
              <a:pPr/>
              <a:t>17</a:t>
            </a:fld>
            <a:endParaRPr lang="en-US" altLang="en-US" dirty="0"/>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989359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F73DB1D-43DB-4133-9C23-3914A4515E81}" type="slidenum">
              <a:rPr lang="en-US" altLang="en-US" smtClean="0"/>
              <a:pPr/>
              <a:t>18</a:t>
            </a:fld>
            <a:endParaRPr lang="en-US" altLang="en-US" dirty="0"/>
          </a:p>
        </p:txBody>
      </p:sp>
      <p:sp>
        <p:nvSpPr>
          <p:cNvPr id="58370" name="Rectangle 2"/>
          <p:cNvSpPr>
            <a:spLocks noGrp="1" noRot="1" noChangeAspect="1" noChangeArrowheads="1" noTextEdit="1"/>
          </p:cNvSpPr>
          <p:nvPr>
            <p:ph type="sldImg"/>
          </p:nvPr>
        </p:nvSpPr>
        <p:spPr bwMode="auto">
          <a:xfrm>
            <a:off x="336550" y="698500"/>
            <a:ext cx="6191250" cy="3482975"/>
          </a:xfrm>
          <a:noFill/>
          <a:ln>
            <a:solidFill>
              <a:srgbClr val="000000"/>
            </a:solidFill>
            <a:miter lim="800000"/>
            <a:headEnd/>
            <a:tailEnd/>
          </a:ln>
        </p:spPr>
      </p:sp>
      <p:sp>
        <p:nvSpPr>
          <p:cNvPr id="583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b="1" dirty="0"/>
          </a:p>
        </p:txBody>
      </p:sp>
    </p:spTree>
    <p:extLst>
      <p:ext uri="{BB962C8B-B14F-4D97-AF65-F5344CB8AC3E}">
        <p14:creationId xmlns:p14="http://schemas.microsoft.com/office/powerpoint/2010/main" val="25206011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0F5E6D4-4EBE-45FA-A101-2465FE4368A4}" type="slidenum">
              <a:rPr lang="en-US" altLang="en-US" smtClean="0"/>
              <a:pPr/>
              <a:t>19</a:t>
            </a:fld>
            <a:endParaRPr lang="en-US" altLang="en-US" dirty="0"/>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748207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DC5D0BF-0EF2-4799-9F43-AC9749748F1C}" type="slidenum">
              <a:rPr lang="en-US" altLang="en-US" smtClean="0"/>
              <a:pPr/>
              <a:t>2</a:t>
            </a:fld>
            <a:endParaRPr lang="en-US" altLang="en-US" dirty="0"/>
          </a:p>
        </p:txBody>
      </p:sp>
      <p:sp>
        <p:nvSpPr>
          <p:cNvPr id="276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76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560465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79C84E2-6669-4BE7-BD6F-293BFE187467}" type="slidenum">
              <a:rPr lang="en-US" altLang="en-US" smtClean="0"/>
              <a:pPr/>
              <a:t>20</a:t>
            </a:fld>
            <a:endParaRPr lang="en-US" altLang="en-US" dirty="0"/>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007797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D2CC950-F449-4085-A3DB-BAC63EBD468B}" type="slidenum">
              <a:rPr lang="en-US" altLang="en-US" smtClean="0"/>
              <a:pPr/>
              <a:t>21</a:t>
            </a:fld>
            <a:endParaRPr lang="en-US" altLang="en-US" dirty="0"/>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110000"/>
              </a:lnSpc>
            </a:pPr>
            <a:r>
              <a:rPr lang="en-US" altLang="en-US" sz="1200" dirty="0">
                <a:cs typeface="Times New Roman" pitchFamily="18" charset="0"/>
              </a:rPr>
              <a:t>Other Notes About TPO:</a:t>
            </a:r>
          </a:p>
          <a:p>
            <a:pPr>
              <a:lnSpc>
                <a:spcPct val="110000"/>
              </a:lnSpc>
            </a:pPr>
            <a:r>
              <a:rPr lang="en-US" altLang="en-US" sz="1200" dirty="0">
                <a:cs typeface="Times New Roman" pitchFamily="18" charset="0"/>
              </a:rPr>
              <a:t>	--PHI used outside of TPO is not allowed without a signed authorization.</a:t>
            </a:r>
          </a:p>
          <a:p>
            <a:pPr>
              <a:lnSpc>
                <a:spcPct val="110000"/>
              </a:lnSpc>
            </a:pPr>
            <a:r>
              <a:rPr lang="en-US" altLang="en-US" sz="1200" dirty="0">
                <a:cs typeface="Times New Roman" pitchFamily="18" charset="0"/>
              </a:rPr>
              <a:t>	--TPO must be within the minimum necessary to perform your job!</a:t>
            </a:r>
          </a:p>
          <a:p>
            <a:pPr eaLnBrk="1" hangingPunct="1"/>
            <a:endParaRPr lang="en-US" altLang="en-US" dirty="0"/>
          </a:p>
        </p:txBody>
      </p:sp>
    </p:spTree>
    <p:extLst>
      <p:ext uri="{BB962C8B-B14F-4D97-AF65-F5344CB8AC3E}">
        <p14:creationId xmlns:p14="http://schemas.microsoft.com/office/powerpoint/2010/main" val="626082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22</a:t>
            </a:fld>
            <a:endParaRPr lang="en-US" dirty="0"/>
          </a:p>
        </p:txBody>
      </p:sp>
    </p:spTree>
    <p:extLst>
      <p:ext uri="{BB962C8B-B14F-4D97-AF65-F5344CB8AC3E}">
        <p14:creationId xmlns:p14="http://schemas.microsoft.com/office/powerpoint/2010/main" val="896313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955E642-A2DA-4C21-846E-8DE34504259E}" type="slidenum">
              <a:rPr lang="en-US" altLang="en-US" smtClean="0"/>
              <a:pPr/>
              <a:t>23</a:t>
            </a:fld>
            <a:endParaRPr lang="en-US" altLang="en-US" dirty="0"/>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388141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248A37D-25E0-4E2F-A5AB-52304BC40627}" type="slidenum">
              <a:rPr lang="en-US" altLang="en-US" smtClean="0"/>
              <a:pPr/>
              <a:t>24</a:t>
            </a:fld>
            <a:endParaRPr lang="en-US" altLang="en-US" dirty="0"/>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HIPAA</a:t>
            </a:r>
            <a:r>
              <a:rPr lang="en-US" altLang="en-US" baseline="0" dirty="0"/>
              <a:t> defines “willful neglect” as “the conscious, intentional failure or reckless indifference to the obligation to comply with the administrative simplification provision violated.”  45 CFR s. 160.401.  Thus, using “I didn’t know that HIPAA required or prohibited that” no longer offers valid protection against violating the rules.  </a:t>
            </a:r>
            <a:endParaRPr lang="en-US" altLang="en-US" dirty="0"/>
          </a:p>
        </p:txBody>
      </p:sp>
    </p:spTree>
    <p:extLst>
      <p:ext uri="{BB962C8B-B14F-4D97-AF65-F5344CB8AC3E}">
        <p14:creationId xmlns:p14="http://schemas.microsoft.com/office/powerpoint/2010/main" val="4255515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0593D83-8A2F-453A-AC02-868C07722A43}" type="slidenum">
              <a:rPr lang="en-US" altLang="en-US" smtClean="0"/>
              <a:pPr/>
              <a:t>25</a:t>
            </a:fld>
            <a:endParaRPr lang="en-US" altLang="en-US" dirty="0"/>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1739320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26</a:t>
            </a:fld>
            <a:endParaRPr lang="en-US" dirty="0"/>
          </a:p>
        </p:txBody>
      </p:sp>
    </p:spTree>
    <p:extLst>
      <p:ext uri="{BB962C8B-B14F-4D97-AF65-F5344CB8AC3E}">
        <p14:creationId xmlns:p14="http://schemas.microsoft.com/office/powerpoint/2010/main" val="3330670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48F8804-2E83-4552-80A4-A0D4F2945977}" type="slidenum">
              <a:rPr lang="en-US" altLang="en-US" smtClean="0"/>
              <a:pPr/>
              <a:t>27</a:t>
            </a:fld>
            <a:endParaRPr lang="en-US" altLang="en-US" dirty="0"/>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595547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319A58-404E-47FF-BE3E-DD4E6563FC7D}" type="slidenum">
              <a:rPr lang="en-US" altLang="en-US"/>
              <a:pPr/>
              <a:t>28</a:t>
            </a:fld>
            <a:endParaRPr lang="en-US" altLang="en-US" dirty="0"/>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r>
              <a:rPr lang="en-US" altLang="en-US" dirty="0"/>
              <a:t>Review on 12/2/14.</a:t>
            </a:r>
          </a:p>
        </p:txBody>
      </p:sp>
    </p:spTree>
    <p:extLst>
      <p:ext uri="{BB962C8B-B14F-4D97-AF65-F5344CB8AC3E}">
        <p14:creationId xmlns:p14="http://schemas.microsoft.com/office/powerpoint/2010/main" val="1460795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35C2B8F-4914-4EBB-96C7-F2A9EC5A7BF7}" type="slidenum">
              <a:rPr lang="en-US" altLang="en-US" smtClean="0"/>
              <a:pPr/>
              <a:t>29</a:t>
            </a:fld>
            <a:endParaRPr lang="en-US" altLang="en-US" dirty="0"/>
          </a:p>
        </p:txBody>
      </p:sp>
      <p:sp>
        <p:nvSpPr>
          <p:cNvPr id="768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986453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3</a:t>
            </a:fld>
            <a:endParaRPr lang="en-US" dirty="0"/>
          </a:p>
        </p:txBody>
      </p:sp>
    </p:spTree>
    <p:extLst>
      <p:ext uri="{BB962C8B-B14F-4D97-AF65-F5344CB8AC3E}">
        <p14:creationId xmlns:p14="http://schemas.microsoft.com/office/powerpoint/2010/main" val="23320720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8C48E24-738D-4C54-835F-62B03585C248}" type="slidenum">
              <a:rPr lang="en-US" altLang="en-US" smtClean="0"/>
              <a:pPr/>
              <a:t>30</a:t>
            </a:fld>
            <a:endParaRPr lang="en-US" altLang="en-US" dirty="0"/>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1845150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FFDC8DF-EF71-485F-8223-6FAE023C8DEE}" type="slidenum">
              <a:rPr lang="en-US" altLang="en-US" smtClean="0"/>
              <a:pPr/>
              <a:t>31</a:t>
            </a:fld>
            <a:endParaRPr lang="en-US" altLang="en-US" dirty="0"/>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4003609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32C748A-BC69-49F1-9174-65CC558479C2}" type="slidenum">
              <a:rPr lang="en-US" altLang="en-US" smtClean="0"/>
              <a:pPr/>
              <a:t>32</a:t>
            </a:fld>
            <a:endParaRPr lang="en-US" altLang="en-US" dirty="0"/>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860960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32C748A-BC69-49F1-9174-65CC558479C2}" type="slidenum">
              <a:rPr lang="en-US" altLang="en-US" smtClean="0"/>
              <a:pPr/>
              <a:t>33</a:t>
            </a:fld>
            <a:endParaRPr lang="en-US" altLang="en-US" dirty="0"/>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The</a:t>
            </a:r>
            <a:r>
              <a:rPr lang="en-US" altLang="en-US" baseline="0" dirty="0"/>
              <a:t> Accounting of Disclosures rule is currently in proposed rule form (as of 11/18/14).  The slides on accounting of disclosures reflects current law.  However, a final rule on accounting of disclosures is expected to be issued at some point in the future and therefore some of the information on the slides may need to be changed or updated. </a:t>
            </a:r>
            <a:endParaRPr lang="en-US" altLang="en-US" dirty="0"/>
          </a:p>
        </p:txBody>
      </p:sp>
    </p:spTree>
    <p:extLst>
      <p:ext uri="{BB962C8B-B14F-4D97-AF65-F5344CB8AC3E}">
        <p14:creationId xmlns:p14="http://schemas.microsoft.com/office/powerpoint/2010/main" val="4559580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BC52593-CA39-49E3-99E0-FC060DA8CDFF}" type="slidenum">
              <a:rPr lang="en-US" altLang="en-US" smtClean="0"/>
              <a:pPr/>
              <a:t>34</a:t>
            </a:fld>
            <a:endParaRPr lang="en-US" altLang="en-US" dirty="0"/>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xfrm>
            <a:off x="914400" y="4415790"/>
            <a:ext cx="5029200" cy="4183380"/>
          </a:xfrm>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2935346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35</a:t>
            </a:fld>
            <a:endParaRPr lang="en-US" dirty="0"/>
          </a:p>
        </p:txBody>
      </p:sp>
    </p:spTree>
    <p:extLst>
      <p:ext uri="{BB962C8B-B14F-4D97-AF65-F5344CB8AC3E}">
        <p14:creationId xmlns:p14="http://schemas.microsoft.com/office/powerpoint/2010/main" val="805221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 the privacy</a:t>
            </a:r>
            <a:r>
              <a:rPr lang="en-US" baseline="0" dirty="0"/>
              <a:t> official designation is a covered entity requirement, business associates that take on covered entity duties, such as plan administration, it might make sense to designate a privacy official.  Depending on the services provided to the covered entity, the business associate may want to evaluate whether designating a privacy official would assist in compliance.  Furthermore, the covered entity may require a business associate to designate a privacy official as part of its delegated duties.</a:t>
            </a:r>
            <a:endParaRPr lang="en-US" dirty="0"/>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36</a:t>
            </a:fld>
            <a:endParaRPr lang="en-US" dirty="0"/>
          </a:p>
        </p:txBody>
      </p:sp>
    </p:spTree>
    <p:extLst>
      <p:ext uri="{BB962C8B-B14F-4D97-AF65-F5344CB8AC3E}">
        <p14:creationId xmlns:p14="http://schemas.microsoft.com/office/powerpoint/2010/main" val="36071286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37</a:t>
            </a:fld>
            <a:endParaRPr lang="en-US" dirty="0"/>
          </a:p>
        </p:txBody>
      </p:sp>
    </p:spTree>
    <p:extLst>
      <p:ext uri="{BB962C8B-B14F-4D97-AF65-F5344CB8AC3E}">
        <p14:creationId xmlns:p14="http://schemas.microsoft.com/office/powerpoint/2010/main" val="4225770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38</a:t>
            </a:fld>
            <a:endParaRPr lang="en-US" dirty="0"/>
          </a:p>
        </p:txBody>
      </p:sp>
    </p:spTree>
    <p:extLst>
      <p:ext uri="{BB962C8B-B14F-4D97-AF65-F5344CB8AC3E}">
        <p14:creationId xmlns:p14="http://schemas.microsoft.com/office/powerpoint/2010/main" val="6421949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0DEAAD98-DAE0-4320-AF2C-0234A12F7F35}" type="slidenum">
              <a:rPr lang="en-US" altLang="en-US" smtClean="0"/>
              <a:pPr/>
              <a:t>39</a:t>
            </a:fld>
            <a:endParaRPr lang="en-US" altLang="en-US" dirty="0"/>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31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115639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4295DF7-52BB-4676-B614-E80B8F1A8D6A}" type="slidenum">
              <a:rPr lang="en-US" altLang="en-US" smtClean="0"/>
              <a:pPr/>
              <a:t>4</a:t>
            </a:fld>
            <a:endParaRPr lang="en-US" altLang="en-US" dirty="0"/>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7420608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“Sanctions” can be referred to as discipline</a:t>
            </a:r>
            <a:r>
              <a:rPr lang="en-US" baseline="0" dirty="0"/>
              <a:t> or corrective action.</a:t>
            </a:r>
            <a:endParaRPr lang="en-US" dirty="0"/>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40</a:t>
            </a:fld>
            <a:endParaRPr lang="en-US" dirty="0"/>
          </a:p>
        </p:txBody>
      </p:sp>
    </p:spTree>
    <p:extLst>
      <p:ext uri="{BB962C8B-B14F-4D97-AF65-F5344CB8AC3E}">
        <p14:creationId xmlns:p14="http://schemas.microsoft.com/office/powerpoint/2010/main" val="953265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Start here on 12/16 by rewording.</a:t>
            </a:r>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41</a:t>
            </a:fld>
            <a:endParaRPr lang="en-US" dirty="0"/>
          </a:p>
        </p:txBody>
      </p:sp>
    </p:spTree>
    <p:extLst>
      <p:ext uri="{BB962C8B-B14F-4D97-AF65-F5344CB8AC3E}">
        <p14:creationId xmlns:p14="http://schemas.microsoft.com/office/powerpoint/2010/main" val="1830209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42</a:t>
            </a:fld>
            <a:endParaRPr lang="en-US" dirty="0"/>
          </a:p>
        </p:txBody>
      </p:sp>
    </p:spTree>
    <p:extLst>
      <p:ext uri="{BB962C8B-B14F-4D97-AF65-F5344CB8AC3E}">
        <p14:creationId xmlns:p14="http://schemas.microsoft.com/office/powerpoint/2010/main" val="42359626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43</a:t>
            </a:fld>
            <a:endParaRPr lang="en-US" dirty="0"/>
          </a:p>
        </p:txBody>
      </p:sp>
    </p:spTree>
    <p:extLst>
      <p:ext uri="{BB962C8B-B14F-4D97-AF65-F5344CB8AC3E}">
        <p14:creationId xmlns:p14="http://schemas.microsoft.com/office/powerpoint/2010/main" val="33291893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44</a:t>
            </a:fld>
            <a:endParaRPr lang="en-US" dirty="0"/>
          </a:p>
        </p:txBody>
      </p:sp>
    </p:spTree>
    <p:extLst>
      <p:ext uri="{BB962C8B-B14F-4D97-AF65-F5344CB8AC3E}">
        <p14:creationId xmlns:p14="http://schemas.microsoft.com/office/powerpoint/2010/main" val="23631807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F9D43A02-3B3D-4808-B76E-DBE2EA5A79E1}" type="slidenum">
              <a:rPr lang="en-US" altLang="en-US" smtClean="0"/>
              <a:pPr/>
              <a:t>45</a:t>
            </a:fld>
            <a:endParaRPr lang="en-US" altLang="en-US" dirty="0"/>
          </a:p>
        </p:txBody>
      </p:sp>
      <p:sp>
        <p:nvSpPr>
          <p:cNvPr id="144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2519879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46</a:t>
            </a:fld>
            <a:endParaRPr lang="en-US" dirty="0"/>
          </a:p>
        </p:txBody>
      </p:sp>
    </p:spTree>
    <p:extLst>
      <p:ext uri="{BB962C8B-B14F-4D97-AF65-F5344CB8AC3E}">
        <p14:creationId xmlns:p14="http://schemas.microsoft.com/office/powerpoint/2010/main" val="29861067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47</a:t>
            </a:fld>
            <a:endParaRPr lang="en-US" dirty="0"/>
          </a:p>
        </p:txBody>
      </p:sp>
    </p:spTree>
    <p:extLst>
      <p:ext uri="{BB962C8B-B14F-4D97-AF65-F5344CB8AC3E}">
        <p14:creationId xmlns:p14="http://schemas.microsoft.com/office/powerpoint/2010/main" val="17575873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endParaRPr lang="en-US" dirty="0">
              <a:latin typeface="Times" charset="0"/>
            </a:endParaRPr>
          </a:p>
        </p:txBody>
      </p:sp>
      <p:sp>
        <p:nvSpPr>
          <p:cNvPr id="50180" name="Slide Number Placeholder 3"/>
          <p:cNvSpPr>
            <a:spLocks noGrp="1"/>
          </p:cNvSpPr>
          <p:nvPr>
            <p:ph type="sldNum" sz="quarter" idx="5"/>
          </p:nvPr>
        </p:nvSpPr>
        <p:spPr>
          <a:noFill/>
        </p:spPr>
        <p:txBody>
          <a:bodyPr/>
          <a:lstStyle/>
          <a:p>
            <a:fld id="{25142E19-0FE4-4BEB-942A-A38780C2F8C6}" type="slidenum">
              <a:rPr lang="en-US" smtClean="0">
                <a:latin typeface="Times" charset="0"/>
              </a:rPr>
              <a:pPr/>
              <a:t>48</a:t>
            </a:fld>
            <a:endParaRPr lang="en-US" dirty="0">
              <a:latin typeface="Times" charset="0"/>
            </a:endParaRPr>
          </a:p>
        </p:txBody>
      </p:sp>
    </p:spTree>
    <p:extLst>
      <p:ext uri="{BB962C8B-B14F-4D97-AF65-F5344CB8AC3E}">
        <p14:creationId xmlns:p14="http://schemas.microsoft.com/office/powerpoint/2010/main" val="11769061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endParaRPr lang="en-US" dirty="0">
              <a:latin typeface="Times" charset="0"/>
            </a:endParaRPr>
          </a:p>
        </p:txBody>
      </p:sp>
      <p:sp>
        <p:nvSpPr>
          <p:cNvPr id="54276" name="Slide Number Placeholder 3"/>
          <p:cNvSpPr>
            <a:spLocks noGrp="1"/>
          </p:cNvSpPr>
          <p:nvPr>
            <p:ph type="sldNum" sz="quarter" idx="5"/>
          </p:nvPr>
        </p:nvSpPr>
        <p:spPr>
          <a:noFill/>
        </p:spPr>
        <p:txBody>
          <a:bodyPr/>
          <a:lstStyle/>
          <a:p>
            <a:fld id="{2EB26CF8-4897-41EA-831C-C7C38A7E71D4}" type="slidenum">
              <a:rPr lang="en-US" smtClean="0">
                <a:latin typeface="Times" charset="0"/>
              </a:rPr>
              <a:pPr/>
              <a:t>49</a:t>
            </a:fld>
            <a:endParaRPr lang="en-US" dirty="0">
              <a:latin typeface="Times" charset="0"/>
            </a:endParaRPr>
          </a:p>
        </p:txBody>
      </p:sp>
    </p:spTree>
    <p:extLst>
      <p:ext uri="{BB962C8B-B14F-4D97-AF65-F5344CB8AC3E}">
        <p14:creationId xmlns:p14="http://schemas.microsoft.com/office/powerpoint/2010/main" val="2591094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708A6D1-0356-49A2-8DFF-FC08C24116BA}" type="slidenum">
              <a:rPr lang="en-US" altLang="en-US" smtClean="0"/>
              <a:pPr/>
              <a:t>5</a:t>
            </a:fld>
            <a:endParaRPr lang="en-US" altLang="en-US" dirty="0"/>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41643555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en-US" dirty="0">
              <a:latin typeface="Times" charset="0"/>
            </a:endParaRPr>
          </a:p>
        </p:txBody>
      </p:sp>
      <p:sp>
        <p:nvSpPr>
          <p:cNvPr id="55300" name="Slide Number Placeholder 3"/>
          <p:cNvSpPr>
            <a:spLocks noGrp="1"/>
          </p:cNvSpPr>
          <p:nvPr>
            <p:ph type="sldNum" sz="quarter" idx="5"/>
          </p:nvPr>
        </p:nvSpPr>
        <p:spPr>
          <a:noFill/>
        </p:spPr>
        <p:txBody>
          <a:bodyPr/>
          <a:lstStyle/>
          <a:p>
            <a:fld id="{486F6D51-6B44-4F4C-BFEA-0164AEBDD952}" type="slidenum">
              <a:rPr lang="en-US" smtClean="0">
                <a:latin typeface="Times" charset="0"/>
              </a:rPr>
              <a:pPr/>
              <a:t>50</a:t>
            </a:fld>
            <a:endParaRPr lang="en-US" dirty="0">
              <a:latin typeface="Times" charset="0"/>
            </a:endParaRPr>
          </a:p>
        </p:txBody>
      </p:sp>
    </p:spTree>
    <p:extLst>
      <p:ext uri="{BB962C8B-B14F-4D97-AF65-F5344CB8AC3E}">
        <p14:creationId xmlns:p14="http://schemas.microsoft.com/office/powerpoint/2010/main" val="34201471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en-US" dirty="0">
              <a:latin typeface="Times" charset="0"/>
            </a:endParaRPr>
          </a:p>
        </p:txBody>
      </p:sp>
      <p:sp>
        <p:nvSpPr>
          <p:cNvPr id="56324" name="Slide Number Placeholder 3"/>
          <p:cNvSpPr>
            <a:spLocks noGrp="1"/>
          </p:cNvSpPr>
          <p:nvPr>
            <p:ph type="sldNum" sz="quarter" idx="5"/>
          </p:nvPr>
        </p:nvSpPr>
        <p:spPr>
          <a:noFill/>
        </p:spPr>
        <p:txBody>
          <a:bodyPr/>
          <a:lstStyle/>
          <a:p>
            <a:fld id="{714AB660-AFBD-4360-9E32-C43CCBF3E29D}" type="slidenum">
              <a:rPr lang="en-US" smtClean="0">
                <a:latin typeface="Times" charset="0"/>
              </a:rPr>
              <a:pPr/>
              <a:t>51</a:t>
            </a:fld>
            <a:endParaRPr lang="en-US" dirty="0">
              <a:latin typeface="Times" charset="0"/>
            </a:endParaRPr>
          </a:p>
        </p:txBody>
      </p:sp>
    </p:spTree>
    <p:extLst>
      <p:ext uri="{BB962C8B-B14F-4D97-AF65-F5344CB8AC3E}">
        <p14:creationId xmlns:p14="http://schemas.microsoft.com/office/powerpoint/2010/main" val="41107801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dirty="0">
              <a:latin typeface="Times" charset="0"/>
            </a:endParaRPr>
          </a:p>
        </p:txBody>
      </p:sp>
      <p:sp>
        <p:nvSpPr>
          <p:cNvPr id="57348" name="Slide Number Placeholder 3"/>
          <p:cNvSpPr>
            <a:spLocks noGrp="1"/>
          </p:cNvSpPr>
          <p:nvPr>
            <p:ph type="sldNum" sz="quarter" idx="5"/>
          </p:nvPr>
        </p:nvSpPr>
        <p:spPr>
          <a:noFill/>
        </p:spPr>
        <p:txBody>
          <a:bodyPr/>
          <a:lstStyle/>
          <a:p>
            <a:fld id="{6895F421-56E1-4441-A40A-8C1CCAC65EC2}" type="slidenum">
              <a:rPr lang="en-US" smtClean="0">
                <a:latin typeface="Times" charset="0"/>
              </a:rPr>
              <a:pPr/>
              <a:t>52</a:t>
            </a:fld>
            <a:endParaRPr lang="en-US" dirty="0">
              <a:latin typeface="Times" charset="0"/>
            </a:endParaRPr>
          </a:p>
        </p:txBody>
      </p:sp>
    </p:spTree>
    <p:extLst>
      <p:ext uri="{BB962C8B-B14F-4D97-AF65-F5344CB8AC3E}">
        <p14:creationId xmlns:p14="http://schemas.microsoft.com/office/powerpoint/2010/main" val="12033929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dirty="0">
              <a:latin typeface="Times" charset="0"/>
            </a:endParaRPr>
          </a:p>
        </p:txBody>
      </p:sp>
      <p:sp>
        <p:nvSpPr>
          <p:cNvPr id="58372" name="Slide Number Placeholder 3"/>
          <p:cNvSpPr>
            <a:spLocks noGrp="1"/>
          </p:cNvSpPr>
          <p:nvPr>
            <p:ph type="sldNum" sz="quarter" idx="5"/>
          </p:nvPr>
        </p:nvSpPr>
        <p:spPr>
          <a:noFill/>
        </p:spPr>
        <p:txBody>
          <a:bodyPr/>
          <a:lstStyle/>
          <a:p>
            <a:fld id="{DDB2F131-84B2-4643-969B-902CDE27C67D}" type="slidenum">
              <a:rPr lang="en-US" smtClean="0">
                <a:latin typeface="Times" charset="0"/>
              </a:rPr>
              <a:pPr/>
              <a:t>53</a:t>
            </a:fld>
            <a:endParaRPr lang="en-US" dirty="0">
              <a:latin typeface="Times" charset="0"/>
            </a:endParaRPr>
          </a:p>
        </p:txBody>
      </p:sp>
    </p:spTree>
    <p:extLst>
      <p:ext uri="{BB962C8B-B14F-4D97-AF65-F5344CB8AC3E}">
        <p14:creationId xmlns:p14="http://schemas.microsoft.com/office/powerpoint/2010/main" val="31695062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dirty="0">
              <a:latin typeface="Times" charset="0"/>
            </a:endParaRPr>
          </a:p>
        </p:txBody>
      </p:sp>
      <p:sp>
        <p:nvSpPr>
          <p:cNvPr id="59396" name="Slide Number Placeholder 3"/>
          <p:cNvSpPr>
            <a:spLocks noGrp="1"/>
          </p:cNvSpPr>
          <p:nvPr>
            <p:ph type="sldNum" sz="quarter" idx="5"/>
          </p:nvPr>
        </p:nvSpPr>
        <p:spPr>
          <a:noFill/>
        </p:spPr>
        <p:txBody>
          <a:bodyPr/>
          <a:lstStyle/>
          <a:p>
            <a:fld id="{B3EE70C0-E70F-493B-8E3F-F0F8D244318E}" type="slidenum">
              <a:rPr lang="en-US" smtClean="0">
                <a:latin typeface="Times" charset="0"/>
              </a:rPr>
              <a:pPr/>
              <a:t>54</a:t>
            </a:fld>
            <a:endParaRPr lang="en-US" dirty="0">
              <a:latin typeface="Times" charset="0"/>
            </a:endParaRPr>
          </a:p>
        </p:txBody>
      </p:sp>
    </p:spTree>
    <p:extLst>
      <p:ext uri="{BB962C8B-B14F-4D97-AF65-F5344CB8AC3E}">
        <p14:creationId xmlns:p14="http://schemas.microsoft.com/office/powerpoint/2010/main" val="15378732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a:latin typeface="Times" charset="0"/>
            </a:endParaRPr>
          </a:p>
        </p:txBody>
      </p:sp>
      <p:sp>
        <p:nvSpPr>
          <p:cNvPr id="60420" name="Slide Number Placeholder 3"/>
          <p:cNvSpPr>
            <a:spLocks noGrp="1"/>
          </p:cNvSpPr>
          <p:nvPr>
            <p:ph type="sldNum" sz="quarter" idx="5"/>
          </p:nvPr>
        </p:nvSpPr>
        <p:spPr>
          <a:noFill/>
        </p:spPr>
        <p:txBody>
          <a:bodyPr/>
          <a:lstStyle/>
          <a:p>
            <a:fld id="{956F4DB9-3E5D-4FD1-AB43-F0443996919F}" type="slidenum">
              <a:rPr lang="en-US" smtClean="0">
                <a:latin typeface="Times" charset="0"/>
              </a:rPr>
              <a:pPr/>
              <a:t>55</a:t>
            </a:fld>
            <a:endParaRPr lang="en-US" dirty="0">
              <a:latin typeface="Times" charset="0"/>
            </a:endParaRPr>
          </a:p>
        </p:txBody>
      </p:sp>
    </p:spTree>
    <p:extLst>
      <p:ext uri="{BB962C8B-B14F-4D97-AF65-F5344CB8AC3E}">
        <p14:creationId xmlns:p14="http://schemas.microsoft.com/office/powerpoint/2010/main" val="35804537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dirty="0">
              <a:latin typeface="Times" charset="0"/>
            </a:endParaRPr>
          </a:p>
        </p:txBody>
      </p:sp>
      <p:sp>
        <p:nvSpPr>
          <p:cNvPr id="61444" name="Slide Number Placeholder 3"/>
          <p:cNvSpPr>
            <a:spLocks noGrp="1"/>
          </p:cNvSpPr>
          <p:nvPr>
            <p:ph type="sldNum" sz="quarter" idx="5"/>
          </p:nvPr>
        </p:nvSpPr>
        <p:spPr>
          <a:noFill/>
        </p:spPr>
        <p:txBody>
          <a:bodyPr/>
          <a:lstStyle/>
          <a:p>
            <a:fld id="{5A13825C-7D24-420C-99B6-CCCE8E17CE41}" type="slidenum">
              <a:rPr lang="en-US" smtClean="0">
                <a:latin typeface="Times" charset="0"/>
              </a:rPr>
              <a:pPr/>
              <a:t>56</a:t>
            </a:fld>
            <a:endParaRPr lang="en-US" dirty="0">
              <a:latin typeface="Times" charset="0"/>
            </a:endParaRPr>
          </a:p>
        </p:txBody>
      </p:sp>
    </p:spTree>
    <p:extLst>
      <p:ext uri="{BB962C8B-B14F-4D97-AF65-F5344CB8AC3E}">
        <p14:creationId xmlns:p14="http://schemas.microsoft.com/office/powerpoint/2010/main" val="2189253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dirty="0">
              <a:latin typeface="Times" charset="0"/>
            </a:endParaRPr>
          </a:p>
        </p:txBody>
      </p:sp>
      <p:sp>
        <p:nvSpPr>
          <p:cNvPr id="53252" name="Slide Number Placeholder 3"/>
          <p:cNvSpPr>
            <a:spLocks noGrp="1"/>
          </p:cNvSpPr>
          <p:nvPr>
            <p:ph type="sldNum" sz="quarter" idx="5"/>
          </p:nvPr>
        </p:nvSpPr>
        <p:spPr>
          <a:noFill/>
        </p:spPr>
        <p:txBody>
          <a:bodyPr/>
          <a:lstStyle/>
          <a:p>
            <a:fld id="{7D2E0243-BED0-416F-9920-B1B581210570}" type="slidenum">
              <a:rPr lang="en-US" smtClean="0">
                <a:latin typeface="Times" charset="0"/>
              </a:rPr>
              <a:pPr/>
              <a:t>57</a:t>
            </a:fld>
            <a:endParaRPr lang="en-US" dirty="0">
              <a:latin typeface="Times" charset="0"/>
            </a:endParaRPr>
          </a:p>
        </p:txBody>
      </p:sp>
    </p:spTree>
    <p:extLst>
      <p:ext uri="{BB962C8B-B14F-4D97-AF65-F5344CB8AC3E}">
        <p14:creationId xmlns:p14="http://schemas.microsoft.com/office/powerpoint/2010/main" val="21286931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4CE39F-888C-4D50-BA5E-C8397725AC7D}" type="slidenum">
              <a:rPr lang="en-US" altLang="en-US" smtClean="0"/>
              <a:pPr/>
              <a:t>58</a:t>
            </a:fld>
            <a:endParaRPr lang="en-US" altLang="en-US" dirty="0"/>
          </a:p>
        </p:txBody>
      </p:sp>
      <p:sp>
        <p:nvSpPr>
          <p:cNvPr id="1484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42603221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3A7FD9-1746-4956-ABC9-1AADFE9652B9}" type="slidenum">
              <a:rPr lang="en-US" altLang="en-US" smtClean="0"/>
              <a:pPr/>
              <a:t>59</a:t>
            </a:fld>
            <a:endParaRPr lang="en-US" altLang="en-US" dirty="0"/>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81731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4B68F40-F860-45D9-A696-95E344C4085D}" type="slidenum">
              <a:rPr lang="en-US" altLang="en-US" smtClean="0"/>
              <a:pPr/>
              <a:t>6</a:t>
            </a:fld>
            <a:endParaRPr lang="en-US" altLang="en-US" dirty="0"/>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4902013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ltLang="en-US" dirty="0"/>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50681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ltLang="en-US" dirty="0"/>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2685308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ltLang="en-US" dirty="0"/>
          </a:p>
        </p:txBody>
      </p:sp>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559785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0137A2A-1C9C-4B54-986D-D41DE902688C}" type="slidenum">
              <a:rPr lang="en-US" altLang="en-US" smtClean="0"/>
              <a:pPr/>
              <a:t>63</a:t>
            </a:fld>
            <a:endParaRPr lang="en-US" altLang="en-US" dirty="0"/>
          </a:p>
        </p:txBody>
      </p:sp>
      <p:sp>
        <p:nvSpPr>
          <p:cNvPr id="152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6273553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endParaRPr lang="en-US" altLang="en-US" dirty="0"/>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5373927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20E97-7361-4937-94F4-16D20E4CB1CB}" type="slidenum">
              <a:rPr lang="en-US" altLang="en-US"/>
              <a:pPr/>
              <a:t>65</a:t>
            </a:fld>
            <a:endParaRPr lang="en-US" altLang="en-US" dirty="0"/>
          </a:p>
        </p:txBody>
      </p:sp>
      <p:sp>
        <p:nvSpPr>
          <p:cNvPr id="463874" name="Rectangle 2"/>
          <p:cNvSpPr>
            <a:spLocks noGrp="1" noRot="1" noChangeAspect="1" noChangeArrowheads="1" noTextEdit="1"/>
          </p:cNvSpPr>
          <p:nvPr>
            <p:ph type="sldImg"/>
          </p:nvPr>
        </p:nvSpPr>
        <p:spPr>
          <a:ln/>
        </p:spPr>
      </p:sp>
      <p:sp>
        <p:nvSpPr>
          <p:cNvPr id="463875" name="Rectangle 3"/>
          <p:cNvSpPr>
            <a:spLocks noGrp="1" noChangeArrowheads="1"/>
          </p:cNvSpPr>
          <p:nvPr>
            <p:ph type="body" idx="1"/>
          </p:nvPr>
        </p:nvSpPr>
        <p:spPr/>
        <p:txBody>
          <a:bodyPr/>
          <a:lstStyle/>
          <a:p>
            <a:r>
              <a:rPr lang="en-US" altLang="en-US" dirty="0"/>
              <a:t>Disclosures</a:t>
            </a:r>
            <a:r>
              <a:rPr lang="en-US" altLang="en-US" baseline="0" dirty="0"/>
              <a:t> required or permitted by law are listed in 45 CFR s. 164.512.</a:t>
            </a:r>
            <a:endParaRPr lang="en-US" altLang="en-US" dirty="0"/>
          </a:p>
        </p:txBody>
      </p:sp>
    </p:spTree>
    <p:extLst>
      <p:ext uri="{BB962C8B-B14F-4D97-AF65-F5344CB8AC3E}">
        <p14:creationId xmlns:p14="http://schemas.microsoft.com/office/powerpoint/2010/main" val="29131360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60206-D153-426C-8F65-501F058BDF1B}" type="slidenum">
              <a:rPr lang="en-US" altLang="en-US"/>
              <a:pPr/>
              <a:t>66</a:t>
            </a:fld>
            <a:endParaRPr lang="en-US" altLang="en-US" dirty="0"/>
          </a:p>
        </p:txBody>
      </p:sp>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18325993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5DAB2D-B014-4A17-A580-2DE3E7A04678}" type="slidenum">
              <a:rPr lang="en-US" altLang="en-US"/>
              <a:pPr/>
              <a:t>67</a:t>
            </a:fld>
            <a:endParaRPr lang="en-US" altLang="en-US" dirty="0"/>
          </a:p>
        </p:txBody>
      </p:sp>
      <p:sp>
        <p:nvSpPr>
          <p:cNvPr id="467970" name="Rectangle 2"/>
          <p:cNvSpPr>
            <a:spLocks noGrp="1" noRot="1" noChangeAspect="1" noChangeArrowheads="1" noTextEdit="1"/>
          </p:cNvSpPr>
          <p:nvPr>
            <p:ph type="sldImg"/>
          </p:nvPr>
        </p:nvSpPr>
        <p:spPr>
          <a:ln/>
        </p:spPr>
      </p:sp>
      <p:sp>
        <p:nvSpPr>
          <p:cNvPr id="467971" name="Rectangle 3"/>
          <p:cNvSpPr>
            <a:spLocks noGrp="1" noChangeArrowheads="1"/>
          </p:cNvSpPr>
          <p:nvPr>
            <p:ph type="body" idx="1"/>
          </p:nvPr>
        </p:nvSpPr>
        <p:spPr/>
        <p:txBody>
          <a:bodyPr/>
          <a:lstStyle/>
          <a:p>
            <a:r>
              <a:rPr lang="en-US" altLang="en-US" dirty="0"/>
              <a:t>Alert would likely</a:t>
            </a:r>
            <a:r>
              <a:rPr lang="en-US" altLang="en-US" baseline="0" dirty="0"/>
              <a:t> be in electronic medical record software.</a:t>
            </a:r>
            <a:endParaRPr lang="en-US" altLang="en-US" dirty="0"/>
          </a:p>
        </p:txBody>
      </p:sp>
    </p:spTree>
    <p:extLst>
      <p:ext uri="{BB962C8B-B14F-4D97-AF65-F5344CB8AC3E}">
        <p14:creationId xmlns:p14="http://schemas.microsoft.com/office/powerpoint/2010/main" val="34268310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E5437C-F94B-4B3B-A2DC-667C5DAF4C92}" type="slidenum">
              <a:rPr lang="en-US" altLang="en-US"/>
              <a:pPr/>
              <a:t>68</a:t>
            </a:fld>
            <a:endParaRPr lang="en-US" altLang="en-US" dirty="0"/>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r>
              <a:rPr lang="en-US" altLang="en-US" dirty="0"/>
              <a:t>This information</a:t>
            </a:r>
            <a:r>
              <a:rPr lang="en-US" altLang="en-US" baseline="0" dirty="0"/>
              <a:t> should match what is in the Organization’s identity verification policy and procedure.  For a sample identity verification policy, please see the HIPAA COW policy located at: http://hipaacow.org/resources/hipaa-cow-documents/privacy-security/</a:t>
            </a:r>
            <a:r>
              <a:rPr lang="en-US" altLang="en-US" sz="1200" b="1" dirty="0"/>
              <a:t>.  </a:t>
            </a:r>
            <a:r>
              <a:rPr lang="en-US" altLang="en-US" baseline="0" dirty="0"/>
              <a:t>  </a:t>
            </a:r>
            <a:endParaRPr lang="en-US" altLang="en-US" dirty="0"/>
          </a:p>
        </p:txBody>
      </p:sp>
    </p:spTree>
    <p:extLst>
      <p:ext uri="{BB962C8B-B14F-4D97-AF65-F5344CB8AC3E}">
        <p14:creationId xmlns:p14="http://schemas.microsoft.com/office/powerpoint/2010/main" val="33837916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A119EB-BA69-4848-90FA-0028539AF4E1}" type="slidenum">
              <a:rPr lang="en-US" altLang="en-US"/>
              <a:pPr/>
              <a:t>69</a:t>
            </a:fld>
            <a:endParaRPr lang="en-US" altLang="en-US" dirty="0"/>
          </a:p>
        </p:txBody>
      </p:sp>
      <p:sp>
        <p:nvSpPr>
          <p:cNvPr id="474114" name="Rectangle 2"/>
          <p:cNvSpPr>
            <a:spLocks noGrp="1" noRot="1" noChangeAspect="1" noChangeArrowheads="1" noTextEdit="1"/>
          </p:cNvSpPr>
          <p:nvPr>
            <p:ph type="sldImg"/>
          </p:nvPr>
        </p:nvSpPr>
        <p:spPr>
          <a:ln/>
        </p:spPr>
      </p:sp>
      <p:sp>
        <p:nvSpPr>
          <p:cNvPr id="47411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0634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207CD8B-A867-48FF-BFA3-5C4982A2DC6A}" type="slidenum">
              <a:rPr lang="en-US" altLang="en-US" smtClean="0"/>
              <a:pPr/>
              <a:t>7</a:t>
            </a:fld>
            <a:endParaRPr lang="en-US" altLang="en-US" dirty="0"/>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3906067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C3F25A-DDC0-408F-84D7-290FB3BD0206}" type="slidenum">
              <a:rPr lang="en-US" altLang="en-US"/>
              <a:pPr/>
              <a:t>70</a:t>
            </a:fld>
            <a:endParaRPr lang="en-US" altLang="en-US" dirty="0"/>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297815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0CAA70-7C73-4F98-879A-3B122F5FAE4C}" type="slidenum">
              <a:rPr lang="en-US" altLang="en-US"/>
              <a:pPr/>
              <a:t>71</a:t>
            </a:fld>
            <a:endParaRPr lang="en-US" altLang="en-US" dirty="0"/>
          </a:p>
        </p:txBody>
      </p:sp>
      <p:sp>
        <p:nvSpPr>
          <p:cNvPr id="610306" name="Rectangle 2"/>
          <p:cNvSpPr>
            <a:spLocks noGrp="1" noRot="1" noChangeAspect="1" noChangeArrowheads="1" noTextEdit="1"/>
          </p:cNvSpPr>
          <p:nvPr>
            <p:ph type="sldImg"/>
          </p:nvPr>
        </p:nvSpPr>
        <p:spPr>
          <a:xfrm>
            <a:off x="333375" y="698500"/>
            <a:ext cx="6191250" cy="3482975"/>
          </a:xfrm>
          <a:ln/>
        </p:spPr>
      </p:sp>
      <p:sp>
        <p:nvSpPr>
          <p:cNvPr id="6103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82016046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FDBBCA-96D2-4D5F-B7C3-E2040A51D188}" type="slidenum">
              <a:rPr lang="en-US" altLang="en-US"/>
              <a:pPr/>
              <a:t>72</a:t>
            </a:fld>
            <a:endParaRPr lang="en-US" altLang="en-US" dirty="0"/>
          </a:p>
        </p:txBody>
      </p:sp>
      <p:sp>
        <p:nvSpPr>
          <p:cNvPr id="620546" name="Rectangle 2"/>
          <p:cNvSpPr>
            <a:spLocks noGrp="1" noRot="1" noChangeAspect="1" noChangeArrowheads="1" noTextEdit="1"/>
          </p:cNvSpPr>
          <p:nvPr>
            <p:ph type="sldImg"/>
          </p:nvPr>
        </p:nvSpPr>
        <p:spPr>
          <a:xfrm>
            <a:off x="333375" y="698500"/>
            <a:ext cx="6191250" cy="3482975"/>
          </a:xfrm>
          <a:ln/>
        </p:spPr>
      </p:sp>
      <p:sp>
        <p:nvSpPr>
          <p:cNvPr id="62054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9312970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EE6917-FE10-4010-B68B-376983AB9054}" type="slidenum">
              <a:rPr lang="en-US" altLang="en-US"/>
              <a:pPr/>
              <a:t>73</a:t>
            </a:fld>
            <a:endParaRPr lang="en-US" altLang="en-US" dirty="0"/>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r>
              <a:rPr lang="en-US" altLang="en-US" dirty="0"/>
              <a:t>If covered</a:t>
            </a:r>
            <a:r>
              <a:rPr lang="en-US" altLang="en-US" baseline="0" dirty="0"/>
              <a:t> entity or business associate does not have an HIM department.  List any other contact in addition to the Privacy Officer that staff can contact for guidance.</a:t>
            </a:r>
            <a:endParaRPr lang="en-US" altLang="en-US" dirty="0"/>
          </a:p>
        </p:txBody>
      </p:sp>
    </p:spTree>
    <p:extLst>
      <p:ext uri="{BB962C8B-B14F-4D97-AF65-F5344CB8AC3E}">
        <p14:creationId xmlns:p14="http://schemas.microsoft.com/office/powerpoint/2010/main" val="108951033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070D30-6D1B-41AB-B41E-F4762455E40C}" type="slidenum">
              <a:rPr lang="en-US" altLang="en-US"/>
              <a:pPr/>
              <a:t>74</a:t>
            </a:fld>
            <a:endParaRPr lang="en-US" altLang="en-US" dirty="0"/>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024484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EFA31-4773-46E9-A888-C7E8EAE7263D}" type="slidenum">
              <a:rPr lang="en-US" altLang="en-US"/>
              <a:pPr/>
              <a:t>75</a:t>
            </a:fld>
            <a:endParaRPr lang="en-US" altLang="en-US" dirty="0"/>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353453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B6357-B647-4333-8A02-CD314380039F}" type="slidenum">
              <a:rPr lang="en-US" altLang="en-US"/>
              <a:pPr/>
              <a:t>76</a:t>
            </a:fld>
            <a:endParaRPr lang="en-US" altLang="en-US" dirty="0"/>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r>
              <a:rPr lang="en-US" altLang="en-US" dirty="0"/>
              <a:t>List individuals</a:t>
            </a:r>
            <a:r>
              <a:rPr lang="en-US" altLang="en-US" baseline="0" dirty="0"/>
              <a:t> or system where staff can verify guardianship or custody.  </a:t>
            </a:r>
            <a:endParaRPr lang="en-US" altLang="en-US" dirty="0"/>
          </a:p>
        </p:txBody>
      </p:sp>
    </p:spTree>
    <p:extLst>
      <p:ext uri="{BB962C8B-B14F-4D97-AF65-F5344CB8AC3E}">
        <p14:creationId xmlns:p14="http://schemas.microsoft.com/office/powerpoint/2010/main" val="200371581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A8FE7C-AD30-4974-81E7-36BBA1554604}" type="slidenum">
              <a:rPr lang="en-US" altLang="en-US"/>
              <a:pPr/>
              <a:t>77</a:t>
            </a:fld>
            <a:endParaRPr lang="en-US" altLang="en-US" dirty="0"/>
          </a:p>
        </p:txBody>
      </p:sp>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2011914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8FF14C-0A27-4869-B2FA-C1D75DE40ED6}" type="slidenum">
              <a:rPr lang="en-US" altLang="en-US"/>
              <a:pPr/>
              <a:t>78</a:t>
            </a:fld>
            <a:endParaRPr lang="en-US" altLang="en-US" dirty="0"/>
          </a:p>
        </p:txBody>
      </p:sp>
      <p:sp>
        <p:nvSpPr>
          <p:cNvPr id="494594" name="Rectangle 2"/>
          <p:cNvSpPr>
            <a:spLocks noGrp="1" noRot="1" noChangeAspect="1" noChangeArrowheads="1" noTextEdit="1"/>
          </p:cNvSpPr>
          <p:nvPr>
            <p:ph type="sldImg"/>
          </p:nvPr>
        </p:nvSpPr>
        <p:spPr>
          <a:ln/>
        </p:spPr>
      </p:sp>
      <p:sp>
        <p:nvSpPr>
          <p:cNvPr id="49459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11942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94EF2-776A-423F-8F94-B85925A4DBAC}" type="slidenum">
              <a:rPr lang="en-US" altLang="en-US"/>
              <a:pPr/>
              <a:t>79</a:t>
            </a:fld>
            <a:endParaRPr lang="en-US" altLang="en-US" dirty="0"/>
          </a:p>
        </p:txBody>
      </p:sp>
      <p:sp>
        <p:nvSpPr>
          <p:cNvPr id="496642" name="Rectangle 2"/>
          <p:cNvSpPr>
            <a:spLocks noGrp="1" noRot="1" noChangeAspect="1" noChangeArrowheads="1" noTextEdit="1"/>
          </p:cNvSpPr>
          <p:nvPr>
            <p:ph type="sldImg"/>
          </p:nvPr>
        </p:nvSpPr>
        <p:spPr>
          <a:ln/>
        </p:spPr>
      </p:sp>
      <p:sp>
        <p:nvSpPr>
          <p:cNvPr id="4966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91635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332BDE7-024B-4C2F-85FD-BDDBF1B4B368}" type="slidenum">
              <a:rPr lang="en-US" altLang="en-US" smtClean="0"/>
              <a:pPr/>
              <a:t>8</a:t>
            </a:fld>
            <a:endParaRPr lang="en-US" altLang="en-US" dirty="0"/>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4184156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FE7F98-B395-4971-AA60-8D229ED108D3}" type="slidenum">
              <a:rPr lang="en-US" altLang="en-US"/>
              <a:pPr/>
              <a:t>80</a:t>
            </a:fld>
            <a:endParaRPr lang="en-US" altLang="en-US" dirty="0"/>
          </a:p>
        </p:txBody>
      </p:sp>
      <p:sp>
        <p:nvSpPr>
          <p:cNvPr id="502786" name="Rectangle 2"/>
          <p:cNvSpPr>
            <a:spLocks noGrp="1" noRot="1" noChangeAspect="1" noChangeArrowheads="1" noTextEdit="1"/>
          </p:cNvSpPr>
          <p:nvPr>
            <p:ph type="sldImg"/>
          </p:nvPr>
        </p:nvSpPr>
        <p:spPr>
          <a:ln/>
        </p:spPr>
      </p:sp>
      <p:sp>
        <p:nvSpPr>
          <p:cNvPr id="5027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2035078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07D11B-0A23-44B7-8CD9-0F7F89476652}" type="slidenum">
              <a:rPr lang="en-US" altLang="en-US"/>
              <a:pPr/>
              <a:t>81</a:t>
            </a:fld>
            <a:endParaRPr lang="en-US" altLang="en-US" dirty="0"/>
          </a:p>
        </p:txBody>
      </p:sp>
      <p:sp>
        <p:nvSpPr>
          <p:cNvPr id="504834" name="Rectangle 2"/>
          <p:cNvSpPr>
            <a:spLocks noGrp="1" noRot="1" noChangeAspect="1" noChangeArrowheads="1" noTextEdit="1"/>
          </p:cNvSpPr>
          <p:nvPr>
            <p:ph type="sldImg"/>
          </p:nvPr>
        </p:nvSpPr>
        <p:spPr>
          <a:ln/>
        </p:spPr>
      </p:sp>
      <p:sp>
        <p:nvSpPr>
          <p:cNvPr id="504835" name="Rectangle 3"/>
          <p:cNvSpPr>
            <a:spLocks noGrp="1" noChangeArrowheads="1"/>
          </p:cNvSpPr>
          <p:nvPr>
            <p:ph type="body" idx="1"/>
          </p:nvPr>
        </p:nvSpPr>
        <p:spPr/>
        <p:txBody>
          <a:bodyPr/>
          <a:lstStyle/>
          <a:p>
            <a:r>
              <a:rPr lang="en-US" altLang="en-US" dirty="0"/>
              <a:t>This exchange</a:t>
            </a:r>
            <a:r>
              <a:rPr lang="en-US" altLang="en-US" baseline="0" dirty="0"/>
              <a:t> with the spouse would apply assuming there is no patient authorization to talk to the spouse.</a:t>
            </a:r>
            <a:endParaRPr lang="en-US" altLang="en-US" dirty="0"/>
          </a:p>
        </p:txBody>
      </p:sp>
    </p:spTree>
    <p:extLst>
      <p:ext uri="{BB962C8B-B14F-4D97-AF65-F5344CB8AC3E}">
        <p14:creationId xmlns:p14="http://schemas.microsoft.com/office/powerpoint/2010/main" val="33257210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A1CF39-80FD-49A1-ADEC-0408684A050C}" type="slidenum">
              <a:rPr lang="en-US" altLang="en-US"/>
              <a:pPr/>
              <a:t>82</a:t>
            </a:fld>
            <a:endParaRPr lang="en-US" altLang="en-US" dirty="0"/>
          </a:p>
        </p:txBody>
      </p:sp>
      <p:sp>
        <p:nvSpPr>
          <p:cNvPr id="506882" name="Rectangle 2"/>
          <p:cNvSpPr>
            <a:spLocks noGrp="1" noRot="1" noChangeAspect="1" noChangeArrowheads="1" noTextEdit="1"/>
          </p:cNvSpPr>
          <p:nvPr>
            <p:ph type="sldImg"/>
          </p:nvPr>
        </p:nvSpPr>
        <p:spPr>
          <a:ln/>
        </p:spPr>
      </p:sp>
      <p:sp>
        <p:nvSpPr>
          <p:cNvPr id="506883" name="Rectangle 3"/>
          <p:cNvSpPr>
            <a:spLocks noGrp="1" noChangeArrowheads="1"/>
          </p:cNvSpPr>
          <p:nvPr>
            <p:ph type="body" idx="1"/>
          </p:nvPr>
        </p:nvSpPr>
        <p:spPr/>
        <p:txBody>
          <a:bodyPr/>
          <a:lstStyle/>
          <a:p>
            <a:r>
              <a:rPr lang="en-US" altLang="en-US" dirty="0"/>
              <a:t>This shows an</a:t>
            </a:r>
            <a:r>
              <a:rPr lang="en-US" altLang="en-US" baseline="0" dirty="0"/>
              <a:t> example of a best practice procedure.</a:t>
            </a:r>
            <a:endParaRPr lang="en-US" altLang="en-US" dirty="0"/>
          </a:p>
        </p:txBody>
      </p:sp>
    </p:spTree>
    <p:extLst>
      <p:ext uri="{BB962C8B-B14F-4D97-AF65-F5344CB8AC3E}">
        <p14:creationId xmlns:p14="http://schemas.microsoft.com/office/powerpoint/2010/main" val="4585405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55D20F-9957-41C8-AC01-F207E8FB7EE6}" type="slidenum">
              <a:rPr lang="en-US" altLang="en-US"/>
              <a:pPr/>
              <a:t>83</a:t>
            </a:fld>
            <a:endParaRPr lang="en-US" altLang="en-US" dirty="0"/>
          </a:p>
        </p:txBody>
      </p:sp>
      <p:sp>
        <p:nvSpPr>
          <p:cNvPr id="513026" name="Rectangle 2"/>
          <p:cNvSpPr>
            <a:spLocks noGrp="1" noRot="1" noChangeAspect="1" noChangeArrowheads="1" noTextEdit="1"/>
          </p:cNvSpPr>
          <p:nvPr>
            <p:ph type="sldImg"/>
          </p:nvPr>
        </p:nvSpPr>
        <p:spPr>
          <a:ln/>
        </p:spPr>
      </p:sp>
      <p:sp>
        <p:nvSpPr>
          <p:cNvPr id="513027" name="Rectangle 3"/>
          <p:cNvSpPr>
            <a:spLocks noGrp="1" noChangeArrowheads="1"/>
          </p:cNvSpPr>
          <p:nvPr>
            <p:ph type="body" idx="1"/>
          </p:nvPr>
        </p:nvSpPr>
        <p:spPr/>
        <p:txBody>
          <a:bodyPr/>
          <a:lstStyle/>
          <a:p>
            <a:r>
              <a:rPr lang="en-US" altLang="en-US" dirty="0"/>
              <a:t>Again, shows</a:t>
            </a:r>
            <a:r>
              <a:rPr lang="en-US" altLang="en-US" baseline="0" dirty="0"/>
              <a:t> a best practice procedure.</a:t>
            </a:r>
            <a:endParaRPr lang="en-US" altLang="en-US" dirty="0"/>
          </a:p>
        </p:txBody>
      </p:sp>
    </p:spTree>
    <p:extLst>
      <p:ext uri="{BB962C8B-B14F-4D97-AF65-F5344CB8AC3E}">
        <p14:creationId xmlns:p14="http://schemas.microsoft.com/office/powerpoint/2010/main" val="17566884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599FBF-495A-4AB8-9E0A-89B7EE24710A}" type="slidenum">
              <a:rPr lang="en-US" altLang="en-US"/>
              <a:pPr/>
              <a:t>84</a:t>
            </a:fld>
            <a:endParaRPr lang="en-US" altLang="en-US" dirty="0"/>
          </a:p>
        </p:txBody>
      </p:sp>
      <p:sp>
        <p:nvSpPr>
          <p:cNvPr id="517122" name="Rectangle 2"/>
          <p:cNvSpPr>
            <a:spLocks noGrp="1" noRot="1" noChangeAspect="1" noChangeArrowheads="1" noTextEdit="1"/>
          </p:cNvSpPr>
          <p:nvPr>
            <p:ph type="sldImg"/>
          </p:nvPr>
        </p:nvSpPr>
        <p:spPr>
          <a:ln/>
        </p:spPr>
      </p:sp>
      <p:sp>
        <p:nvSpPr>
          <p:cNvPr id="51712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3116906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D7D6A4-F5D4-4782-96F0-F69D0FE7D05C}" type="slidenum">
              <a:rPr lang="en-US" altLang="en-US"/>
              <a:pPr/>
              <a:t>85</a:t>
            </a:fld>
            <a:endParaRPr lang="en-US" altLang="en-US" dirty="0"/>
          </a:p>
        </p:txBody>
      </p:sp>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36391885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33A7FD9-1746-4956-ABC9-1AADFE9652B9}" type="slidenum">
              <a:rPr lang="en-US" altLang="en-US" smtClean="0"/>
              <a:pPr/>
              <a:t>86</a:t>
            </a:fld>
            <a:endParaRPr lang="en-US" altLang="en-US" dirty="0"/>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6969165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4605CD2-0E66-4080-B1AD-3F6A37884FCA}" type="slidenum">
              <a:rPr lang="en-US" altLang="en-US" smtClean="0"/>
              <a:pPr/>
              <a:t>87</a:t>
            </a:fld>
            <a:endParaRPr lang="en-US" altLang="en-US" dirty="0"/>
          </a:p>
        </p:txBody>
      </p:sp>
      <p:sp>
        <p:nvSpPr>
          <p:cNvPr id="952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3023680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F5BD2F1-1035-4AA2-AC18-471FDC6822FF}" type="slidenum">
              <a:rPr lang="en-US" altLang="en-US" smtClean="0"/>
              <a:pPr/>
              <a:t>88</a:t>
            </a:fld>
            <a:endParaRPr lang="en-US" altLang="en-US" dirty="0"/>
          </a:p>
        </p:txBody>
      </p:sp>
      <p:sp>
        <p:nvSpPr>
          <p:cNvPr id="972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tLang="en-US" dirty="0"/>
              <a:t>Start here</a:t>
            </a:r>
            <a:r>
              <a:rPr lang="en-US" altLang="en-US" baseline="0" dirty="0"/>
              <a:t> on 12/16.</a:t>
            </a:r>
            <a:endParaRPr lang="en-US" altLang="en-US" dirty="0"/>
          </a:p>
        </p:txBody>
      </p:sp>
    </p:spTree>
    <p:extLst>
      <p:ext uri="{BB962C8B-B14F-4D97-AF65-F5344CB8AC3E}">
        <p14:creationId xmlns:p14="http://schemas.microsoft.com/office/powerpoint/2010/main" val="21695733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89</a:t>
            </a:fld>
            <a:endParaRPr lang="en-US" dirty="0"/>
          </a:p>
        </p:txBody>
      </p:sp>
    </p:spTree>
    <p:extLst>
      <p:ext uri="{BB962C8B-B14F-4D97-AF65-F5344CB8AC3E}">
        <p14:creationId xmlns:p14="http://schemas.microsoft.com/office/powerpoint/2010/main" val="4777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F5A148C-F34B-4FA0-8EB5-58FB7710D0F8}" type="slidenum">
              <a:rPr lang="en-US" altLang="en-US" smtClean="0"/>
              <a:pPr/>
              <a:t>9</a:t>
            </a:fld>
            <a:endParaRPr lang="en-US" altLang="en-US" dirty="0"/>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199433038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8757520-D7DA-4156-B842-0C8A1CE7EB54}" type="slidenum">
              <a:rPr lang="en-US" altLang="en-US" smtClean="0"/>
              <a:pPr/>
              <a:t>90</a:t>
            </a:fld>
            <a:endParaRPr lang="en-US" altLang="en-US" dirty="0"/>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ltLang="en-US" dirty="0"/>
          </a:p>
        </p:txBody>
      </p:sp>
    </p:spTree>
    <p:extLst>
      <p:ext uri="{BB962C8B-B14F-4D97-AF65-F5344CB8AC3E}">
        <p14:creationId xmlns:p14="http://schemas.microsoft.com/office/powerpoint/2010/main" val="250858226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BD2C72-FC21-4035-AC16-B4B9305497C3}" type="slidenum">
              <a:rPr lang="en-US" altLang="en-US"/>
              <a:pPr/>
              <a:t>91</a:t>
            </a:fld>
            <a:endParaRPr lang="en-US" altLang="en-US" dirty="0"/>
          </a:p>
        </p:txBody>
      </p:sp>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01543571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92</a:t>
            </a:fld>
            <a:endParaRPr lang="en-US" dirty="0"/>
          </a:p>
        </p:txBody>
      </p:sp>
    </p:spTree>
    <p:extLst>
      <p:ext uri="{BB962C8B-B14F-4D97-AF65-F5344CB8AC3E}">
        <p14:creationId xmlns:p14="http://schemas.microsoft.com/office/powerpoint/2010/main" val="362555430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93</a:t>
            </a:fld>
            <a:endParaRPr lang="en-US" dirty="0"/>
          </a:p>
        </p:txBody>
      </p:sp>
    </p:spTree>
    <p:extLst>
      <p:ext uri="{BB962C8B-B14F-4D97-AF65-F5344CB8AC3E}">
        <p14:creationId xmlns:p14="http://schemas.microsoft.com/office/powerpoint/2010/main" val="196730261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D148930-57EF-4A93-8B5B-719048468C5C}" type="slidenum">
              <a:rPr lang="en-US" smtClean="0"/>
              <a:pPr>
                <a:defRPr/>
              </a:pPr>
              <a:t>94</a:t>
            </a:fld>
            <a:endParaRPr lang="en-US" dirty="0"/>
          </a:p>
        </p:txBody>
      </p:sp>
    </p:spTree>
    <p:extLst>
      <p:ext uri="{BB962C8B-B14F-4D97-AF65-F5344CB8AC3E}">
        <p14:creationId xmlns:p14="http://schemas.microsoft.com/office/powerpoint/2010/main" val="241155778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7DAEE0-ECF1-47AA-B0B4-5754CFE18888}" type="slidenum">
              <a:rPr lang="en-US" altLang="en-US"/>
              <a:pPr/>
              <a:t>95</a:t>
            </a:fld>
            <a:endParaRPr lang="en-US" altLang="en-US" dirty="0"/>
          </a:p>
        </p:txBody>
      </p:sp>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424478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A6C376-0D95-47AC-B447-328EF12DE463}" type="slidenum">
              <a:rPr lang="en-US" altLang="en-US"/>
              <a:pPr/>
              <a:t>96</a:t>
            </a:fld>
            <a:endParaRPr lang="en-US" altLang="en-US" dirty="0"/>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38968473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E3E51-C748-4E2C-8FD8-FBF828E3E694}" type="slidenum">
              <a:rPr lang="en-US" altLang="en-US"/>
              <a:pPr/>
              <a:t>97</a:t>
            </a:fld>
            <a:endParaRPr lang="en-US" altLang="en-US" dirty="0"/>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40593238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1C1525-3D84-4B91-8B23-CC24C95F5C51}" type="slidenum">
              <a:rPr lang="en-US" altLang="en-US"/>
              <a:pPr/>
              <a:t>98</a:t>
            </a:fld>
            <a:endParaRPr lang="en-US" altLang="en-US" dirty="0"/>
          </a:p>
        </p:txBody>
      </p:sp>
      <p:sp>
        <p:nvSpPr>
          <p:cNvPr id="535554" name="Rectangle 2"/>
          <p:cNvSpPr>
            <a:spLocks noGrp="1" noRot="1" noChangeAspect="1" noChangeArrowheads="1" noTextEdit="1"/>
          </p:cNvSpPr>
          <p:nvPr>
            <p:ph type="sldImg"/>
          </p:nvPr>
        </p:nvSpPr>
        <p:spPr>
          <a:xfrm>
            <a:off x="336550" y="698500"/>
            <a:ext cx="6191250" cy="3482975"/>
          </a:xfrm>
          <a:ln/>
        </p:spPr>
      </p:sp>
      <p:sp>
        <p:nvSpPr>
          <p:cNvPr id="535555"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50400053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999C2-5140-45CA-AC9E-78770A286189}" type="slidenum">
              <a:rPr lang="en-US" altLang="en-US"/>
              <a:pPr/>
              <a:t>99</a:t>
            </a:fld>
            <a:endParaRPr lang="en-US" altLang="en-US" dirty="0"/>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930814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1"/>
            <a:ext cx="10058400" cy="1431925"/>
          </a:xfrm>
        </p:spPr>
        <p:txBody>
          <a:bodyPr/>
          <a:lstStyle/>
          <a:p>
            <a:r>
              <a:rPr lang="en-US"/>
              <a:t>Click to edit Master title style</a:t>
            </a:r>
          </a:p>
        </p:txBody>
      </p:sp>
      <p:sp>
        <p:nvSpPr>
          <p:cNvPr id="3" name="Table Placeholder 2"/>
          <p:cNvSpPr>
            <a:spLocks noGrp="1"/>
          </p:cNvSpPr>
          <p:nvPr>
            <p:ph type="tbl" idx="1"/>
          </p:nvPr>
        </p:nvSpPr>
        <p:spPr>
          <a:xfrm>
            <a:off x="1422400" y="1981200"/>
            <a:ext cx="10058400" cy="4114800"/>
          </a:xfrm>
        </p:spPr>
        <p:txBody>
          <a:bodyPr/>
          <a:lstStyle/>
          <a:p>
            <a:pPr lvl="0"/>
            <a:endParaRPr lang="en-US" noProof="0" dirty="0"/>
          </a:p>
        </p:txBody>
      </p:sp>
      <p:sp>
        <p:nvSpPr>
          <p:cNvPr id="4" name="Date Placeholder 3"/>
          <p:cNvSpPr>
            <a:spLocks noGrp="1"/>
          </p:cNvSpPr>
          <p:nvPr>
            <p:ph type="dt" sz="half" idx="10"/>
          </p:nvPr>
        </p:nvSpPr>
        <p:spPr>
          <a:xfrm>
            <a:off x="1422400" y="6248400"/>
            <a:ext cx="2540000" cy="457200"/>
          </a:xfrm>
        </p:spPr>
        <p:txBody>
          <a:bodyPr/>
          <a:lstStyle>
            <a:lvl1pPr>
              <a:defRPr/>
            </a:lvl1pPr>
          </a:lstStyle>
          <a:p>
            <a:pPr>
              <a:defRPr/>
            </a:pPr>
            <a:fld id="{4708E492-8224-44A0-913E-A0153FEBF82A}" type="datetime1">
              <a:rPr lang="en-US" altLang="en-US" smtClean="0"/>
              <a:t>11/3/2017</a:t>
            </a:fld>
            <a:endParaRPr lang="en-US" altLang="en-US" dirty="0"/>
          </a:p>
        </p:txBody>
      </p:sp>
      <p:sp>
        <p:nvSpPr>
          <p:cNvPr id="5" name="Footer Placeholder 4"/>
          <p:cNvSpPr>
            <a:spLocks noGrp="1"/>
          </p:cNvSpPr>
          <p:nvPr>
            <p:ph type="ftr" sz="quarter" idx="11"/>
          </p:nvPr>
        </p:nvSpPr>
        <p:spPr>
          <a:xfrm>
            <a:off x="4572000" y="6248400"/>
            <a:ext cx="3860800" cy="457200"/>
          </a:xfrm>
        </p:spPr>
        <p:txBody>
          <a:bodyPr/>
          <a:lstStyle>
            <a:lvl1pPr>
              <a:defRPr/>
            </a:lvl1pPr>
          </a:lstStyle>
          <a:p>
            <a:pPr>
              <a:defRPr/>
            </a:pPr>
            <a:r>
              <a:rPr lang="en-US" altLang="en-US" dirty="0"/>
              <a:t>© Copyright HIPAA COW</a:t>
            </a:r>
          </a:p>
        </p:txBody>
      </p:sp>
      <p:sp>
        <p:nvSpPr>
          <p:cNvPr id="6" name="Slide Number Placeholder 5"/>
          <p:cNvSpPr>
            <a:spLocks noGrp="1"/>
          </p:cNvSpPr>
          <p:nvPr>
            <p:ph type="sldNum" sz="quarter" idx="12"/>
          </p:nvPr>
        </p:nvSpPr>
        <p:spPr>
          <a:xfrm>
            <a:off x="8940800" y="6248400"/>
            <a:ext cx="2540000" cy="457200"/>
          </a:xfrm>
        </p:spPr>
        <p:txBody>
          <a:bodyPr/>
          <a:lstStyle>
            <a:lvl1pPr>
              <a:defRPr/>
            </a:lvl1pPr>
          </a:lstStyle>
          <a:p>
            <a:pPr>
              <a:defRPr/>
            </a:pPr>
            <a:fld id="{87139FB2-1F87-4E0D-BC2A-14040850CCFB}" type="slidenum">
              <a:rPr lang="en-US" altLang="en-US"/>
              <a:pPr>
                <a:defRPr/>
              </a:pPr>
              <a:t>‹#›</a:t>
            </a:fld>
            <a:endParaRPr lang="en-US" altLang="en-US" dirty="0"/>
          </a:p>
        </p:txBody>
      </p:sp>
    </p:spTree>
    <p:extLst>
      <p:ext uri="{BB962C8B-B14F-4D97-AF65-F5344CB8AC3E}">
        <p14:creationId xmlns:p14="http://schemas.microsoft.com/office/powerpoint/2010/main" val="1168489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1"/>
            <a:ext cx="10058400" cy="1431925"/>
          </a:xfrm>
        </p:spPr>
        <p:txBody>
          <a:bodyPr/>
          <a:lstStyle/>
          <a:p>
            <a:r>
              <a:rPr lang="en-US"/>
              <a:t>Click to edit Master title style</a:t>
            </a:r>
          </a:p>
        </p:txBody>
      </p:sp>
      <p:sp>
        <p:nvSpPr>
          <p:cNvPr id="3" name="Content Placeholder 2"/>
          <p:cNvSpPr>
            <a:spLocks noGrp="1"/>
          </p:cNvSpPr>
          <p:nvPr>
            <p:ph sz="half" idx="1"/>
          </p:nvPr>
        </p:nvSpPr>
        <p:spPr>
          <a:xfrm>
            <a:off x="1422400" y="1981200"/>
            <a:ext cx="492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553200" y="1981200"/>
            <a:ext cx="492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422400" y="6248400"/>
            <a:ext cx="2540000" cy="457200"/>
          </a:xfrm>
        </p:spPr>
        <p:txBody>
          <a:bodyPr/>
          <a:lstStyle>
            <a:lvl1pPr>
              <a:defRPr/>
            </a:lvl1pPr>
          </a:lstStyle>
          <a:p>
            <a:pPr>
              <a:defRPr/>
            </a:pPr>
            <a:fld id="{1BC048AE-3575-4B1C-B85F-38E046A637FA}" type="datetime1">
              <a:rPr lang="en-US" altLang="en-US" smtClean="0"/>
              <a:t>11/3/2017</a:t>
            </a:fld>
            <a:endParaRPr lang="en-US" altLang="en-US" dirty="0"/>
          </a:p>
        </p:txBody>
      </p:sp>
      <p:sp>
        <p:nvSpPr>
          <p:cNvPr id="6" name="Footer Placeholder 5"/>
          <p:cNvSpPr>
            <a:spLocks noGrp="1"/>
          </p:cNvSpPr>
          <p:nvPr>
            <p:ph type="ftr" sz="quarter" idx="11"/>
          </p:nvPr>
        </p:nvSpPr>
        <p:spPr>
          <a:xfrm>
            <a:off x="4572000" y="6248400"/>
            <a:ext cx="3860800" cy="457200"/>
          </a:xfrm>
        </p:spPr>
        <p:txBody>
          <a:bodyPr/>
          <a:lstStyle>
            <a:lvl1pPr>
              <a:defRPr/>
            </a:lvl1pPr>
          </a:lstStyle>
          <a:p>
            <a:pPr>
              <a:defRPr/>
            </a:pPr>
            <a:r>
              <a:rPr lang="en-US" altLang="en-US" dirty="0"/>
              <a:t>© Copyright HIPAA COW</a:t>
            </a:r>
          </a:p>
        </p:txBody>
      </p:sp>
      <p:sp>
        <p:nvSpPr>
          <p:cNvPr id="7" name="Slide Number Placeholder 6"/>
          <p:cNvSpPr>
            <a:spLocks noGrp="1"/>
          </p:cNvSpPr>
          <p:nvPr>
            <p:ph type="sldNum" sz="quarter" idx="12"/>
          </p:nvPr>
        </p:nvSpPr>
        <p:spPr>
          <a:xfrm>
            <a:off x="8940800" y="6248400"/>
            <a:ext cx="2540000" cy="457200"/>
          </a:xfrm>
        </p:spPr>
        <p:txBody>
          <a:bodyPr/>
          <a:lstStyle>
            <a:lvl1pPr>
              <a:defRPr/>
            </a:lvl1pPr>
          </a:lstStyle>
          <a:p>
            <a:pPr>
              <a:defRPr/>
            </a:pPr>
            <a:fld id="{EED0242E-4775-452C-8298-BB3DE86C1FA6}" type="slidenum">
              <a:rPr lang="en-US" altLang="en-US"/>
              <a:pPr>
                <a:defRPr/>
              </a:pPr>
              <a:t>‹#›</a:t>
            </a:fld>
            <a:endParaRPr lang="en-US" altLang="en-US" dirty="0"/>
          </a:p>
        </p:txBody>
      </p:sp>
    </p:spTree>
    <p:extLst>
      <p:ext uri="{BB962C8B-B14F-4D97-AF65-F5344CB8AC3E}">
        <p14:creationId xmlns:p14="http://schemas.microsoft.com/office/powerpoint/2010/main" val="740835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1"/>
            <a:ext cx="10058400" cy="1431925"/>
          </a:xfrm>
        </p:spPr>
        <p:txBody>
          <a:bodyPr/>
          <a:lstStyle/>
          <a:p>
            <a:r>
              <a:rPr lang="en-US"/>
              <a:t>Click to edit Master title style</a:t>
            </a:r>
          </a:p>
        </p:txBody>
      </p:sp>
      <p:sp>
        <p:nvSpPr>
          <p:cNvPr id="3" name="Text Placeholder 2"/>
          <p:cNvSpPr>
            <a:spLocks noGrp="1"/>
          </p:cNvSpPr>
          <p:nvPr>
            <p:ph type="body" sz="half" idx="1"/>
          </p:nvPr>
        </p:nvSpPr>
        <p:spPr>
          <a:xfrm>
            <a:off x="1422400" y="1981200"/>
            <a:ext cx="492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981200"/>
            <a:ext cx="492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422400" y="6248400"/>
            <a:ext cx="2540000" cy="457200"/>
          </a:xfrm>
        </p:spPr>
        <p:txBody>
          <a:bodyPr/>
          <a:lstStyle>
            <a:lvl1pPr>
              <a:defRPr/>
            </a:lvl1pPr>
          </a:lstStyle>
          <a:p>
            <a:pPr>
              <a:defRPr/>
            </a:pPr>
            <a:fld id="{9141F958-430C-4245-B520-787E1715A8C3}" type="datetime1">
              <a:rPr lang="en-US" altLang="en-US" smtClean="0"/>
              <a:t>11/3/2017</a:t>
            </a:fld>
            <a:endParaRPr lang="en-US" altLang="en-US" dirty="0"/>
          </a:p>
        </p:txBody>
      </p:sp>
      <p:sp>
        <p:nvSpPr>
          <p:cNvPr id="6" name="Footer Placeholder 5"/>
          <p:cNvSpPr>
            <a:spLocks noGrp="1"/>
          </p:cNvSpPr>
          <p:nvPr>
            <p:ph type="ftr" sz="quarter" idx="11"/>
          </p:nvPr>
        </p:nvSpPr>
        <p:spPr>
          <a:xfrm>
            <a:off x="4572000" y="6248400"/>
            <a:ext cx="3860800" cy="457200"/>
          </a:xfrm>
        </p:spPr>
        <p:txBody>
          <a:bodyPr/>
          <a:lstStyle>
            <a:lvl1pPr>
              <a:defRPr/>
            </a:lvl1pPr>
          </a:lstStyle>
          <a:p>
            <a:pPr>
              <a:defRPr/>
            </a:pPr>
            <a:r>
              <a:rPr lang="en-US" altLang="en-US" dirty="0"/>
              <a:t>© Copyright HIPAA COW</a:t>
            </a:r>
          </a:p>
        </p:txBody>
      </p:sp>
      <p:sp>
        <p:nvSpPr>
          <p:cNvPr id="7" name="Slide Number Placeholder 6"/>
          <p:cNvSpPr>
            <a:spLocks noGrp="1"/>
          </p:cNvSpPr>
          <p:nvPr>
            <p:ph type="sldNum" sz="quarter" idx="12"/>
          </p:nvPr>
        </p:nvSpPr>
        <p:spPr>
          <a:xfrm>
            <a:off x="8940800" y="6248400"/>
            <a:ext cx="2540000" cy="457200"/>
          </a:xfrm>
        </p:spPr>
        <p:txBody>
          <a:bodyPr/>
          <a:lstStyle>
            <a:lvl1pPr>
              <a:defRPr/>
            </a:lvl1pPr>
          </a:lstStyle>
          <a:p>
            <a:pPr>
              <a:defRPr/>
            </a:pPr>
            <a:fld id="{DE41514D-3368-413E-B517-11E384CA27AB}" type="slidenum">
              <a:rPr lang="en-US" altLang="en-US"/>
              <a:pPr>
                <a:defRPr/>
              </a:pPr>
              <a:t>‹#›</a:t>
            </a:fld>
            <a:endParaRPr lang="en-US" altLang="en-US" dirty="0"/>
          </a:p>
        </p:txBody>
      </p:sp>
    </p:spTree>
    <p:extLst>
      <p:ext uri="{BB962C8B-B14F-4D97-AF65-F5344CB8AC3E}">
        <p14:creationId xmlns:p14="http://schemas.microsoft.com/office/powerpoint/2010/main" val="580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1"/>
            <a:ext cx="10058400" cy="1431925"/>
          </a:xfrm>
        </p:spPr>
        <p:txBody>
          <a:bodyPr/>
          <a:lstStyle/>
          <a:p>
            <a:r>
              <a:rPr lang="en-US"/>
              <a:t>Click to edit Master title style</a:t>
            </a:r>
          </a:p>
        </p:txBody>
      </p:sp>
      <p:sp>
        <p:nvSpPr>
          <p:cNvPr id="3" name="Text Placeholder 2"/>
          <p:cNvSpPr>
            <a:spLocks noGrp="1"/>
          </p:cNvSpPr>
          <p:nvPr>
            <p:ph type="body" sz="half" idx="1"/>
          </p:nvPr>
        </p:nvSpPr>
        <p:spPr>
          <a:xfrm>
            <a:off x="1422400" y="1981200"/>
            <a:ext cx="492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53200" y="1981200"/>
            <a:ext cx="492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553200" y="4114800"/>
            <a:ext cx="492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422400" y="6248400"/>
            <a:ext cx="2540000" cy="457200"/>
          </a:xfrm>
        </p:spPr>
        <p:txBody>
          <a:bodyPr/>
          <a:lstStyle>
            <a:lvl1pPr>
              <a:defRPr/>
            </a:lvl1pPr>
          </a:lstStyle>
          <a:p>
            <a:pPr>
              <a:defRPr/>
            </a:pPr>
            <a:fld id="{3F4ECBDF-7B0D-4652-B4F7-CB3D0FB93D19}" type="datetime1">
              <a:rPr lang="en-US" altLang="en-US" smtClean="0"/>
              <a:t>11/3/2017</a:t>
            </a:fld>
            <a:endParaRPr lang="en-US" altLang="en-US" dirty="0"/>
          </a:p>
        </p:txBody>
      </p:sp>
      <p:sp>
        <p:nvSpPr>
          <p:cNvPr id="7" name="Footer Placeholder 6"/>
          <p:cNvSpPr>
            <a:spLocks noGrp="1"/>
          </p:cNvSpPr>
          <p:nvPr>
            <p:ph type="ftr" sz="quarter" idx="11"/>
          </p:nvPr>
        </p:nvSpPr>
        <p:spPr>
          <a:xfrm>
            <a:off x="4572000" y="6248400"/>
            <a:ext cx="3860800" cy="457200"/>
          </a:xfrm>
        </p:spPr>
        <p:txBody>
          <a:bodyPr/>
          <a:lstStyle>
            <a:lvl1pPr>
              <a:defRPr/>
            </a:lvl1pPr>
          </a:lstStyle>
          <a:p>
            <a:pPr>
              <a:defRPr/>
            </a:pPr>
            <a:r>
              <a:rPr lang="en-US" altLang="en-US" dirty="0"/>
              <a:t>© Copyright HIPAA COW</a:t>
            </a:r>
          </a:p>
        </p:txBody>
      </p:sp>
      <p:sp>
        <p:nvSpPr>
          <p:cNvPr id="8" name="Slide Number Placeholder 7"/>
          <p:cNvSpPr>
            <a:spLocks noGrp="1"/>
          </p:cNvSpPr>
          <p:nvPr>
            <p:ph type="sldNum" sz="quarter" idx="12"/>
          </p:nvPr>
        </p:nvSpPr>
        <p:spPr>
          <a:xfrm>
            <a:off x="8940800" y="6248400"/>
            <a:ext cx="2540000" cy="457200"/>
          </a:xfrm>
        </p:spPr>
        <p:txBody>
          <a:bodyPr/>
          <a:lstStyle>
            <a:lvl1pPr>
              <a:defRPr/>
            </a:lvl1pPr>
          </a:lstStyle>
          <a:p>
            <a:pPr>
              <a:defRPr/>
            </a:pPr>
            <a:fld id="{580ACDDA-5090-404A-A8F3-7D8AC0BFFD76}" type="slidenum">
              <a:rPr lang="en-US" altLang="en-US"/>
              <a:pPr>
                <a:defRPr/>
              </a:pPr>
              <a:t>‹#›</a:t>
            </a:fld>
            <a:endParaRPr lang="en-US" altLang="en-US" dirty="0"/>
          </a:p>
        </p:txBody>
      </p:sp>
    </p:spTree>
    <p:extLst>
      <p:ext uri="{BB962C8B-B14F-4D97-AF65-F5344CB8AC3E}">
        <p14:creationId xmlns:p14="http://schemas.microsoft.com/office/powerpoint/2010/main" val="549611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304801"/>
            <a:ext cx="10058400" cy="1431925"/>
          </a:xfrm>
        </p:spPr>
        <p:txBody>
          <a:bodyPr/>
          <a:lstStyle/>
          <a:p>
            <a:r>
              <a:rPr lang="en-US"/>
              <a:t>Click to edit Master title style</a:t>
            </a:r>
          </a:p>
        </p:txBody>
      </p:sp>
      <p:sp>
        <p:nvSpPr>
          <p:cNvPr id="3" name="Text Placeholder 2"/>
          <p:cNvSpPr>
            <a:spLocks noGrp="1"/>
          </p:cNvSpPr>
          <p:nvPr>
            <p:ph type="body" sz="half" idx="1"/>
          </p:nvPr>
        </p:nvSpPr>
        <p:spPr>
          <a:xfrm>
            <a:off x="1422400" y="1981200"/>
            <a:ext cx="10058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22400" y="4114800"/>
            <a:ext cx="10058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422400" y="6248400"/>
            <a:ext cx="2540000" cy="457200"/>
          </a:xfrm>
        </p:spPr>
        <p:txBody>
          <a:bodyPr/>
          <a:lstStyle>
            <a:lvl1pPr>
              <a:defRPr/>
            </a:lvl1pPr>
          </a:lstStyle>
          <a:p>
            <a:pPr>
              <a:defRPr/>
            </a:pPr>
            <a:fld id="{5E02E565-CA0F-4EA9-96E4-48F8EC873362}" type="datetime1">
              <a:rPr lang="en-US" altLang="en-US" smtClean="0"/>
              <a:t>11/3/2017</a:t>
            </a:fld>
            <a:endParaRPr lang="en-US" altLang="en-US" dirty="0"/>
          </a:p>
        </p:txBody>
      </p:sp>
      <p:sp>
        <p:nvSpPr>
          <p:cNvPr id="6" name="Footer Placeholder 5"/>
          <p:cNvSpPr>
            <a:spLocks noGrp="1"/>
          </p:cNvSpPr>
          <p:nvPr>
            <p:ph type="ftr" sz="quarter" idx="11"/>
          </p:nvPr>
        </p:nvSpPr>
        <p:spPr>
          <a:xfrm>
            <a:off x="4572000" y="6248400"/>
            <a:ext cx="3860800" cy="457200"/>
          </a:xfrm>
        </p:spPr>
        <p:txBody>
          <a:bodyPr/>
          <a:lstStyle>
            <a:lvl1pPr>
              <a:defRPr/>
            </a:lvl1pPr>
          </a:lstStyle>
          <a:p>
            <a:pPr>
              <a:defRPr/>
            </a:pPr>
            <a:r>
              <a:rPr lang="en-US" altLang="en-US" dirty="0"/>
              <a:t>© Copyright HIPAA COW</a:t>
            </a:r>
          </a:p>
        </p:txBody>
      </p:sp>
      <p:sp>
        <p:nvSpPr>
          <p:cNvPr id="7" name="Slide Number Placeholder 6"/>
          <p:cNvSpPr>
            <a:spLocks noGrp="1"/>
          </p:cNvSpPr>
          <p:nvPr>
            <p:ph type="sldNum" sz="quarter" idx="12"/>
          </p:nvPr>
        </p:nvSpPr>
        <p:spPr>
          <a:xfrm>
            <a:off x="8940800" y="6248400"/>
            <a:ext cx="2540000" cy="457200"/>
          </a:xfrm>
        </p:spPr>
        <p:txBody>
          <a:bodyPr/>
          <a:lstStyle>
            <a:lvl1pPr>
              <a:defRPr/>
            </a:lvl1pPr>
          </a:lstStyle>
          <a:p>
            <a:pPr>
              <a:defRPr/>
            </a:pPr>
            <a:fld id="{05F1CE4E-9CE3-41E2-8821-0C71E88EC0EA}" type="slidenum">
              <a:rPr lang="en-US" altLang="en-US"/>
              <a:pPr>
                <a:defRPr/>
              </a:pPr>
              <a:t>‹#›</a:t>
            </a:fld>
            <a:endParaRPr lang="en-US" altLang="en-US" dirty="0"/>
          </a:p>
        </p:txBody>
      </p:sp>
    </p:spTree>
    <p:extLst>
      <p:ext uri="{BB962C8B-B14F-4D97-AF65-F5344CB8AC3E}">
        <p14:creationId xmlns:p14="http://schemas.microsoft.com/office/powerpoint/2010/main" val="2374109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422400" y="304801"/>
            <a:ext cx="10058400" cy="1431925"/>
          </a:xfrm>
        </p:spPr>
        <p:txBody>
          <a:bodyPr/>
          <a:lstStyle/>
          <a:p>
            <a:r>
              <a:rPr lang="en-US"/>
              <a:t>Click to edit Master title style</a:t>
            </a:r>
          </a:p>
        </p:txBody>
      </p:sp>
      <p:sp>
        <p:nvSpPr>
          <p:cNvPr id="3" name="Content Placeholder 2"/>
          <p:cNvSpPr>
            <a:spLocks noGrp="1"/>
          </p:cNvSpPr>
          <p:nvPr>
            <p:ph sz="quarter" idx="1"/>
          </p:nvPr>
        </p:nvSpPr>
        <p:spPr>
          <a:xfrm>
            <a:off x="1422400" y="1981200"/>
            <a:ext cx="492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553200" y="1981200"/>
            <a:ext cx="492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422400" y="4114800"/>
            <a:ext cx="492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553200" y="4114800"/>
            <a:ext cx="492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422400" y="6248400"/>
            <a:ext cx="2540000" cy="457200"/>
          </a:xfrm>
        </p:spPr>
        <p:txBody>
          <a:bodyPr/>
          <a:lstStyle>
            <a:lvl1pPr>
              <a:defRPr/>
            </a:lvl1pPr>
          </a:lstStyle>
          <a:p>
            <a:fld id="{D88685A7-E05A-449B-B457-14548C581E9F}" type="datetime1">
              <a:rPr lang="en-US" altLang="en-US" smtClean="0"/>
              <a:t>11/3/2017</a:t>
            </a:fld>
            <a:endParaRPr lang="en-US" altLang="en-US" dirty="0"/>
          </a:p>
        </p:txBody>
      </p:sp>
      <p:sp>
        <p:nvSpPr>
          <p:cNvPr id="8" name="Footer Placeholder 7"/>
          <p:cNvSpPr>
            <a:spLocks noGrp="1"/>
          </p:cNvSpPr>
          <p:nvPr>
            <p:ph type="ftr" sz="quarter" idx="11"/>
          </p:nvPr>
        </p:nvSpPr>
        <p:spPr>
          <a:xfrm>
            <a:off x="4572000" y="6248400"/>
            <a:ext cx="3860800" cy="457200"/>
          </a:xfrm>
        </p:spPr>
        <p:txBody>
          <a:bodyPr/>
          <a:lstStyle>
            <a:lvl1pPr>
              <a:defRPr/>
            </a:lvl1pPr>
          </a:lstStyle>
          <a:p>
            <a:r>
              <a:rPr lang="en-US" altLang="en-US" dirty="0"/>
              <a:t>© Copyright HIPAA COW</a:t>
            </a:r>
          </a:p>
        </p:txBody>
      </p:sp>
      <p:sp>
        <p:nvSpPr>
          <p:cNvPr id="9" name="Slide Number Placeholder 8"/>
          <p:cNvSpPr>
            <a:spLocks noGrp="1"/>
          </p:cNvSpPr>
          <p:nvPr>
            <p:ph type="sldNum" sz="quarter" idx="12"/>
          </p:nvPr>
        </p:nvSpPr>
        <p:spPr>
          <a:xfrm>
            <a:off x="8940800" y="6248400"/>
            <a:ext cx="2540000" cy="457200"/>
          </a:xfrm>
        </p:spPr>
        <p:txBody>
          <a:bodyPr/>
          <a:lstStyle>
            <a:lvl1pPr>
              <a:defRPr/>
            </a:lvl1pPr>
          </a:lstStyle>
          <a:p>
            <a:fld id="{CC3ED1BA-FC74-4D90-9C84-5EA80032FEF2}" type="slidenum">
              <a:rPr lang="en-US" altLang="en-US"/>
              <a:pPr/>
              <a:t>‹#›</a:t>
            </a:fld>
            <a:endParaRPr lang="en-US" altLang="en-US" dirty="0"/>
          </a:p>
        </p:txBody>
      </p:sp>
    </p:spTree>
    <p:extLst>
      <p:ext uri="{BB962C8B-B14F-4D97-AF65-F5344CB8AC3E}">
        <p14:creationId xmlns:p14="http://schemas.microsoft.com/office/powerpoint/2010/main" val="241457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 id="2147483670" r:id="rId19"/>
    <p:sldLayoutId id="2147483671" r:id="rId20"/>
    <p:sldLayoutId id="2147483672" r:id="rId21"/>
    <p:sldLayoutId id="2147483673" r:id="rId2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01.xml"/><Relationship Id="rId1" Type="http://schemas.openxmlformats.org/officeDocument/2006/relationships/slideLayout" Target="../slideLayouts/slideLayout19.xml"/></Relationships>
</file>

<file path=ppt/slides/_rels/slide102.xml.rels><?xml version="1.0" encoding="UTF-8" standalone="yes"?>
<Relationships xmlns="http://schemas.openxmlformats.org/package/2006/relationships"><Relationship Id="rId3" Type="http://schemas.openxmlformats.org/officeDocument/2006/relationships/hyperlink" Target="https://www.bing.com/images/search?q=non+copyrighted+honest+clipart&amp;qs=n&amp;form=QBIR&amp;pq=non+copyrighted+honest+clipart&amp;sc=0-21&amp;sp=-1&amp;sk="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75.jpeg"/></Relationships>
</file>

<file path=ppt/slides/_rels/slide10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www.bing.com/images/search?q=Public-Domain+Icons+Management&amp;FORM=RESTAB"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107.xml.rels><?xml version="1.0" encoding="UTF-8" standalone="yes"?>
<Relationships xmlns="http://schemas.openxmlformats.org/package/2006/relationships"><Relationship Id="rId3" Type="http://schemas.openxmlformats.org/officeDocument/2006/relationships/hyperlink" Target="https://www.bing.com/images/search?q=non+copyrighted+follow+the+rules+clipart&amp;qs=n&amp;form=QBIR&amp;pq=non+copyrighted+follow+the+rules+clipart&amp;sc=0-20&amp;sp=-1&amp;sk="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10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www.bing.com/images/search?q=non+copyrighted+check+mark+clipart&amp;qs=n&amp;form=QBIR&amp;pq=non+copyrighted+check+mark+clipart&amp;sc=0-19&amp;sp=-1&amp;sk="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16.xml.rels><?xml version="1.0" encoding="UTF-8" standalone="yes"?>
<Relationships xmlns="http://schemas.openxmlformats.org/package/2006/relationships"><Relationship Id="rId3" Type="http://schemas.openxmlformats.org/officeDocument/2006/relationships/hyperlink" Target="https://www.bing.com/images/search?q=non+copyrighted+answers+clipart&amp;qs=n&amp;form=QBIR&amp;pq=non+copyrighted+answers+clipart&amp;sc=0-20&amp;sp=-1&amp;sk="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20.xml"/><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3" Type="http://schemas.openxmlformats.org/officeDocument/2006/relationships/hyperlink" Target="https://www.bing.com/images/search?q=Clip+Art+No+Copyright&amp;FORM=IRBPRS&amp;=0" TargetMode="Externa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13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22.xml"/><Relationship Id="rId1" Type="http://schemas.openxmlformats.org/officeDocument/2006/relationships/slideLayout" Target="../slideLayouts/slideLayout19.xml"/></Relationships>
</file>

<file path=ppt/slides/_rels/slide135.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13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24.xml"/><Relationship Id="rId1" Type="http://schemas.openxmlformats.org/officeDocument/2006/relationships/slideLayout" Target="../slideLayouts/slideLayout19.xml"/></Relationships>
</file>

<file path=ppt/slides/_rels/slide13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2.gif"/><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3.emf"/><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3" Type="http://schemas.openxmlformats.org/officeDocument/2006/relationships/hyperlink" Target="https://www.bing.com/images/search?q=non+copyrighted+honest+clipart&amp;qs=n&amp;form=QBIR&amp;pq=non+copyrighted+honest+clipart&amp;sc=0-20&amp;sp=-1&amp;s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ing.com/images/search?q=non+copyrighted+report+card+clipart&amp;qs=n&amp;form=QBIR&amp;pq=non+copyrighted+report+card+clipart&amp;sc=0-20&amp;sp=-1&amp;sk="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2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bing.com/images/search?q=Public-Domain+Book+Clip+Art&amp;FORM=IRBPRS&amp;=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https://www.bing.com/images/search?q=non+copyrighted+check+mark+clipart&amp;qs=n&amp;form=QBIR&amp;pq=non+copyrighted+check+mark+clipart&amp;sc=0-19&amp;sp=-1&amp;s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emf"/></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com/imgres?imgurl=http://theclipartwizard.com/signs/traffic_light.png&amp;imgrefurl=http://theclipartwizard.com/roadsigns-clipart.htm&amp;h=250&amp;w=225&amp;tbnid=F27-tavy1p2VtM:&amp;zoom=1&amp;docid=dRJ8_Y1jUuHXbM&amp;ei=pwlAVK2YJMKfyASb3YCgBA&amp;tbm=isch&amp;ved=0CBEQMygJMAk4kAM&amp;iact=rc&amp;uact=3&amp;dur=127&amp;page=15&amp;start=387&amp;ndsp=27"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3" Type="http://schemas.openxmlformats.org/officeDocument/2006/relationships/hyperlink" Target="https://www.bing.com/images/search?q=non+copyrighted+risk+clipart&amp;qs=n&amp;form=QBIR&amp;pq=non+copyrighted+risk+clipart&amp;sc=0-21&amp;sp=-1&amp;sk="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bing.com/images/search?q=public-domain+compliance+clipart&amp;qs=n&amp;form=QBIR&amp;pq=public-domain+compliance+clipart&amp;sc=0-21&amp;sp=-1&amp;sk="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www.bing.com/images/search?q=public-domain+compliance+signs&amp;qs=n&amp;form=QBIRMH&amp;pq=public-domain+compliance+signs&amp;sc=0-0&amp;sp=-1&amp;sk="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41.jpeg"/></Relationships>
</file>

<file path=ppt/slides/_rels/slide55.xml.rels><?xml version="1.0" encoding="UTF-8" standalone="yes"?>
<Relationships xmlns="http://schemas.openxmlformats.org/package/2006/relationships"><Relationship Id="rId3" Type="http://schemas.openxmlformats.org/officeDocument/2006/relationships/hyperlink" Target="https://www.bing.com/images/search?q=non+copyrighted+risk+clipart&amp;qs=n&amp;form=QBIR&amp;pq=non+copyrighted+risk+clipart&amp;sc=0-21&amp;sp=-1&amp;sk="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6.xml.rels><?xml version="1.0" encoding="UTF-8" standalone="yes"?>
<Relationships xmlns="http://schemas.openxmlformats.org/package/2006/relationships"><Relationship Id="rId3" Type="http://schemas.openxmlformats.org/officeDocument/2006/relationships/hyperlink" Target="https://www.bing.com/images/search?q=non+copyrighted+conduct+clipart&amp;qs=n&amp;form=QBIR&amp;pq=non+copyrighted+conduct+clipart&amp;sc=0-21&amp;sp=-1&amp;sk="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57.xml.rels><?xml version="1.0" encoding="UTF-8" standalone="yes"?>
<Relationships xmlns="http://schemas.openxmlformats.org/package/2006/relationships"><Relationship Id="rId3" Type="http://schemas.openxmlformats.org/officeDocument/2006/relationships/hyperlink" Target="https://www.bing.com/images/search?q=non+copyrighted+3d+people+working&amp;qs=n&amp;form=QBIR&amp;pq=non+copyrighted+3d+people+working&amp;sc=0-0&amp;sp=-1&amp;sk="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44.jpeg"/></Relationships>
</file>

<file path=ppt/slides/_rels/slide5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5.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hyperlink" Target="https://www.bing.com/images/search?q=non+copyrighted+check+mark+clipart&amp;qs=n&amp;form=QBIR&amp;pq=non+copyrighted+check+mark+clipart&amp;sc=0-19&amp;sp=-1&amp;sk=" TargetMode="External"/><Relationship Id="rId2" Type="http://schemas.openxmlformats.org/officeDocument/2006/relationships/notesSlide" Target="../notesSlides/notesSlide66.xml"/><Relationship Id="rId1" Type="http://schemas.openxmlformats.org/officeDocument/2006/relationships/slideLayout" Target="../slideLayouts/slideLayout22.xml"/><Relationship Id="rId4" Type="http://schemas.openxmlformats.org/officeDocument/2006/relationships/image" Target="../media/image23.jpeg"/></Relationships>
</file>

<file path=ppt/slides/_rels/slide6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67.xml"/><Relationship Id="rId1" Type="http://schemas.openxmlformats.org/officeDocument/2006/relationships/slideLayout" Target="../slideLayouts/slideLayout19.xml"/><Relationship Id="rId5" Type="http://schemas.openxmlformats.org/officeDocument/2006/relationships/image" Target="../media/image51.jpeg"/><Relationship Id="rId4" Type="http://schemas.openxmlformats.org/officeDocument/2006/relationships/image" Target="../media/image50.emf"/></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8.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7.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9.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www.bing.com/images/search?q=non+copyrighted+work+clipart&amp;qs=n&amp;form=QBIR&amp;pq=non+copyrighted+work+clipart&amp;sc=0-22&amp;sp=-1&amp;sk=" TargetMode="External"/><Relationship Id="rId2" Type="http://schemas.openxmlformats.org/officeDocument/2006/relationships/notesSlide" Target="../notesSlides/notesSlide84.xml"/><Relationship Id="rId1" Type="http://schemas.openxmlformats.org/officeDocument/2006/relationships/slideLayout" Target="../slideLayouts/slideLayout19.xml"/><Relationship Id="rId6" Type="http://schemas.openxmlformats.org/officeDocument/2006/relationships/image" Target="../media/image62.jpeg"/><Relationship Id="rId5" Type="http://schemas.openxmlformats.org/officeDocument/2006/relationships/hyperlink" Target="https://www.bing.com/images/search?q=Computer+Public+Domain+Clip+Art&amp;FORM=IRBPRS&amp;=0" TargetMode="External"/><Relationship Id="rId4" Type="http://schemas.openxmlformats.org/officeDocument/2006/relationships/image" Target="../media/image61.jpeg"/></Relationships>
</file>

<file path=ppt/slides/_rels/slide8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5.xml"/><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ww.bing.com/images/search?q=Computer+Public+Domain+Clip+Art&amp;FORM=IRBPRS&amp;=0" TargetMode="External"/><Relationship Id="rId2" Type="http://schemas.openxmlformats.org/officeDocument/2006/relationships/notesSlide" Target="../notesSlides/notesSlide88.xml"/><Relationship Id="rId1" Type="http://schemas.openxmlformats.org/officeDocument/2006/relationships/slideLayout" Target="../slideLayouts/slideLayout21.xml"/><Relationship Id="rId4" Type="http://schemas.openxmlformats.org/officeDocument/2006/relationships/image" Target="../media/image65.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3" Type="http://schemas.openxmlformats.org/officeDocument/2006/relationships/hyperlink" Target="http://www.google.com/imgres?imgurl=http://medcitynews.com/wp-content/uploads/HIPAA-300x300.jpg&amp;imgrefurl=http://medcitynews.com/2014/01/hipaa-proposed-rule-change-lifts-barrier-mental-health-data-gun-applications/&amp;h=300&amp;w=300&amp;tbnid=8rP7yuNbI3DIUM:&amp;zoom=1&amp;docid=kJqVPlib8d-t4M&amp;ei=FuNYVPrhAc6GigLG_oDQAQ&amp;tbm=isch&amp;ved=0CHoQMyhNME0&amp;iact=rc&amp;uact=3&amp;dur=221&amp;page=3&amp;start=72&amp;ndsp=38" TargetMode="External"/><Relationship Id="rId2" Type="http://schemas.openxmlformats.org/officeDocument/2006/relationships/notesSlide" Target="../notesSlides/notesSlide90.xml"/><Relationship Id="rId1" Type="http://schemas.openxmlformats.org/officeDocument/2006/relationships/slideLayout" Target="../slideLayouts/slideLayout19.xml"/><Relationship Id="rId4" Type="http://schemas.openxmlformats.org/officeDocument/2006/relationships/image" Target="../media/image66.jpeg"/></Relationships>
</file>

<file path=ppt/slides/_rels/slide91.xml.rels><?xml version="1.0" encoding="UTF-8" standalone="yes"?>
<Relationships xmlns="http://schemas.openxmlformats.org/package/2006/relationships"><Relationship Id="rId3" Type="http://schemas.openxmlformats.org/officeDocument/2006/relationships/hyperlink" Target="https://www.bing.com/images/search?q=public-domain+office+clipart&amp;qs=n&amp;form=QBIR&amp;pq=public-domain+office+clipart&amp;sc=0-22&amp;sp=-1&amp;sk="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92.xml.rels><?xml version="1.0" encoding="UTF-8" standalone="yes"?>
<Relationships xmlns="http://schemas.openxmlformats.org/package/2006/relationships"><Relationship Id="rId3" Type="http://schemas.openxmlformats.org/officeDocument/2006/relationships/hyperlink" Target="https://www.bing.com/images/search?q=non+copyrighted+risk+clipart&amp;qs=n&amp;form=QBIR&amp;pq=non+copyrighted+risk+clipart&amp;sc=0-21&amp;sp=-1&amp;sk="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93.xml.rels><?xml version="1.0" encoding="UTF-8" standalone="yes"?>
<Relationships xmlns="http://schemas.openxmlformats.org/package/2006/relationships"><Relationship Id="rId3" Type="http://schemas.openxmlformats.org/officeDocument/2006/relationships/hyperlink" Target="https://www.bing.com/images/search?q=non+copyrighted+decision+road+signs+clipart&amp;qs=n&amp;form=QBIR&amp;pq=non+copyrighted+decision+road+signs+clipart&amp;sc=0-0&amp;sp=-1&amp;sk="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94.xml.rels><?xml version="1.0" encoding="UTF-8" standalone="yes"?>
<Relationships xmlns="http://schemas.openxmlformats.org/package/2006/relationships"><Relationship Id="rId3" Type="http://schemas.openxmlformats.org/officeDocument/2006/relationships/hyperlink" Target="https://www.bing.com/images/search?q=non+copyrighted+decision+clipart&amp;qs=n&amp;form=QBIR&amp;pq=non+copyrighted+decision+clipart&amp;sc=0-21&amp;sp=-1&amp;sk="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70.jpeg"/></Relationships>
</file>

<file path=ppt/slides/_rels/slide95.xml.rels><?xml version="1.0" encoding="UTF-8" standalone="yes"?>
<Relationships xmlns="http://schemas.openxmlformats.org/package/2006/relationships"><Relationship Id="rId3" Type="http://schemas.openxmlformats.org/officeDocument/2006/relationships/hyperlink" Target="https://www.bing.com/images/search?q=non+copyrighted+check+mark+clipart&amp;qs=n&amp;form=QBIR&amp;pq=non+copyrighted+check+mark+clipart&amp;sc=0-19&amp;sp=-1&amp;sk="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9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2.gif"/><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9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92579" y="754457"/>
            <a:ext cx="4445251" cy="983809"/>
          </a:xfrm>
        </p:spPr>
        <p:txBody>
          <a:bodyPr>
            <a:noAutofit/>
          </a:bodyPr>
          <a:lstStyle/>
          <a:p>
            <a:pPr algn="l" eaLnBrk="1" hangingPunct="1">
              <a:defRPr/>
            </a:pPr>
            <a:r>
              <a:rPr lang="en-US" altLang="en-US" sz="4800" dirty="0">
                <a:latin typeface="Times New Roman" pitchFamily="18" charset="0"/>
                <a:cs typeface="Times New Roman" pitchFamily="18" charset="0"/>
              </a:rPr>
              <a:t>Welcome to the</a:t>
            </a:r>
          </a:p>
        </p:txBody>
      </p:sp>
      <p:sp>
        <p:nvSpPr>
          <p:cNvPr id="22532" name="Rectangle 3"/>
          <p:cNvSpPr>
            <a:spLocks noGrp="1" noChangeArrowheads="1"/>
          </p:cNvSpPr>
          <p:nvPr>
            <p:ph type="subTitle" idx="1"/>
          </p:nvPr>
        </p:nvSpPr>
        <p:spPr>
          <a:xfrm>
            <a:off x="2362200" y="2209800"/>
            <a:ext cx="8001000" cy="2733392"/>
          </a:xfrm>
        </p:spPr>
        <p:txBody>
          <a:bodyPr>
            <a:normAutofit/>
          </a:bodyPr>
          <a:lstStyle/>
          <a:p>
            <a:pPr algn="ctr"/>
            <a:r>
              <a:rPr lang="en-US" altLang="en-US" sz="6000" b="1" dirty="0">
                <a:solidFill>
                  <a:schemeClr val="accent6">
                    <a:lumMod val="60000"/>
                    <a:lumOff val="40000"/>
                  </a:schemeClr>
                </a:solidFill>
                <a:latin typeface="Times New Roman" pitchFamily="18" charset="0"/>
                <a:cs typeface="Times New Roman" pitchFamily="18" charset="0"/>
              </a:rPr>
              <a:t>Privacy an</a:t>
            </a:r>
            <a:r>
              <a:rPr lang="en-US" altLang="en-US" sz="6600" b="1" dirty="0">
                <a:solidFill>
                  <a:schemeClr val="accent6">
                    <a:lumMod val="60000"/>
                    <a:lumOff val="40000"/>
                  </a:schemeClr>
                </a:solidFill>
                <a:latin typeface="Times New Roman" pitchFamily="18" charset="0"/>
                <a:cs typeface="Times New Roman" pitchFamily="18" charset="0"/>
              </a:rPr>
              <a:t>d</a:t>
            </a:r>
            <a:r>
              <a:rPr lang="en-US" altLang="en-US" sz="6600" b="1" i="1" dirty="0">
                <a:solidFill>
                  <a:schemeClr val="accent6">
                    <a:lumMod val="60000"/>
                    <a:lumOff val="40000"/>
                  </a:schemeClr>
                </a:solidFill>
                <a:latin typeface="Times New Roman" pitchFamily="18" charset="0"/>
                <a:cs typeface="Times New Roman" pitchFamily="18" charset="0"/>
              </a:rPr>
              <a:t> </a:t>
            </a:r>
            <a:r>
              <a:rPr lang="en-US" altLang="en-US" sz="6000" b="1" dirty="0">
                <a:solidFill>
                  <a:schemeClr val="accent6">
                    <a:lumMod val="60000"/>
                    <a:lumOff val="40000"/>
                  </a:schemeClr>
                </a:solidFill>
                <a:latin typeface="Times New Roman" pitchFamily="18" charset="0"/>
                <a:cs typeface="Times New Roman" pitchFamily="18" charset="0"/>
              </a:rPr>
              <a:t>Security </a:t>
            </a:r>
          </a:p>
          <a:p>
            <a:pPr algn="ctr"/>
            <a:r>
              <a:rPr lang="en-US" altLang="en-US" sz="6000" b="1" dirty="0">
                <a:solidFill>
                  <a:schemeClr val="accent6">
                    <a:lumMod val="60000"/>
                    <a:lumOff val="40000"/>
                  </a:schemeClr>
                </a:solidFill>
                <a:latin typeface="Times New Roman" pitchFamily="18" charset="0"/>
                <a:cs typeface="Times New Roman" pitchFamily="18" charset="0"/>
              </a:rPr>
              <a:t>Training Session!</a:t>
            </a:r>
          </a:p>
        </p:txBody>
      </p:sp>
    </p:spTree>
    <p:extLst>
      <p:ext uri="{BB962C8B-B14F-4D97-AF65-F5344CB8AC3E}">
        <p14:creationId xmlns:p14="http://schemas.microsoft.com/office/powerpoint/2010/main" val="52762808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86200" y="533400"/>
            <a:ext cx="4274344" cy="868362"/>
          </a:xfrm>
        </p:spPr>
        <p:txBody>
          <a:bodyPr>
            <a:noAutofit/>
          </a:bodyPr>
          <a:lstStyle/>
          <a:p>
            <a:pPr eaLnBrk="1" hangingPunct="1">
              <a:defRPr/>
            </a:pPr>
            <a:r>
              <a:rPr lang="en-US" altLang="en-US" dirty="0">
                <a:solidFill>
                  <a:schemeClr val="accent6">
                    <a:lumMod val="60000"/>
                    <a:lumOff val="40000"/>
                  </a:schemeClr>
                </a:solidFill>
                <a:latin typeface="Times New Roman" pitchFamily="18" charset="0"/>
                <a:cs typeface="Times New Roman" pitchFamily="18" charset="0"/>
              </a:rPr>
              <a:t>HIPAA Regulations</a:t>
            </a:r>
          </a:p>
        </p:txBody>
      </p:sp>
      <p:sp>
        <p:nvSpPr>
          <p:cNvPr id="43011" name="Rectangle 3"/>
          <p:cNvSpPr>
            <a:spLocks noGrp="1" noChangeArrowheads="1"/>
          </p:cNvSpPr>
          <p:nvPr>
            <p:ph idx="1"/>
          </p:nvPr>
        </p:nvSpPr>
        <p:spPr>
          <a:xfrm>
            <a:off x="1981200" y="1600200"/>
            <a:ext cx="8305800" cy="3200400"/>
          </a:xfrm>
        </p:spPr>
        <p:txBody>
          <a:bodyPr/>
          <a:lstStyle/>
          <a:p>
            <a:pPr marL="0" indent="0">
              <a:lnSpc>
                <a:spcPct val="80000"/>
              </a:lnSpc>
              <a:buNone/>
            </a:pPr>
            <a:r>
              <a:rPr lang="en-US" altLang="en-US" dirty="0">
                <a:latin typeface="Times New Roman" pitchFamily="18" charset="0"/>
                <a:cs typeface="Times New Roman" pitchFamily="18" charset="0"/>
              </a:rPr>
              <a:t>HIPAA Regulations require protecting patients’ PHI in all media including, but not limited to, PHI created, stored, or transmitted in/on the following media:</a:t>
            </a:r>
          </a:p>
          <a:p>
            <a:pPr marL="0" indent="0">
              <a:lnSpc>
                <a:spcPct val="80000"/>
              </a:lnSpc>
              <a:buNone/>
            </a:pPr>
            <a:endParaRPr lang="en-US" altLang="en-US" dirty="0">
              <a:latin typeface="Times New Roman" pitchFamily="18" charset="0"/>
              <a:cs typeface="Times New Roman" pitchFamily="18" charset="0"/>
            </a:endParaRPr>
          </a:p>
          <a:p>
            <a:pPr marL="971550" lvl="1" indent="-514350">
              <a:lnSpc>
                <a:spcPct val="80000"/>
              </a:lnSpc>
            </a:pPr>
            <a:r>
              <a:rPr lang="en-US" altLang="en-US" sz="1800" b="1" dirty="0">
                <a:solidFill>
                  <a:srgbClr val="FF0000"/>
                </a:solidFill>
                <a:latin typeface="Times New Roman" pitchFamily="18" charset="0"/>
                <a:cs typeface="Times New Roman" pitchFamily="18" charset="0"/>
              </a:rPr>
              <a:t>Verbal</a:t>
            </a:r>
            <a:r>
              <a:rPr lang="en-US" altLang="en-US" sz="1800" dirty="0">
                <a:solidFill>
                  <a:srgbClr val="FF0000"/>
                </a:solidFill>
                <a:latin typeface="Times New Roman" pitchFamily="18" charset="0"/>
                <a:cs typeface="Times New Roman" pitchFamily="18" charset="0"/>
              </a:rPr>
              <a:t> </a:t>
            </a:r>
            <a:r>
              <a:rPr lang="en-US" altLang="en-US" sz="1800" b="1" dirty="0">
                <a:solidFill>
                  <a:srgbClr val="FF0000"/>
                </a:solidFill>
                <a:latin typeface="Times New Roman" pitchFamily="18" charset="0"/>
                <a:cs typeface="Times New Roman" pitchFamily="18" charset="0"/>
              </a:rPr>
              <a:t>Discussions</a:t>
            </a:r>
            <a:r>
              <a:rPr lang="en-US" altLang="en-US" sz="1800" dirty="0">
                <a:latin typeface="Times New Roman" pitchFamily="18" charset="0"/>
                <a:cs typeface="Times New Roman" pitchFamily="18" charset="0"/>
              </a:rPr>
              <a:t> (i.e. in person or on the phone)</a:t>
            </a:r>
          </a:p>
          <a:p>
            <a:pPr marL="971550" lvl="1" indent="-514350">
              <a:lnSpc>
                <a:spcPct val="80000"/>
              </a:lnSpc>
            </a:pPr>
            <a:r>
              <a:rPr lang="en-US" altLang="en-US" sz="1800" b="1" dirty="0">
                <a:solidFill>
                  <a:srgbClr val="FF0000"/>
                </a:solidFill>
                <a:latin typeface="Times New Roman" pitchFamily="18" charset="0"/>
                <a:cs typeface="Times New Roman" pitchFamily="18" charset="0"/>
              </a:rPr>
              <a:t>Written</a:t>
            </a:r>
            <a:r>
              <a:rPr lang="en-US" altLang="en-US" sz="1800" dirty="0">
                <a:latin typeface="Times New Roman" pitchFamily="18" charset="0"/>
                <a:cs typeface="Times New Roman" pitchFamily="18" charset="0"/>
              </a:rPr>
              <a:t> on paper (i.e. chart, progress notes, encounter forms, prescriptions, x-ray orders, referral forms and explanation of benefit (EOBs) forms</a:t>
            </a:r>
          </a:p>
          <a:p>
            <a:pPr marL="971550" lvl="1" indent="-514350">
              <a:lnSpc>
                <a:spcPct val="80000"/>
              </a:lnSpc>
            </a:pPr>
            <a:r>
              <a:rPr lang="en-US" altLang="en-US" sz="1800" b="1" dirty="0">
                <a:solidFill>
                  <a:srgbClr val="FF0000"/>
                </a:solidFill>
                <a:latin typeface="Times New Roman" pitchFamily="18" charset="0"/>
                <a:cs typeface="Times New Roman" pitchFamily="18" charset="0"/>
              </a:rPr>
              <a:t>Computer Applications and Systems </a:t>
            </a:r>
            <a:r>
              <a:rPr lang="en-US" altLang="en-US" sz="1800" dirty="0">
                <a:latin typeface="Times New Roman" pitchFamily="18" charset="0"/>
                <a:cs typeface="Times New Roman" pitchFamily="18" charset="0"/>
              </a:rPr>
              <a:t>(i.e. electronic health record (EHR), Practice Management, Lab and X-Ray</a:t>
            </a:r>
          </a:p>
          <a:p>
            <a:pPr marL="971550" lvl="1" indent="-514350">
              <a:lnSpc>
                <a:spcPct val="80000"/>
              </a:lnSpc>
            </a:pPr>
            <a:r>
              <a:rPr lang="en-US" altLang="en-US" sz="1800" b="1" dirty="0">
                <a:solidFill>
                  <a:srgbClr val="FF0000"/>
                </a:solidFill>
                <a:latin typeface="Times New Roman" pitchFamily="18" charset="0"/>
                <a:cs typeface="Times New Roman" pitchFamily="18" charset="0"/>
              </a:rPr>
              <a:t>Computer Hardware/Equipment  </a:t>
            </a:r>
            <a:r>
              <a:rPr lang="en-US" altLang="en-US" sz="1800" dirty="0">
                <a:latin typeface="Times New Roman" pitchFamily="18" charset="0"/>
                <a:cs typeface="Times New Roman" pitchFamily="18" charset="0"/>
              </a:rPr>
              <a:t>(i.e. PCs, laptops, PDAs, pagers, fax machines, servers and cell phones</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10</a:t>
            </a:fld>
            <a:endParaRPr lang="en-US" dirty="0"/>
          </a:p>
        </p:txBody>
      </p:sp>
      <p:pic>
        <p:nvPicPr>
          <p:cNvPr id="2050" name="Picture 2" descr="C:\Users\jcoleman\AppData\Local\Microsoft\Windows\Temporary Internet Files\Content.IE5\ZJP0XQD7\thumbnail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5222875"/>
            <a:ext cx="2021840" cy="126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36790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Grp="1" noChangeArrowheads="1"/>
          </p:cNvSpPr>
          <p:nvPr>
            <p:ph type="title"/>
          </p:nvPr>
        </p:nvSpPr>
        <p:spPr>
          <a:xfrm>
            <a:off x="3124200" y="381000"/>
            <a:ext cx="5334000" cy="1371600"/>
          </a:xfrm>
        </p:spPr>
        <p:txBody>
          <a:bodyPr>
            <a:normAutofit/>
          </a:bodyPr>
          <a:lstStyle/>
          <a:p>
            <a:pPr algn="ctr"/>
            <a:r>
              <a:rPr lang="en-US" altLang="en-US" dirty="0">
                <a:solidFill>
                  <a:srgbClr val="FF0000"/>
                </a:solidFill>
                <a:latin typeface="Times New Roman" pitchFamily="18" charset="0"/>
                <a:cs typeface="Times New Roman" pitchFamily="18" charset="0"/>
              </a:rPr>
              <a:t>Safeguarding PHI</a:t>
            </a:r>
            <a:br>
              <a:rPr lang="en-US" altLang="en-US" dirty="0">
                <a:solidFill>
                  <a:srgbClr val="FF0000"/>
                </a:solidFill>
                <a:latin typeface="Times New Roman" pitchFamily="18" charset="0"/>
                <a:cs typeface="Times New Roman" pitchFamily="18" charset="0"/>
              </a:rPr>
            </a:br>
            <a:r>
              <a:rPr lang="en-US" altLang="en-US" sz="2400" dirty="0">
                <a:solidFill>
                  <a:schemeClr val="tx1"/>
                </a:solidFill>
                <a:latin typeface="Times New Roman" pitchFamily="18" charset="0"/>
                <a:cs typeface="Times New Roman" pitchFamily="18" charset="0"/>
              </a:rPr>
              <a:t>Paper </a:t>
            </a:r>
          </a:p>
        </p:txBody>
      </p:sp>
      <p:sp>
        <p:nvSpPr>
          <p:cNvPr id="538627" name="Rectangle 3"/>
          <p:cNvSpPr>
            <a:spLocks noGrp="1" noChangeArrowheads="1"/>
          </p:cNvSpPr>
          <p:nvPr>
            <p:ph idx="1"/>
          </p:nvPr>
        </p:nvSpPr>
        <p:spPr>
          <a:xfrm>
            <a:off x="1828800" y="1866900"/>
            <a:ext cx="3810000" cy="3429000"/>
          </a:xfrm>
        </p:spPr>
        <p:txBody>
          <a:bodyPr/>
          <a:lstStyle/>
          <a:p>
            <a:pPr marL="569913" indent="-569913">
              <a:lnSpc>
                <a:spcPct val="90000"/>
              </a:lnSpc>
            </a:pPr>
            <a:r>
              <a:rPr lang="en-US" altLang="en-US" sz="2000" dirty="0">
                <a:latin typeface="Times New Roman" pitchFamily="18" charset="0"/>
                <a:cs typeface="Times New Roman" pitchFamily="18" charset="0"/>
              </a:rPr>
              <a:t>Turn over/cover PHI when you leave your desk/cubicle so others cannot read it. </a:t>
            </a:r>
          </a:p>
          <a:p>
            <a:pPr marL="1206500" lvl="1" indent="-522288">
              <a:lnSpc>
                <a:spcPct val="90000"/>
              </a:lnSpc>
            </a:pPr>
            <a:r>
              <a:rPr lang="en-US" altLang="en-US" sz="2000" dirty="0">
                <a:latin typeface="Times New Roman" pitchFamily="18" charset="0"/>
                <a:cs typeface="Times New Roman" pitchFamily="18" charset="0"/>
              </a:rPr>
              <a:t>If you have an office, you have the option of closing your door instead.</a:t>
            </a:r>
          </a:p>
          <a:p>
            <a:pPr marL="569913" indent="-569913">
              <a:lnSpc>
                <a:spcPct val="90000"/>
              </a:lnSpc>
            </a:pPr>
            <a:r>
              <a:rPr lang="en-US" altLang="en-US" sz="2000" dirty="0">
                <a:latin typeface="Times New Roman" pitchFamily="18" charset="0"/>
                <a:cs typeface="Times New Roman" pitchFamily="18" charset="0"/>
              </a:rPr>
              <a:t>Turn over/cover PHI when a coworker approaches you to discuss something other than that PHI</a:t>
            </a:r>
            <a:r>
              <a:rPr lang="en-US" altLang="en-US" dirty="0">
                <a:latin typeface="Times New Roman" pitchFamily="18" charset="0"/>
                <a:cs typeface="Times New Roman" pitchFamily="18" charset="0"/>
              </a:rPr>
              <a:t>.</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a:xfrm>
            <a:off x="10134601" y="6408739"/>
            <a:ext cx="403225" cy="365125"/>
          </a:xfrm>
        </p:spPr>
        <p:txBody>
          <a:bodyPr/>
          <a:lstStyle/>
          <a:p>
            <a:pPr>
              <a:defRPr/>
            </a:pPr>
            <a:fld id="{9E696FFB-220C-4EB6-B537-D9C8AD780086}" type="slidenum">
              <a:rPr lang="en-US" smtClean="0"/>
              <a:pPr>
                <a:defRPr/>
              </a:pPr>
              <a:t>100</a:t>
            </a:fld>
            <a:endParaRPr lang="en-US" dirty="0"/>
          </a:p>
        </p:txBody>
      </p:sp>
      <p:sp>
        <p:nvSpPr>
          <p:cNvPr id="8" name="Rectangle 3"/>
          <p:cNvSpPr txBox="1">
            <a:spLocks noChangeArrowheads="1"/>
          </p:cNvSpPr>
          <p:nvPr/>
        </p:nvSpPr>
        <p:spPr bwMode="auto">
          <a:xfrm>
            <a:off x="6096000" y="1828800"/>
            <a:ext cx="38100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285750" indent="-285750" eaLnBrk="1" hangingPunct="1">
              <a:spcBef>
                <a:spcPct val="0"/>
              </a:spcBef>
              <a:buClrTx/>
              <a:buSzTx/>
              <a:buFont typeface="Arial" pitchFamily="34" charset="0"/>
              <a:buChar char="•"/>
            </a:pPr>
            <a:r>
              <a:rPr lang="en-US" altLang="en-US" sz="2000" dirty="0">
                <a:solidFill>
                  <a:prstClr val="black"/>
                </a:solidFill>
                <a:latin typeface="Times New Roman" pitchFamily="18" charset="0"/>
                <a:cs typeface="Arial" charset="0"/>
              </a:rPr>
              <a:t>Don’t leave documents containing PHI unattended in fax machines, printers, or copiers.</a:t>
            </a:r>
          </a:p>
          <a:p>
            <a:pPr marL="285750" indent="-285750" eaLnBrk="1" hangingPunct="1">
              <a:spcBef>
                <a:spcPct val="0"/>
              </a:spcBef>
              <a:buClrTx/>
              <a:buSzTx/>
              <a:buFont typeface="Arial" pitchFamily="34" charset="0"/>
              <a:buChar char="•"/>
            </a:pPr>
            <a:r>
              <a:rPr lang="en-US" altLang="en-US" sz="2000" dirty="0">
                <a:solidFill>
                  <a:prstClr val="black"/>
                </a:solidFill>
                <a:latin typeface="Times New Roman" pitchFamily="18" charset="0"/>
                <a:cs typeface="Arial" charset="0"/>
              </a:rPr>
              <a:t>Check your fax machine frequently so documents are not left on the machine.</a:t>
            </a:r>
          </a:p>
        </p:txBody>
      </p:sp>
    </p:spTree>
    <p:extLst>
      <p:ext uri="{BB962C8B-B14F-4D97-AF65-F5344CB8AC3E}">
        <p14:creationId xmlns:p14="http://schemas.microsoft.com/office/powerpoint/2010/main" val="41617542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a:xfrm>
            <a:off x="3276600" y="533400"/>
            <a:ext cx="4978400" cy="1371600"/>
          </a:xfrm>
        </p:spPr>
        <p:txBody>
          <a:bodyPr>
            <a:normAutofit/>
          </a:bodyPr>
          <a:lstStyle/>
          <a:p>
            <a:pPr algn="ctr"/>
            <a:r>
              <a:rPr lang="en-US" altLang="en-US" dirty="0">
                <a:solidFill>
                  <a:srgbClr val="FF0000"/>
                </a:solidFill>
                <a:latin typeface="Times New Roman" pitchFamily="18" charset="0"/>
                <a:cs typeface="Times New Roman" pitchFamily="18" charset="0"/>
              </a:rPr>
              <a:t>Safeguarding PHI</a:t>
            </a:r>
            <a:br>
              <a:rPr lang="en-US" altLang="en-US" dirty="0">
                <a:solidFill>
                  <a:srgbClr val="FF0000"/>
                </a:solidFill>
                <a:latin typeface="Times New Roman" pitchFamily="18" charset="0"/>
                <a:cs typeface="Times New Roman" pitchFamily="18" charset="0"/>
              </a:rPr>
            </a:br>
            <a:r>
              <a:rPr lang="en-US" altLang="en-US" sz="2400" dirty="0">
                <a:solidFill>
                  <a:schemeClr val="tx1"/>
                </a:solidFill>
                <a:latin typeface="Times New Roman" pitchFamily="18" charset="0"/>
                <a:cs typeface="Times New Roman" pitchFamily="18" charset="0"/>
              </a:rPr>
              <a:t>Disposal</a:t>
            </a:r>
          </a:p>
        </p:txBody>
      </p:sp>
      <p:sp>
        <p:nvSpPr>
          <p:cNvPr id="542723" name="Rectangle 3"/>
          <p:cNvSpPr>
            <a:spLocks noGrp="1" noChangeArrowheads="1"/>
          </p:cNvSpPr>
          <p:nvPr>
            <p:ph type="body" sz="half" idx="1"/>
          </p:nvPr>
        </p:nvSpPr>
        <p:spPr>
          <a:xfrm>
            <a:off x="2438400" y="1646872"/>
            <a:ext cx="7315200" cy="3153728"/>
          </a:xfrm>
        </p:spPr>
        <p:txBody>
          <a:bodyPr>
            <a:normAutofit lnSpcReduction="10000"/>
          </a:bodyPr>
          <a:lstStyle/>
          <a:p>
            <a:pPr marL="0" indent="0" algn="ctr">
              <a:lnSpc>
                <a:spcPct val="90000"/>
              </a:lnSpc>
              <a:buNone/>
            </a:pPr>
            <a:endParaRPr lang="en-US" altLang="en-US" sz="2600" b="1" dirty="0">
              <a:latin typeface="Times New Roman" pitchFamily="18" charset="0"/>
              <a:cs typeface="Times New Roman" pitchFamily="18" charset="0"/>
            </a:endParaRPr>
          </a:p>
          <a:p>
            <a:pPr marL="517525" indent="-517525">
              <a:lnSpc>
                <a:spcPct val="90000"/>
              </a:lnSpc>
            </a:pPr>
            <a:r>
              <a:rPr lang="en-US" altLang="en-US" sz="2000" dirty="0">
                <a:latin typeface="Times New Roman" pitchFamily="18" charset="0"/>
                <a:cs typeface="Times New Roman" pitchFamily="18" charset="0"/>
              </a:rPr>
              <a:t>How should I dispose of confidential paper?</a:t>
            </a:r>
          </a:p>
          <a:p>
            <a:pPr marL="1139825" lvl="1" indent="-508000">
              <a:lnSpc>
                <a:spcPct val="90000"/>
              </a:lnSpc>
            </a:pPr>
            <a:r>
              <a:rPr lang="en-US" altLang="en-US" sz="2000" dirty="0">
                <a:latin typeface="Times New Roman" pitchFamily="18" charset="0"/>
                <a:cs typeface="Times New Roman" pitchFamily="18" charset="0"/>
              </a:rPr>
              <a:t>Shred or place all confidential paper in the designated confidential paper bins that are LOCKED.</a:t>
            </a:r>
          </a:p>
          <a:p>
            <a:pPr marL="1139825" lvl="1" indent="-508000">
              <a:lnSpc>
                <a:spcPct val="90000"/>
              </a:lnSpc>
            </a:pPr>
            <a:endParaRPr lang="en-US" altLang="en-US" sz="2000" dirty="0">
              <a:latin typeface="Times New Roman" pitchFamily="18" charset="0"/>
              <a:cs typeface="Times New Roman" pitchFamily="18" charset="0"/>
            </a:endParaRPr>
          </a:p>
          <a:p>
            <a:pPr marL="517525" indent="-517525">
              <a:lnSpc>
                <a:spcPct val="90000"/>
              </a:lnSpc>
            </a:pPr>
            <a:r>
              <a:rPr lang="en-US" altLang="en-US" sz="2000" dirty="0">
                <a:latin typeface="Times New Roman" pitchFamily="18" charset="0"/>
                <a:cs typeface="Times New Roman" pitchFamily="18" charset="0"/>
              </a:rPr>
              <a:t>How should I dispose of electronic media (floppy disk, CD, USB Drive, etc.)?</a:t>
            </a:r>
          </a:p>
          <a:p>
            <a:pPr marL="1139825" lvl="1" indent="-508000">
              <a:lnSpc>
                <a:spcPct val="90000"/>
              </a:lnSpc>
            </a:pPr>
            <a:r>
              <a:rPr lang="en-US" altLang="en-US" sz="2000" dirty="0">
                <a:latin typeface="Times New Roman" pitchFamily="18" charset="0"/>
                <a:cs typeface="Times New Roman" pitchFamily="18" charset="0"/>
              </a:rPr>
              <a:t>Provide electronic media to your IT provider for proper disposal</a:t>
            </a:r>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101</a:t>
            </a:fld>
            <a:endParaRPr lang="en-US" altLang="en-US" dirty="0"/>
          </a:p>
        </p:txBody>
      </p:sp>
      <p:pic>
        <p:nvPicPr>
          <p:cNvPr id="8196" name="Picture 4" descr="https://tse2.mm.bing.net/th?id=JN.iBI4DsWp0x%2fuKFHcXb7QXg&amp;w=140&amp;h=140&amp;c=7&amp;rs=1&amp;qlt=90&amp;o=4&amp;cb=11&amp;pid=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561344"/>
            <a:ext cx="1333500"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9665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txBox="1">
            <a:spLocks noGrp="1"/>
          </p:cNvSpPr>
          <p:nvPr>
            <p:ph idx="1"/>
          </p:nvPr>
        </p:nvSpPr>
        <p:spPr>
          <a:xfrm>
            <a:off x="2332822" y="3352801"/>
            <a:ext cx="7526357" cy="646331"/>
          </a:xfrm>
          <a:prstGeom prst="rect">
            <a:avLst/>
          </a:prstGeom>
          <a:noFill/>
        </p:spPr>
        <p:txBody>
          <a:bodyPr wrap="square" rtlCol="0">
            <a:spAutoFit/>
          </a:bodyPr>
          <a:lstStyle/>
          <a:p>
            <a:pPr marL="109537" indent="0" algn="ctr">
              <a:buNone/>
            </a:pPr>
            <a:r>
              <a:rPr lang="en-US" sz="3600" b="1" dirty="0">
                <a:latin typeface="Times New Roman" panose="02020603050405020304" pitchFamily="18" charset="0"/>
                <a:cs typeface="Times New Roman" panose="02020603050405020304" pitchFamily="18" charset="0"/>
              </a:rPr>
              <a:t>Business Associate Agreements</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a:xfrm>
            <a:off x="10058401" y="6408739"/>
            <a:ext cx="479425" cy="365125"/>
          </a:xfrm>
        </p:spPr>
        <p:txBody>
          <a:bodyPr/>
          <a:lstStyle/>
          <a:p>
            <a:pPr>
              <a:defRPr/>
            </a:pPr>
            <a:fld id="{9E696FFB-220C-4EB6-B537-D9C8AD780086}" type="slidenum">
              <a:rPr lang="en-US" smtClean="0"/>
              <a:pPr>
                <a:defRPr/>
              </a:pPr>
              <a:t>102</a:t>
            </a:fld>
            <a:endParaRPr lang="en-US" dirty="0"/>
          </a:p>
        </p:txBody>
      </p:sp>
      <p:sp>
        <p:nvSpPr>
          <p:cNvPr id="14" name="TextBox 13"/>
          <p:cNvSpPr txBox="1"/>
          <p:nvPr/>
        </p:nvSpPr>
        <p:spPr>
          <a:xfrm>
            <a:off x="4648200" y="2209801"/>
            <a:ext cx="2895600" cy="769441"/>
          </a:xfrm>
          <a:prstGeom prst="rect">
            <a:avLst/>
          </a:prstGeom>
          <a:noFill/>
        </p:spPr>
        <p:txBody>
          <a:bodyPr wrap="square" rtlCol="0">
            <a:spAutoFit/>
          </a:bodyPr>
          <a:lstStyle/>
          <a:p>
            <a:r>
              <a:rPr lang="en-US" sz="4400" b="1" dirty="0">
                <a:solidFill>
                  <a:schemeClr val="accent6">
                    <a:lumMod val="60000"/>
                    <a:lumOff val="40000"/>
                  </a:schemeClr>
                </a:solidFill>
              </a:rPr>
              <a:t>Section XI</a:t>
            </a:r>
          </a:p>
        </p:txBody>
      </p:sp>
      <p:pic>
        <p:nvPicPr>
          <p:cNvPr id="7" name="Picture 6" descr="https://tse2.mm.bing.net/th?id=JN.NXQmgybvUHhiZ82n1dFReg&amp;w=205&amp;h=173&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486401" y="4343401"/>
            <a:ext cx="1506537" cy="1353185"/>
          </a:xfrm>
          <a:prstGeom prst="rect">
            <a:avLst/>
          </a:prstGeom>
          <a:noFill/>
          <a:ln>
            <a:noFill/>
          </a:ln>
        </p:spPr>
      </p:pic>
    </p:spTree>
    <p:extLst>
      <p:ext uri="{BB962C8B-B14F-4D97-AF65-F5344CB8AC3E}">
        <p14:creationId xmlns:p14="http://schemas.microsoft.com/office/powerpoint/2010/main" val="25550903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2318158" y="696010"/>
            <a:ext cx="6324600" cy="792162"/>
          </a:xfrm>
        </p:spPr>
        <p:txBody>
          <a:bodyPr>
            <a:normAutofit/>
          </a:bodyPr>
          <a:lstStyle/>
          <a:p>
            <a:r>
              <a:rPr lang="en-US" altLang="en-US" dirty="0">
                <a:solidFill>
                  <a:srgbClr val="FF0000"/>
                </a:solidFill>
                <a:latin typeface="Times New Roman" pitchFamily="18" charset="0"/>
                <a:cs typeface="Times New Roman" pitchFamily="18" charset="0"/>
              </a:rPr>
              <a:t>Business Associate Agreements</a:t>
            </a:r>
          </a:p>
        </p:txBody>
      </p:sp>
      <p:sp>
        <p:nvSpPr>
          <p:cNvPr id="637955" name="Rectangle 3"/>
          <p:cNvSpPr>
            <a:spLocks noGrp="1" noChangeArrowheads="1"/>
          </p:cNvSpPr>
          <p:nvPr>
            <p:ph idx="1"/>
          </p:nvPr>
        </p:nvSpPr>
        <p:spPr>
          <a:xfrm>
            <a:off x="1259747" y="1612827"/>
            <a:ext cx="8229600" cy="3014662"/>
          </a:xfrm>
        </p:spPr>
        <p:txBody>
          <a:bodyPr>
            <a:normAutofit lnSpcReduction="10000"/>
          </a:bodyPr>
          <a:lstStyle/>
          <a:p>
            <a:pPr>
              <a:lnSpc>
                <a:spcPct val="80000"/>
              </a:lnSpc>
            </a:pPr>
            <a:r>
              <a:rPr lang="en-US" altLang="en-US" sz="2000" dirty="0">
                <a:latin typeface="Times New Roman" pitchFamily="18" charset="0"/>
                <a:cs typeface="Times New Roman" pitchFamily="18" charset="0"/>
              </a:rPr>
              <a:t>If you initiate negotiations to contract with a company to perform, or assist in the performance of a function or activity involving the use, disclosure, or storage of PHI, you must obtain a Business Associate Agreement (BAA).  </a:t>
            </a:r>
          </a:p>
          <a:p>
            <a:pPr>
              <a:lnSpc>
                <a:spcPct val="80000"/>
              </a:lnSpc>
            </a:pPr>
            <a:endParaRPr lang="en-US" altLang="en-US" sz="2000" dirty="0">
              <a:latin typeface="Times New Roman" pitchFamily="18" charset="0"/>
              <a:cs typeface="Times New Roman" pitchFamily="18" charset="0"/>
            </a:endParaRPr>
          </a:p>
          <a:p>
            <a:pPr>
              <a:lnSpc>
                <a:spcPct val="80000"/>
              </a:lnSpc>
            </a:pPr>
            <a:r>
              <a:rPr lang="en-US" altLang="en-US" sz="2000" dirty="0">
                <a:latin typeface="Times New Roman" pitchFamily="18" charset="0"/>
                <a:cs typeface="Times New Roman" pitchFamily="18" charset="0"/>
              </a:rPr>
              <a:t>Examples of when to obtain a BAA with a company include:</a:t>
            </a:r>
          </a:p>
          <a:p>
            <a:pPr lvl="1">
              <a:lnSpc>
                <a:spcPct val="80000"/>
              </a:lnSpc>
            </a:pPr>
            <a:r>
              <a:rPr lang="en-US" altLang="en-US" sz="2000" dirty="0">
                <a:latin typeface="Times New Roman" pitchFamily="18" charset="0"/>
                <a:cs typeface="Times New Roman" pitchFamily="18" charset="0"/>
              </a:rPr>
              <a:t>Claims processing or administration, data analysis, processing or administration, utilization review, quality assurance, billing, benefit management, practice management, and repricing; and </a:t>
            </a:r>
          </a:p>
          <a:p>
            <a:pPr lvl="1">
              <a:lnSpc>
                <a:spcPct val="80000"/>
              </a:lnSpc>
            </a:pPr>
            <a:r>
              <a:rPr lang="en-US" altLang="en-US" sz="2000" dirty="0">
                <a:latin typeface="Times New Roman" pitchFamily="18" charset="0"/>
                <a:cs typeface="Times New Roman" pitchFamily="18" charset="0"/>
              </a:rPr>
              <a:t>Legal, actuarial, accounting, consulting, data aggregation, management, administrative, accreditation, or financial services.</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10134601" y="6408739"/>
            <a:ext cx="403225" cy="365125"/>
          </a:xfrm>
        </p:spPr>
        <p:txBody>
          <a:bodyPr/>
          <a:lstStyle/>
          <a:p>
            <a:pPr>
              <a:defRPr/>
            </a:pPr>
            <a:fld id="{9E696FFB-220C-4EB6-B537-D9C8AD780086}" type="slidenum">
              <a:rPr lang="en-US" smtClean="0"/>
              <a:pPr>
                <a:defRPr/>
              </a:pPr>
              <a:t>103</a:t>
            </a:fld>
            <a:endParaRPr lang="en-US" dirty="0"/>
          </a:p>
        </p:txBody>
      </p:sp>
      <p:pic>
        <p:nvPicPr>
          <p:cNvPr id="7" name="Picture 6" descr="https://tse1.mm.bing.net/th?&amp;id=JN.tPmAU8W0u4sJ%2biNasv9ga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876800"/>
            <a:ext cx="1611630" cy="1256030"/>
          </a:xfrm>
          <a:prstGeom prst="rect">
            <a:avLst/>
          </a:prstGeom>
          <a:noFill/>
          <a:ln>
            <a:noFill/>
          </a:ln>
        </p:spPr>
      </p:pic>
    </p:spTree>
    <p:extLst>
      <p:ext uri="{BB962C8B-B14F-4D97-AF65-F5344CB8AC3E}">
        <p14:creationId xmlns:p14="http://schemas.microsoft.com/office/powerpoint/2010/main" val="33327623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209800" y="381000"/>
            <a:ext cx="8229600" cy="1143000"/>
          </a:xfrm>
        </p:spPr>
        <p:txBody>
          <a:bodyPr>
            <a:normAutofit fontScale="90000"/>
          </a:bodyPr>
          <a:lstStyle/>
          <a:p>
            <a:r>
              <a:rPr lang="en-US" altLang="en-US" dirty="0">
                <a:latin typeface="Arial" pitchFamily="34" charset="0"/>
              </a:rPr>
              <a:t/>
            </a:r>
            <a:br>
              <a:rPr lang="en-US" altLang="en-US" dirty="0">
                <a:latin typeface="Arial" pitchFamily="34" charset="0"/>
              </a:rPr>
            </a:br>
            <a:r>
              <a:rPr lang="en-US" altLang="en-US" sz="4400" dirty="0">
                <a:solidFill>
                  <a:srgbClr val="FF0000"/>
                </a:solidFill>
                <a:latin typeface="Times New Roman" panose="02020603050405020304" pitchFamily="18" charset="0"/>
                <a:cs typeface="Times New Roman" panose="02020603050405020304" pitchFamily="18" charset="0"/>
              </a:rPr>
              <a:t>Business Associates Include</a:t>
            </a:r>
            <a:br>
              <a:rPr lang="en-US" altLang="en-US" sz="4400" dirty="0">
                <a:solidFill>
                  <a:srgbClr val="FF0000"/>
                </a:solidFill>
                <a:latin typeface="Times New Roman" panose="02020603050405020304" pitchFamily="18" charset="0"/>
                <a:cs typeface="Times New Roman" panose="02020603050405020304" pitchFamily="18" charset="0"/>
              </a:rPr>
            </a:br>
            <a:endParaRPr lang="en-US" altLang="en-US" sz="44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057400" y="1600200"/>
            <a:ext cx="8229600" cy="2557462"/>
          </a:xfrm>
        </p:spPr>
        <p:txBody>
          <a:bodyPr>
            <a:normAutofit/>
          </a:bodyPr>
          <a:lstStyle/>
          <a:p>
            <a:pPr>
              <a:defRPr/>
            </a:pPr>
            <a:r>
              <a:rPr lang="en-US" sz="2400" dirty="0">
                <a:latin typeface="Times New Roman" panose="02020603050405020304" pitchFamily="18" charset="0"/>
                <a:cs typeface="Times New Roman" panose="02020603050405020304" pitchFamily="18" charset="0"/>
              </a:rPr>
              <a:t>Companies that “maintain” PHI on behalf of a Covered Entity (CE) </a:t>
            </a:r>
          </a:p>
          <a:p>
            <a:pPr lvl="1">
              <a:defRPr/>
            </a:pPr>
            <a:r>
              <a:rPr lang="en-US" sz="2400" dirty="0">
                <a:latin typeface="Times New Roman" panose="02020603050405020304" pitchFamily="18" charset="0"/>
                <a:cs typeface="Times New Roman" panose="02020603050405020304" pitchFamily="18" charset="0"/>
              </a:rPr>
              <a:t>Data storage company</a:t>
            </a:r>
          </a:p>
          <a:p>
            <a:pPr>
              <a:defRPr/>
            </a:pPr>
            <a:r>
              <a:rPr lang="en-US" sz="2400" dirty="0">
                <a:latin typeface="Times New Roman" panose="02020603050405020304" pitchFamily="18" charset="0"/>
                <a:cs typeface="Times New Roman" panose="02020603050405020304" pitchFamily="18" charset="0"/>
              </a:rPr>
              <a:t>Patient safety organizations</a:t>
            </a:r>
          </a:p>
          <a:p>
            <a:pPr>
              <a:defRPr/>
            </a:pPr>
            <a:r>
              <a:rPr lang="en-US" sz="2400" dirty="0">
                <a:latin typeface="Times New Roman" panose="02020603050405020304" pitchFamily="18" charset="0"/>
                <a:cs typeface="Times New Roman" panose="02020603050405020304" pitchFamily="18" charset="0"/>
              </a:rPr>
              <a:t>Companies that transmit PHI to a Covered Entity </a:t>
            </a:r>
          </a:p>
          <a:p>
            <a:pPr>
              <a:defRPr/>
            </a:pPr>
            <a:endParaRPr lang="en-US" dirty="0">
              <a:latin typeface="Times New Roman" panose="02020603050405020304" pitchFamily="18" charset="0"/>
              <a:cs typeface="Times New Roman" panose="02020603050405020304" pitchFamily="18" charset="0"/>
            </a:endParaRPr>
          </a:p>
        </p:txBody>
      </p:sp>
      <p:sp>
        <p:nvSpPr>
          <p:cNvPr id="2" name="Footer Placeholder 1"/>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10058401" y="6408739"/>
            <a:ext cx="479425" cy="365125"/>
          </a:xfrm>
        </p:spPr>
        <p:txBody>
          <a:bodyPr/>
          <a:lstStyle/>
          <a:p>
            <a:pPr>
              <a:defRPr/>
            </a:pPr>
            <a:fld id="{9E696FFB-220C-4EB6-B537-D9C8AD780086}" type="slidenum">
              <a:rPr lang="en-US" smtClean="0"/>
              <a:pPr>
                <a:defRPr/>
              </a:pPr>
              <a:t>104</a:t>
            </a:fld>
            <a:endParaRPr lang="en-US" dirty="0"/>
          </a:p>
        </p:txBody>
      </p:sp>
      <p:pic>
        <p:nvPicPr>
          <p:cNvPr id="7" name="Picture 6" descr="https://tse1.mm.bing.net/th?&amp;id=JN.oDgyzWH2dTj8KMaWivPbN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810000"/>
            <a:ext cx="2133600" cy="1676400"/>
          </a:xfrm>
          <a:prstGeom prst="rect">
            <a:avLst/>
          </a:prstGeom>
          <a:noFill/>
          <a:ln>
            <a:noFill/>
          </a:ln>
        </p:spPr>
      </p:pic>
    </p:spTree>
    <p:extLst>
      <p:ext uri="{BB962C8B-B14F-4D97-AF65-F5344CB8AC3E}">
        <p14:creationId xmlns:p14="http://schemas.microsoft.com/office/powerpoint/2010/main" val="25816937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828800" y="533400"/>
            <a:ext cx="8229600" cy="1143000"/>
          </a:xfrm>
        </p:spPr>
        <p:txBody>
          <a:bodyPr>
            <a:normAutofit/>
          </a:bodyPr>
          <a:lstStyle/>
          <a:p>
            <a:pPr algn="ctr"/>
            <a:r>
              <a:rPr lang="en-US" altLang="en-US" dirty="0">
                <a:solidFill>
                  <a:srgbClr val="FF0000"/>
                </a:solidFill>
                <a:latin typeface="Times New Roman" panose="02020603050405020304" pitchFamily="18" charset="0"/>
                <a:cs typeface="Times New Roman" panose="02020603050405020304" pitchFamily="18" charset="0"/>
              </a:rPr>
              <a:t>Business Associates </a:t>
            </a:r>
            <a:r>
              <a:rPr lang="en-US" altLang="en-US" sz="1800" dirty="0">
                <a:solidFill>
                  <a:srgbClr val="FF0000"/>
                </a:solidFill>
                <a:latin typeface="Times New Roman" panose="02020603050405020304" pitchFamily="18" charset="0"/>
                <a:cs typeface="Times New Roman" panose="02020603050405020304" pitchFamily="18" charset="0"/>
              </a:rPr>
              <a:t>(cont’d)</a:t>
            </a:r>
          </a:p>
        </p:txBody>
      </p:sp>
      <p:sp>
        <p:nvSpPr>
          <p:cNvPr id="31747" name="Content Placeholder 2"/>
          <p:cNvSpPr>
            <a:spLocks noGrp="1"/>
          </p:cNvSpPr>
          <p:nvPr>
            <p:ph idx="1"/>
          </p:nvPr>
        </p:nvSpPr>
        <p:spPr>
          <a:xfrm>
            <a:off x="1981200" y="1828800"/>
            <a:ext cx="7772400" cy="1795462"/>
          </a:xfrm>
        </p:spPr>
        <p:txBody>
          <a:bodyPr/>
          <a:lstStyle/>
          <a:p>
            <a:r>
              <a:rPr lang="en-US" altLang="en-US" sz="2400" dirty="0">
                <a:latin typeface="Times New Roman" panose="02020603050405020304" pitchFamily="18" charset="0"/>
                <a:cs typeface="Times New Roman" panose="02020603050405020304" pitchFamily="18" charset="0"/>
              </a:rPr>
              <a:t>Business Associates Also Include:</a:t>
            </a:r>
          </a:p>
          <a:p>
            <a:pPr lvl="1"/>
            <a:r>
              <a:rPr lang="en-US" altLang="en-US" sz="2000" dirty="0">
                <a:latin typeface="Times New Roman" panose="02020603050405020304" pitchFamily="18" charset="0"/>
                <a:cs typeface="Times New Roman" panose="02020603050405020304" pitchFamily="18" charset="0"/>
              </a:rPr>
              <a:t>Personal Health Record vendors</a:t>
            </a:r>
          </a:p>
          <a:p>
            <a:pPr lvl="1"/>
            <a:r>
              <a:rPr lang="en-US" altLang="en-US" sz="2000" dirty="0">
                <a:latin typeface="Times New Roman" panose="02020603050405020304" pitchFamily="18" charset="0"/>
                <a:cs typeface="Times New Roman" panose="02020603050405020304" pitchFamily="18" charset="0"/>
              </a:rPr>
              <a:t>Subcontractors to Business Associates that create, receive, maintain or transmit PHI on behalf of the Business Associate.</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a:xfrm>
            <a:off x="10058401" y="6408739"/>
            <a:ext cx="479425" cy="365125"/>
          </a:xfrm>
        </p:spPr>
        <p:txBody>
          <a:bodyPr/>
          <a:lstStyle/>
          <a:p>
            <a:pPr>
              <a:defRPr/>
            </a:pPr>
            <a:fld id="{9E696FFB-220C-4EB6-B537-D9C8AD780086}" type="slidenum">
              <a:rPr lang="en-US" smtClean="0"/>
              <a:pPr>
                <a:defRPr/>
              </a:pPr>
              <a:t>105</a:t>
            </a:fld>
            <a:endParaRPr lang="en-US" dirty="0"/>
          </a:p>
        </p:txBody>
      </p:sp>
      <p:pic>
        <p:nvPicPr>
          <p:cNvPr id="82948" name="Picture 4" descr="https://tse1.mm.bing.net/th?&amp;id=HN.607991117068699725&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657600"/>
            <a:ext cx="2857500"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8698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81200" y="457200"/>
            <a:ext cx="8229600" cy="1143000"/>
          </a:xfrm>
        </p:spPr>
        <p:txBody>
          <a:bodyPr>
            <a:noAutofit/>
          </a:bodyPr>
          <a:lstStyle/>
          <a:p>
            <a:pPr algn="ctr"/>
            <a:r>
              <a:rPr lang="en-US" altLang="en-US" dirty="0">
                <a:solidFill>
                  <a:srgbClr val="FF0000"/>
                </a:solidFill>
                <a:latin typeface="Times New Roman" panose="02020603050405020304" pitchFamily="18" charset="0"/>
                <a:cs typeface="Times New Roman" panose="02020603050405020304" pitchFamily="18" charset="0"/>
              </a:rPr>
              <a:t>Business Associates </a:t>
            </a:r>
            <a:r>
              <a:rPr lang="en-US" altLang="en-US" sz="1800" dirty="0">
                <a:solidFill>
                  <a:srgbClr val="FF0000"/>
                </a:solidFill>
                <a:latin typeface="Times New Roman" panose="02020603050405020304" pitchFamily="18" charset="0"/>
                <a:cs typeface="Times New Roman" panose="02020603050405020304" pitchFamily="18" charset="0"/>
              </a:rPr>
              <a:t>(cont’d) </a:t>
            </a:r>
            <a:br>
              <a:rPr lang="en-US" altLang="en-US" sz="1800" dirty="0">
                <a:solidFill>
                  <a:srgbClr val="FF0000"/>
                </a:solidFill>
                <a:latin typeface="Times New Roman" panose="02020603050405020304" pitchFamily="18" charset="0"/>
                <a:cs typeface="Times New Roman" panose="02020603050405020304" pitchFamily="18" charset="0"/>
              </a:rPr>
            </a:br>
            <a:r>
              <a:rPr lang="en-US" altLang="en-US" sz="2400" dirty="0">
                <a:solidFill>
                  <a:schemeClr val="tx1"/>
                </a:solidFill>
                <a:latin typeface="Times New Roman" panose="02020603050405020304" pitchFamily="18" charset="0"/>
                <a:cs typeface="Times New Roman" panose="02020603050405020304" pitchFamily="18" charset="0"/>
              </a:rPr>
              <a:t>Requirements</a:t>
            </a:r>
          </a:p>
        </p:txBody>
      </p:sp>
      <p:sp>
        <p:nvSpPr>
          <p:cNvPr id="34819" name="Content Placeholder 2"/>
          <p:cNvSpPr>
            <a:spLocks noGrp="1"/>
          </p:cNvSpPr>
          <p:nvPr>
            <p:ph idx="1"/>
          </p:nvPr>
        </p:nvSpPr>
        <p:spPr>
          <a:xfrm>
            <a:off x="1981200" y="1905000"/>
            <a:ext cx="8229600" cy="2633662"/>
          </a:xfrm>
        </p:spPr>
        <p:txBody>
          <a:bodyPr>
            <a:normAutofit lnSpcReduction="10000"/>
          </a:bodyPr>
          <a:lstStyle/>
          <a:p>
            <a:r>
              <a:rPr lang="en-US" sz="2000" dirty="0">
                <a:latin typeface="Times New Roman" panose="02020603050405020304" pitchFamily="18" charset="0"/>
                <a:cs typeface="Times New Roman" panose="02020603050405020304" pitchFamily="18" charset="0"/>
              </a:rPr>
              <a:t>Limit uses and disclosures of PHI to minimum necessary</a:t>
            </a:r>
          </a:p>
          <a:p>
            <a:r>
              <a:rPr lang="en-US" altLang="en-US" sz="2000" dirty="0">
                <a:latin typeface="Times New Roman" panose="02020603050405020304" pitchFamily="18" charset="0"/>
                <a:cs typeface="Times New Roman" panose="02020603050405020304" pitchFamily="18" charset="0"/>
              </a:rPr>
              <a:t>Enter into a BAA with their subcontractors</a:t>
            </a:r>
          </a:p>
          <a:p>
            <a:r>
              <a:rPr lang="en-US" altLang="en-US" sz="2000" dirty="0">
                <a:latin typeface="Times New Roman" panose="02020603050405020304" pitchFamily="18" charset="0"/>
                <a:cs typeface="Times New Roman" panose="02020603050405020304" pitchFamily="18" charset="0"/>
              </a:rPr>
              <a:t>Comply with the BAA and the same HIPAA; administrative, physical and technical safeguard rules as covered entities (CEs)</a:t>
            </a:r>
          </a:p>
          <a:p>
            <a:r>
              <a:rPr lang="en-US" altLang="en-US" sz="2000" dirty="0">
                <a:latin typeface="Times New Roman" panose="02020603050405020304" pitchFamily="18" charset="0"/>
                <a:cs typeface="Times New Roman" panose="02020603050405020304" pitchFamily="18" charset="0"/>
              </a:rPr>
              <a:t>Report to CE Breach of Unsecured PHI</a:t>
            </a:r>
          </a:p>
          <a:p>
            <a:r>
              <a:rPr lang="en-US" altLang="en-US" sz="2000" dirty="0">
                <a:latin typeface="Times New Roman" panose="02020603050405020304" pitchFamily="18" charset="0"/>
                <a:cs typeface="Times New Roman" panose="02020603050405020304" pitchFamily="18" charset="0"/>
              </a:rPr>
              <a:t>Comply with Privacy Rule to extent it must carry out a CE’s obligation under Privacy Rule</a:t>
            </a:r>
          </a:p>
          <a:p>
            <a:endParaRPr lang="en-US" altLang="en-US" sz="2800" dirty="0">
              <a:latin typeface="Arial" pitchFamily="34" charset="0"/>
            </a:endParaRPr>
          </a:p>
          <a:p>
            <a:endParaRPr lang="en-US" altLang="en-US" dirty="0">
              <a:latin typeface="Arial" pitchFamily="34" charset="0"/>
            </a:endParaRP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a:xfrm>
            <a:off x="10058401" y="6408739"/>
            <a:ext cx="479425" cy="365125"/>
          </a:xfrm>
        </p:spPr>
        <p:txBody>
          <a:bodyPr/>
          <a:lstStyle/>
          <a:p>
            <a:pPr>
              <a:defRPr/>
            </a:pPr>
            <a:fld id="{9E696FFB-220C-4EB6-B537-D9C8AD780086}" type="slidenum">
              <a:rPr lang="en-US" smtClean="0"/>
              <a:pPr>
                <a:defRPr/>
              </a:pPr>
              <a:t>106</a:t>
            </a:fld>
            <a:endParaRPr lang="en-US" dirty="0"/>
          </a:p>
        </p:txBody>
      </p:sp>
      <p:pic>
        <p:nvPicPr>
          <p:cNvPr id="7" name="Picture 6" descr="https://tse2.mm.bing.net/th?id=JN.0Vm7oprkrvrS7ErGGpz%2fFA&amp;w=305&amp;h=158&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4267201"/>
            <a:ext cx="2133600" cy="1397634"/>
          </a:xfrm>
          <a:prstGeom prst="rect">
            <a:avLst/>
          </a:prstGeom>
          <a:noFill/>
          <a:ln>
            <a:noFill/>
          </a:ln>
        </p:spPr>
      </p:pic>
    </p:spTree>
    <p:extLst>
      <p:ext uri="{BB962C8B-B14F-4D97-AF65-F5344CB8AC3E}">
        <p14:creationId xmlns:p14="http://schemas.microsoft.com/office/powerpoint/2010/main" val="263382697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a:xfrm>
            <a:off x="2514600" y="1066800"/>
            <a:ext cx="6934200" cy="715962"/>
          </a:xfrm>
        </p:spPr>
        <p:txBody>
          <a:bodyPr>
            <a:normAutofit/>
          </a:bodyPr>
          <a:lstStyle/>
          <a:p>
            <a:r>
              <a:rPr lang="en-US" altLang="en-US" dirty="0">
                <a:solidFill>
                  <a:srgbClr val="FF0000"/>
                </a:solidFill>
                <a:latin typeface="Times New Roman" pitchFamily="18" charset="0"/>
                <a:cs typeface="Times New Roman" pitchFamily="18" charset="0"/>
              </a:rPr>
              <a:t>Other Confidentiality Agreements</a:t>
            </a:r>
          </a:p>
        </p:txBody>
      </p:sp>
      <p:sp>
        <p:nvSpPr>
          <p:cNvPr id="638979" name="Rectangle 3"/>
          <p:cNvSpPr>
            <a:spLocks noGrp="1" noChangeArrowheads="1"/>
          </p:cNvSpPr>
          <p:nvPr>
            <p:ph idx="1"/>
          </p:nvPr>
        </p:nvSpPr>
        <p:spPr>
          <a:xfrm>
            <a:off x="1905000" y="2133600"/>
            <a:ext cx="8229600" cy="1566862"/>
          </a:xfrm>
        </p:spPr>
        <p:txBody>
          <a:bodyPr/>
          <a:lstStyle/>
          <a:p>
            <a:r>
              <a:rPr lang="en-US" altLang="en-US" sz="2000" dirty="0">
                <a:latin typeface="Times New Roman" pitchFamily="18" charset="0"/>
                <a:cs typeface="Times New Roman" pitchFamily="18" charset="0"/>
              </a:rPr>
              <a:t>When initiating a contract with a company to perform work for your organization which will </a:t>
            </a:r>
            <a:r>
              <a:rPr lang="en-US" altLang="en-US" sz="2000" b="1" i="1" dirty="0">
                <a:latin typeface="Times New Roman" pitchFamily="18" charset="0"/>
                <a:cs typeface="Times New Roman" pitchFamily="18" charset="0"/>
              </a:rPr>
              <a:t>not</a:t>
            </a:r>
            <a:r>
              <a:rPr lang="en-US" altLang="en-US" sz="2000" dirty="0">
                <a:latin typeface="Times New Roman" pitchFamily="18" charset="0"/>
                <a:cs typeface="Times New Roman" pitchFamily="18" charset="0"/>
              </a:rPr>
              <a:t> have direct access to PHI, request a Confidentiality Agreement be signed and forwarded to your Privacy Officer.</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10134601" y="6408739"/>
            <a:ext cx="403225" cy="365125"/>
          </a:xfrm>
        </p:spPr>
        <p:txBody>
          <a:bodyPr/>
          <a:lstStyle/>
          <a:p>
            <a:pPr>
              <a:defRPr/>
            </a:pPr>
            <a:fld id="{9E696FFB-220C-4EB6-B537-D9C8AD780086}" type="slidenum">
              <a:rPr lang="en-US" smtClean="0"/>
              <a:pPr>
                <a:defRPr/>
              </a:pPr>
              <a:t>107</a:t>
            </a:fld>
            <a:endParaRPr lang="en-US" dirty="0"/>
          </a:p>
        </p:txBody>
      </p:sp>
      <p:pic>
        <p:nvPicPr>
          <p:cNvPr id="7" name="Picture 6" descr="https://tse2.mm.bing.net/th?id=JN.Eay81Em2KF0G8Hq8nDu2Hw&amp;w=189&amp;h=188&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06645" y="3505200"/>
            <a:ext cx="1579880" cy="1576070"/>
          </a:xfrm>
          <a:prstGeom prst="rect">
            <a:avLst/>
          </a:prstGeom>
          <a:noFill/>
          <a:ln>
            <a:noFill/>
          </a:ln>
        </p:spPr>
      </p:pic>
    </p:spTree>
    <p:extLst>
      <p:ext uri="{BB962C8B-B14F-4D97-AF65-F5344CB8AC3E}">
        <p14:creationId xmlns:p14="http://schemas.microsoft.com/office/powerpoint/2010/main" val="294851871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3284805" y="1371600"/>
            <a:ext cx="5593814" cy="947860"/>
          </a:xfrm>
        </p:spPr>
        <p:txBody>
          <a:bodyPr>
            <a:normAutofit/>
          </a:bodyPr>
          <a:lstStyle/>
          <a:p>
            <a:pPr algn="ctr"/>
            <a:r>
              <a:rPr lang="en-US" sz="4400" dirty="0">
                <a:solidFill>
                  <a:srgbClr val="FF0000"/>
                </a:solidFill>
                <a:latin typeface="Times New Roman" panose="02020603050405020304" pitchFamily="18" charset="0"/>
                <a:cs typeface="Times New Roman" panose="02020603050405020304" pitchFamily="18" charset="0"/>
              </a:rPr>
              <a:t>Section XII</a:t>
            </a:r>
          </a:p>
        </p:txBody>
      </p:sp>
      <p:sp>
        <p:nvSpPr>
          <p:cNvPr id="15" name="Subtitle 14"/>
          <p:cNvSpPr>
            <a:spLocks noGrp="1"/>
          </p:cNvSpPr>
          <p:nvPr>
            <p:ph type="subTitle" idx="1"/>
          </p:nvPr>
        </p:nvSpPr>
        <p:spPr>
          <a:xfrm>
            <a:off x="2362200" y="2514600"/>
            <a:ext cx="7772400" cy="1199704"/>
          </a:xfrm>
        </p:spPr>
        <p:txBody>
          <a:bodyPr>
            <a:normAutofit/>
          </a:bodyPr>
          <a:lstStyle/>
          <a:p>
            <a:pPr algn="ctr"/>
            <a:r>
              <a:rPr lang="en-US" sz="3600" b="1" dirty="0">
                <a:latin typeface="Times New Roman" panose="02020603050405020304" pitchFamily="18" charset="0"/>
                <a:cs typeface="Times New Roman" panose="02020603050405020304" pitchFamily="18" charset="0"/>
              </a:rPr>
              <a:t>HIPAA Violations and Complaints</a:t>
            </a:r>
          </a:p>
        </p:txBody>
      </p:sp>
      <p:pic>
        <p:nvPicPr>
          <p:cNvPr id="5" name="Picture 4" descr="https://tse1.mm.bing.net/th?&amp;id=JN.Fvx46BiEv8USgFqJFTzr9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505200"/>
            <a:ext cx="1724660" cy="908050"/>
          </a:xfrm>
          <a:prstGeom prst="rect">
            <a:avLst/>
          </a:prstGeom>
          <a:noFill/>
          <a:ln>
            <a:noFill/>
          </a:ln>
        </p:spPr>
      </p:pic>
    </p:spTree>
    <p:extLst>
      <p:ext uri="{BB962C8B-B14F-4D97-AF65-F5344CB8AC3E}">
        <p14:creationId xmlns:p14="http://schemas.microsoft.com/office/powerpoint/2010/main" val="7527557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type="title"/>
          </p:nvPr>
        </p:nvSpPr>
        <p:spPr>
          <a:xfrm>
            <a:off x="2458673" y="609601"/>
            <a:ext cx="4648200" cy="761999"/>
          </a:xfrm>
        </p:spPr>
        <p:txBody>
          <a:bodyPr>
            <a:normAutofit/>
          </a:bodyPr>
          <a:lstStyle/>
          <a:p>
            <a:r>
              <a:rPr lang="en-US" altLang="en-US" dirty="0">
                <a:solidFill>
                  <a:srgbClr val="FF0000"/>
                </a:solidFill>
                <a:latin typeface="Times New Roman" pitchFamily="18" charset="0"/>
                <a:cs typeface="Times New Roman" pitchFamily="18" charset="0"/>
              </a:rPr>
              <a:t>HIPAA and Your Role </a:t>
            </a:r>
          </a:p>
        </p:txBody>
      </p:sp>
      <p:sp>
        <p:nvSpPr>
          <p:cNvPr id="550915" name="Rectangle 3"/>
          <p:cNvSpPr>
            <a:spLocks noGrp="1" noChangeArrowheads="1"/>
          </p:cNvSpPr>
          <p:nvPr>
            <p:ph idx="1"/>
          </p:nvPr>
        </p:nvSpPr>
        <p:spPr>
          <a:xfrm>
            <a:off x="1220598" y="1638300"/>
            <a:ext cx="7924800" cy="2590800"/>
          </a:xfrm>
        </p:spPr>
        <p:txBody>
          <a:bodyPr/>
          <a:lstStyle/>
          <a:p>
            <a:pPr marL="609600" indent="-609600">
              <a:lnSpc>
                <a:spcPct val="80000"/>
              </a:lnSpc>
            </a:pPr>
            <a:r>
              <a:rPr lang="en-US" altLang="en-US" sz="2000" dirty="0">
                <a:latin typeface="Times New Roman" pitchFamily="18" charset="0"/>
                <a:cs typeface="Times New Roman" pitchFamily="18" charset="0"/>
              </a:rPr>
              <a:t>Remember, it is your responsibility, as an employee or provider, to comply with all privacy and security laws, regulations, and organizational policies pertaining to them.</a:t>
            </a:r>
          </a:p>
          <a:p>
            <a:pPr marL="609600" indent="-609600">
              <a:lnSpc>
                <a:spcPct val="80000"/>
              </a:lnSpc>
            </a:pPr>
            <a:r>
              <a:rPr lang="en-US" altLang="en-US" sz="2000" dirty="0">
                <a:latin typeface="Times New Roman" pitchFamily="18" charset="0"/>
                <a:cs typeface="Times New Roman" pitchFamily="18" charset="0"/>
              </a:rPr>
              <a:t>Employees and providers suspected of violating a privacy or security law, regulation, or policy are provided reasonable opportunity to explain their actions. Document!</a:t>
            </a:r>
          </a:p>
          <a:p>
            <a:pPr marL="609600" indent="-609600">
              <a:lnSpc>
                <a:spcPct val="80000"/>
              </a:lnSpc>
            </a:pPr>
            <a:r>
              <a:rPr lang="en-US" altLang="en-US" sz="2000" dirty="0">
                <a:latin typeface="Times New Roman" pitchFamily="18" charset="0"/>
                <a:cs typeface="Times New Roman" pitchFamily="18" charset="0"/>
              </a:rPr>
              <a:t>Violations of any law, regulation, policy will result in disciplinary action, up to and including termination, fines, and exposure to litigation.</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10058401" y="6408739"/>
            <a:ext cx="479425" cy="365125"/>
          </a:xfrm>
        </p:spPr>
        <p:txBody>
          <a:bodyPr/>
          <a:lstStyle/>
          <a:p>
            <a:pPr>
              <a:defRPr/>
            </a:pPr>
            <a:fld id="{9E696FFB-220C-4EB6-B537-D9C8AD780086}" type="slidenum">
              <a:rPr lang="en-US" smtClean="0"/>
              <a:pPr>
                <a:defRPr/>
              </a:pPr>
              <a:t>109</a:t>
            </a:fld>
            <a:endParaRPr lang="en-US" dirty="0"/>
          </a:p>
        </p:txBody>
      </p:sp>
      <p:pic>
        <p:nvPicPr>
          <p:cNvPr id="10242" name="Picture 2" descr="https://tse1.mm.bing.net/th?&amp;id=JN.4mX5jBCuTvwmHnwcQ1Iayw&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495800"/>
            <a:ext cx="1981200" cy="147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861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9B7845E-3DC7-4089-B204-774B7E23384C}" type="slidenum">
              <a:rPr lang="en-US" smtClean="0"/>
              <a:pPr>
                <a:defRPr/>
              </a:pPr>
              <a:t>11</a:t>
            </a:fld>
            <a:endParaRPr lang="en-US" dirty="0"/>
          </a:p>
        </p:txBody>
      </p:sp>
      <p:sp>
        <p:nvSpPr>
          <p:cNvPr id="3" name="TextBox 2"/>
          <p:cNvSpPr txBox="1"/>
          <p:nvPr/>
        </p:nvSpPr>
        <p:spPr>
          <a:xfrm>
            <a:off x="4800600" y="1603921"/>
            <a:ext cx="2895600" cy="769441"/>
          </a:xfrm>
          <a:prstGeom prst="rect">
            <a:avLst/>
          </a:prstGeom>
          <a:noFill/>
        </p:spPr>
        <p:txBody>
          <a:bodyPr wrap="square" rtlCol="0">
            <a:spAutoFit/>
          </a:bodyPr>
          <a:lstStyle/>
          <a:p>
            <a:r>
              <a:rPr lang="en-US" sz="4400" b="1" dirty="0">
                <a:solidFill>
                  <a:schemeClr val="accent6">
                    <a:lumMod val="60000"/>
                    <a:lumOff val="40000"/>
                  </a:schemeClr>
                </a:solidFill>
              </a:rPr>
              <a:t>Section II</a:t>
            </a:r>
          </a:p>
        </p:txBody>
      </p:sp>
      <p:sp>
        <p:nvSpPr>
          <p:cNvPr id="10" name="TextBox 9"/>
          <p:cNvSpPr txBox="1"/>
          <p:nvPr/>
        </p:nvSpPr>
        <p:spPr>
          <a:xfrm>
            <a:off x="3657600" y="2373362"/>
            <a:ext cx="5181600" cy="584775"/>
          </a:xfrm>
          <a:prstGeom prst="rect">
            <a:avLst/>
          </a:prstGeom>
          <a:noFill/>
        </p:spPr>
        <p:txBody>
          <a:bodyPr wrap="square" rtlCol="0">
            <a:spAutoFit/>
          </a:bodyPr>
          <a:lstStyle/>
          <a:p>
            <a:pPr algn="ctr"/>
            <a:r>
              <a:rPr lang="en-US" sz="3200" b="1" dirty="0"/>
              <a:t>Why is HIPAA Important?</a:t>
            </a:r>
          </a:p>
        </p:txBody>
      </p:sp>
      <p:pic>
        <p:nvPicPr>
          <p:cNvPr id="8" name="Picture 7" descr="https://tse1.mm.bing.net/th?&amp;id=JN.ZDzym1ZkUDjbcQnS2Kzk5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276601"/>
            <a:ext cx="1827212" cy="1593215"/>
          </a:xfrm>
          <a:prstGeom prst="rect">
            <a:avLst/>
          </a:prstGeom>
          <a:noFill/>
          <a:ln>
            <a:noFill/>
          </a:ln>
        </p:spPr>
      </p:pic>
    </p:spTree>
    <p:extLst>
      <p:ext uri="{BB962C8B-B14F-4D97-AF65-F5344CB8AC3E}">
        <p14:creationId xmlns:p14="http://schemas.microsoft.com/office/powerpoint/2010/main" val="14835481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xfrm>
            <a:off x="1000447" y="0"/>
            <a:ext cx="4038600" cy="609599"/>
          </a:xfrm>
        </p:spPr>
        <p:txBody>
          <a:bodyPr>
            <a:noAutofit/>
          </a:bodyPr>
          <a:lstStyle/>
          <a:p>
            <a:r>
              <a:rPr lang="en-US" altLang="en-US" dirty="0">
                <a:solidFill>
                  <a:srgbClr val="FF3300"/>
                </a:solidFill>
                <a:latin typeface="Times New Roman" pitchFamily="18" charset="0"/>
                <a:cs typeface="Times New Roman" pitchFamily="18" charset="0"/>
              </a:rPr>
              <a:t/>
            </a:r>
            <a:br>
              <a:rPr lang="en-US" altLang="en-US" dirty="0">
                <a:solidFill>
                  <a:srgbClr val="FF3300"/>
                </a:solidFill>
                <a:latin typeface="Times New Roman" pitchFamily="18" charset="0"/>
                <a:cs typeface="Times New Roman" pitchFamily="18" charset="0"/>
              </a:rPr>
            </a:br>
            <a:r>
              <a:rPr lang="en-US" altLang="en-US" dirty="0">
                <a:solidFill>
                  <a:srgbClr val="FF3300"/>
                </a:solidFill>
                <a:latin typeface="Times New Roman" pitchFamily="18" charset="0"/>
                <a:cs typeface="Times New Roman" pitchFamily="18" charset="0"/>
              </a:rPr>
              <a:t/>
            </a:r>
            <a:br>
              <a:rPr lang="en-US" altLang="en-US" dirty="0">
                <a:solidFill>
                  <a:srgbClr val="FF3300"/>
                </a:solidFill>
                <a:latin typeface="Times New Roman" pitchFamily="18" charset="0"/>
                <a:cs typeface="Times New Roman" pitchFamily="18" charset="0"/>
              </a:rPr>
            </a:br>
            <a:r>
              <a:rPr lang="en-US" altLang="en-US" dirty="0">
                <a:solidFill>
                  <a:srgbClr val="FF0000"/>
                </a:solidFill>
                <a:latin typeface="Times New Roman" pitchFamily="18" charset="0"/>
                <a:cs typeface="Times New Roman" pitchFamily="18" charset="0"/>
              </a:rPr>
              <a:t>HIPAA Violations</a:t>
            </a:r>
            <a:br>
              <a:rPr lang="en-US" altLang="en-US" dirty="0">
                <a:solidFill>
                  <a:srgbClr val="FF0000"/>
                </a:solidFill>
                <a:latin typeface="Times New Roman" pitchFamily="18" charset="0"/>
                <a:cs typeface="Times New Roman" pitchFamily="18" charset="0"/>
              </a:rPr>
            </a:br>
            <a:r>
              <a:rPr lang="en-US" altLang="en-US" dirty="0">
                <a:solidFill>
                  <a:srgbClr val="FF0000"/>
                </a:solidFill>
                <a:latin typeface="Times New Roman" pitchFamily="18" charset="0"/>
                <a:cs typeface="Times New Roman" pitchFamily="18" charset="0"/>
              </a:rPr>
              <a:t/>
            </a:r>
            <a:br>
              <a:rPr lang="en-US" altLang="en-US" dirty="0">
                <a:solidFill>
                  <a:srgbClr val="FF0000"/>
                </a:solidFill>
                <a:latin typeface="Times New Roman" pitchFamily="18" charset="0"/>
                <a:cs typeface="Times New Roman" pitchFamily="18" charset="0"/>
              </a:rPr>
            </a:br>
            <a:r>
              <a:rPr lang="en-US" altLang="en-US" dirty="0">
                <a:solidFill>
                  <a:srgbClr val="FF3300"/>
                </a:solidFill>
                <a:latin typeface="Times New Roman" pitchFamily="18" charset="0"/>
                <a:cs typeface="Times New Roman" pitchFamily="18" charset="0"/>
              </a:rPr>
              <a:t>	</a:t>
            </a:r>
            <a:endParaRPr lang="en-US" altLang="en-US" sz="1200" dirty="0">
              <a:solidFill>
                <a:srgbClr val="FF3300"/>
              </a:solidFill>
              <a:latin typeface="Times New Roman" pitchFamily="18" charset="0"/>
              <a:cs typeface="Times New Roman" pitchFamily="18" charset="0"/>
            </a:endParaRPr>
          </a:p>
        </p:txBody>
      </p:sp>
      <p:sp>
        <p:nvSpPr>
          <p:cNvPr id="552963" name="Rectangle 3"/>
          <p:cNvSpPr>
            <a:spLocks noGrp="1" noChangeArrowheads="1"/>
          </p:cNvSpPr>
          <p:nvPr>
            <p:ph idx="1"/>
          </p:nvPr>
        </p:nvSpPr>
        <p:spPr>
          <a:xfrm>
            <a:off x="1396767" y="1828800"/>
            <a:ext cx="8153400" cy="3048000"/>
          </a:xfrm>
        </p:spPr>
        <p:txBody>
          <a:bodyPr/>
          <a:lstStyle/>
          <a:p>
            <a:r>
              <a:rPr lang="en-US" altLang="en-US" dirty="0">
                <a:latin typeface="Times New Roman" pitchFamily="18" charset="0"/>
                <a:cs typeface="Times New Roman" pitchFamily="18" charset="0"/>
              </a:rPr>
              <a:t>Three types of violations:</a:t>
            </a:r>
          </a:p>
          <a:p>
            <a:pPr lvl="1"/>
            <a:r>
              <a:rPr lang="en-US" altLang="en-US" sz="2600" dirty="0">
                <a:latin typeface="Times New Roman" pitchFamily="18" charset="0"/>
                <a:cs typeface="Times New Roman" pitchFamily="18" charset="0"/>
              </a:rPr>
              <a:t>Incidental</a:t>
            </a:r>
          </a:p>
          <a:p>
            <a:pPr lvl="1"/>
            <a:r>
              <a:rPr lang="en-US" altLang="en-US" sz="2600" dirty="0">
                <a:latin typeface="Times New Roman" pitchFamily="18" charset="0"/>
                <a:cs typeface="Times New Roman" pitchFamily="18" charset="0"/>
              </a:rPr>
              <a:t>Accidental</a:t>
            </a:r>
          </a:p>
          <a:p>
            <a:pPr lvl="1"/>
            <a:r>
              <a:rPr lang="en-US" altLang="en-US" sz="2600" dirty="0">
                <a:latin typeface="Times New Roman" pitchFamily="18" charset="0"/>
                <a:cs typeface="Times New Roman" pitchFamily="18" charset="0"/>
              </a:rPr>
              <a:t>Intentional</a:t>
            </a:r>
            <a:endParaRPr lang="en-US" altLang="en-US"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pPr>
              <a:defRPr/>
            </a:pPr>
            <a:endParaRPr lang="en-US" dirty="0"/>
          </a:p>
        </p:txBody>
      </p:sp>
      <p:sp>
        <p:nvSpPr>
          <p:cNvPr id="8" name="Slide Number Placeholder 7"/>
          <p:cNvSpPr>
            <a:spLocks noGrp="1"/>
          </p:cNvSpPr>
          <p:nvPr>
            <p:ph type="sldNum" sz="quarter" idx="12"/>
          </p:nvPr>
        </p:nvSpPr>
        <p:spPr>
          <a:xfrm>
            <a:off x="9982201" y="6408739"/>
            <a:ext cx="555625" cy="365125"/>
          </a:xfrm>
        </p:spPr>
        <p:txBody>
          <a:bodyPr/>
          <a:lstStyle/>
          <a:p>
            <a:pPr>
              <a:defRPr/>
            </a:pPr>
            <a:fld id="{9E696FFB-220C-4EB6-B537-D9C8AD780086}" type="slidenum">
              <a:rPr lang="en-US" smtClean="0"/>
              <a:pPr>
                <a:defRPr/>
              </a:pPr>
              <a:t>110</a:t>
            </a:fld>
            <a:endParaRPr lang="en-US" dirty="0"/>
          </a:p>
        </p:txBody>
      </p:sp>
      <p:sp>
        <p:nvSpPr>
          <p:cNvPr id="2" name="TextBox 1"/>
          <p:cNvSpPr txBox="1"/>
          <p:nvPr/>
        </p:nvSpPr>
        <p:spPr>
          <a:xfrm>
            <a:off x="1828801" y="5105401"/>
            <a:ext cx="1989647" cy="307777"/>
          </a:xfrm>
          <a:prstGeom prst="rect">
            <a:avLst/>
          </a:prstGeom>
          <a:noFill/>
        </p:spPr>
        <p:txBody>
          <a:bodyPr wrap="none" rtlCol="0">
            <a:spAutoFit/>
          </a:bodyPr>
          <a:lstStyle/>
          <a:p>
            <a:r>
              <a:rPr lang="en-US" sz="1400" b="1" dirty="0">
                <a:solidFill>
                  <a:srgbClr val="FF0000"/>
                </a:solidFill>
              </a:rPr>
              <a:t>How much is enough?</a:t>
            </a:r>
          </a:p>
        </p:txBody>
      </p:sp>
      <p:sp>
        <p:nvSpPr>
          <p:cNvPr id="3" name="TextBox 2"/>
          <p:cNvSpPr txBox="1"/>
          <p:nvPr/>
        </p:nvSpPr>
        <p:spPr>
          <a:xfrm>
            <a:off x="8077200" y="5105401"/>
            <a:ext cx="2162772" cy="307777"/>
          </a:xfrm>
          <a:prstGeom prst="rect">
            <a:avLst/>
          </a:prstGeom>
          <a:noFill/>
        </p:spPr>
        <p:txBody>
          <a:bodyPr wrap="none" rtlCol="0">
            <a:spAutoFit/>
          </a:bodyPr>
          <a:lstStyle/>
          <a:p>
            <a:r>
              <a:rPr lang="en-US" sz="1400" b="1" dirty="0">
                <a:solidFill>
                  <a:srgbClr val="FF0000"/>
                </a:solidFill>
              </a:rPr>
              <a:t>How much is too much?</a:t>
            </a:r>
          </a:p>
        </p:txBody>
      </p:sp>
      <p:pic>
        <p:nvPicPr>
          <p:cNvPr id="9" name="Picture 8" descr="https://tse1.mm.bing.net/th?&amp;id=JN.9c1HKOCD5zbz1DZTQPEEG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286000"/>
            <a:ext cx="1666240" cy="533400"/>
          </a:xfrm>
          <a:prstGeom prst="rect">
            <a:avLst/>
          </a:prstGeom>
          <a:noFill/>
          <a:ln>
            <a:noFill/>
          </a:ln>
        </p:spPr>
      </p:pic>
      <p:pic>
        <p:nvPicPr>
          <p:cNvPr id="11" name="Picture 10" descr="https://tse4.mm.bing.net/th?id=HQ.279946155040&amp;w=246&amp;h=117&amp;c=7&amp;rs=1&amp;qlt=90&amp;o=4&amp;pid=1.7">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9201" y="4876800"/>
            <a:ext cx="1575435" cy="608430"/>
          </a:xfrm>
          <a:prstGeom prst="rect">
            <a:avLst/>
          </a:prstGeom>
          <a:noFill/>
          <a:ln>
            <a:noFill/>
          </a:ln>
        </p:spPr>
      </p:pic>
    </p:spTree>
    <p:extLst>
      <p:ext uri="{BB962C8B-B14F-4D97-AF65-F5344CB8AC3E}">
        <p14:creationId xmlns:p14="http://schemas.microsoft.com/office/powerpoint/2010/main" val="135322061"/>
      </p:ext>
    </p:extLst>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a:xfrm>
            <a:off x="3505200" y="304800"/>
            <a:ext cx="4724400" cy="792162"/>
          </a:xfrm>
        </p:spPr>
        <p:txBody>
          <a:bodyPr>
            <a:normAutofit/>
          </a:bodyPr>
          <a:lstStyle/>
          <a:p>
            <a:r>
              <a:rPr lang="en-US" altLang="en-US" dirty="0">
                <a:solidFill>
                  <a:srgbClr val="FF0000"/>
                </a:solidFill>
                <a:latin typeface="Times New Roman" pitchFamily="18" charset="0"/>
                <a:cs typeface="Times New Roman" pitchFamily="18" charset="0"/>
              </a:rPr>
              <a:t>Incidental Violations</a:t>
            </a:r>
          </a:p>
        </p:txBody>
      </p:sp>
      <p:sp>
        <p:nvSpPr>
          <p:cNvPr id="555011" name="Rectangle 3"/>
          <p:cNvSpPr>
            <a:spLocks noGrp="1" noChangeArrowheads="1"/>
          </p:cNvSpPr>
          <p:nvPr>
            <p:ph idx="1"/>
          </p:nvPr>
        </p:nvSpPr>
        <p:spPr>
          <a:xfrm>
            <a:off x="1828800" y="1143000"/>
            <a:ext cx="8458200" cy="4800600"/>
          </a:xfrm>
        </p:spPr>
        <p:txBody>
          <a:bodyPr>
            <a:normAutofit fontScale="92500" lnSpcReduction="10000"/>
          </a:bodyPr>
          <a:lstStyle/>
          <a:p>
            <a:r>
              <a:rPr lang="en-US" altLang="en-US" sz="2000" dirty="0">
                <a:latin typeface="Times New Roman" pitchFamily="18" charset="0"/>
                <a:cs typeface="Times New Roman" pitchFamily="18" charset="0"/>
              </a:rPr>
              <a:t>If reasonable steps are taken to safeguard a patient’s information and a visitor happens to overhear or see PHI that you are using, you will not be liable for that disclosure.</a:t>
            </a:r>
          </a:p>
          <a:p>
            <a:r>
              <a:rPr lang="en-US" altLang="en-US" sz="2000" dirty="0">
                <a:latin typeface="Times New Roman" pitchFamily="18" charset="0"/>
                <a:cs typeface="Times New Roman" pitchFamily="18" charset="0"/>
              </a:rPr>
              <a:t>Incidental disclosures are going to happen (even in the best of circumstances).</a:t>
            </a:r>
          </a:p>
          <a:p>
            <a:endParaRPr lang="en-US" altLang="en-US" sz="2400" dirty="0">
              <a:latin typeface="Times New Roman" pitchFamily="18" charset="0"/>
              <a:cs typeface="Times New Roman" pitchFamily="18" charset="0"/>
            </a:endParaRPr>
          </a:p>
          <a:p>
            <a:endParaRPr lang="en-US" altLang="en-US" sz="2400" dirty="0">
              <a:latin typeface="Times New Roman" pitchFamily="18" charset="0"/>
              <a:cs typeface="Times New Roman" pitchFamily="18" charset="0"/>
            </a:endParaRPr>
          </a:p>
          <a:p>
            <a:pPr marL="109537" indent="0">
              <a:buNone/>
            </a:pPr>
            <a:endParaRPr lang="en-US" altLang="en-US" sz="2400" dirty="0">
              <a:latin typeface="Times New Roman" pitchFamily="18" charset="0"/>
              <a:cs typeface="Times New Roman" pitchFamily="18" charset="0"/>
            </a:endParaRPr>
          </a:p>
          <a:p>
            <a:pPr marL="109537" indent="0" algn="ctr">
              <a:buNone/>
            </a:pPr>
            <a:endParaRPr lang="en-US" altLang="en-US" sz="2400" dirty="0">
              <a:latin typeface="Times New Roman" pitchFamily="18" charset="0"/>
              <a:cs typeface="Times New Roman" pitchFamily="18" charset="0"/>
            </a:endParaRPr>
          </a:p>
          <a:p>
            <a:pPr marL="109537" indent="0" algn="ctr">
              <a:buNone/>
            </a:pPr>
            <a:endParaRPr lang="en-US" altLang="en-US" sz="1600" b="1" dirty="0">
              <a:solidFill>
                <a:srgbClr val="FF0000"/>
              </a:solidFill>
              <a:latin typeface="Times New Roman" pitchFamily="18" charset="0"/>
              <a:cs typeface="Times New Roman" pitchFamily="18" charset="0"/>
            </a:endParaRPr>
          </a:p>
          <a:p>
            <a:pPr marL="109537" indent="0" algn="ctr">
              <a:buNone/>
            </a:pPr>
            <a:endParaRPr lang="en-US" altLang="en-US" sz="1600" b="1" dirty="0">
              <a:solidFill>
                <a:srgbClr val="FF0000"/>
              </a:solidFill>
              <a:latin typeface="Times New Roman" pitchFamily="18" charset="0"/>
              <a:cs typeface="Times New Roman" pitchFamily="18" charset="0"/>
            </a:endParaRPr>
          </a:p>
          <a:p>
            <a:pPr marL="109537" indent="0" algn="ctr">
              <a:buNone/>
            </a:pPr>
            <a:endParaRPr lang="en-US" altLang="en-US" sz="1600" b="1" dirty="0">
              <a:solidFill>
                <a:srgbClr val="FF0000"/>
              </a:solidFill>
              <a:latin typeface="Times New Roman" pitchFamily="18" charset="0"/>
              <a:cs typeface="Times New Roman" pitchFamily="18" charset="0"/>
            </a:endParaRPr>
          </a:p>
          <a:p>
            <a:pPr marL="109537" indent="0" algn="ctr">
              <a:buNone/>
            </a:pPr>
            <a:endParaRPr lang="en-US" altLang="en-US" sz="1600" b="1" dirty="0">
              <a:solidFill>
                <a:srgbClr val="FF0000"/>
              </a:solidFill>
              <a:latin typeface="Times New Roman" pitchFamily="18" charset="0"/>
              <a:cs typeface="Times New Roman" pitchFamily="18" charset="0"/>
            </a:endParaRPr>
          </a:p>
          <a:p>
            <a:pPr marL="109537" indent="0" algn="ctr">
              <a:buNone/>
            </a:pPr>
            <a:r>
              <a:rPr lang="en-US" altLang="en-US" sz="1600" b="1" dirty="0">
                <a:solidFill>
                  <a:srgbClr val="FF0000"/>
                </a:solidFill>
                <a:latin typeface="Times New Roman" pitchFamily="18" charset="0"/>
                <a:cs typeface="Times New Roman" pitchFamily="18" charset="0"/>
              </a:rPr>
              <a:t>An incidental disclosure is not a privacy incident and does not require documentation</a:t>
            </a:r>
          </a:p>
          <a:p>
            <a:pPr marL="109537" indent="0" algn="ctr">
              <a:buNone/>
            </a:pPr>
            <a:endParaRPr lang="en-US" altLang="en-US" sz="2000" b="1" dirty="0">
              <a:solidFill>
                <a:srgbClr val="FF3300"/>
              </a:solidFill>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9982201" y="6408739"/>
            <a:ext cx="555625" cy="365125"/>
          </a:xfrm>
        </p:spPr>
        <p:txBody>
          <a:bodyPr/>
          <a:lstStyle/>
          <a:p>
            <a:pPr>
              <a:defRPr/>
            </a:pPr>
            <a:fld id="{9E696FFB-220C-4EB6-B537-D9C8AD780086}" type="slidenum">
              <a:rPr lang="en-US" smtClean="0"/>
              <a:pPr>
                <a:defRPr/>
              </a:pPr>
              <a:t>111</a:t>
            </a:fld>
            <a:endParaRPr lang="en-US" dirty="0"/>
          </a:p>
        </p:txBody>
      </p:sp>
      <p:pic>
        <p:nvPicPr>
          <p:cNvPr id="11266" name="Picture 2" descr="https://tse1.mm.bing.net/th?&amp;id=JN.R01e3H/k5JqVPekPtsX1Sg&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3276601"/>
            <a:ext cx="1781175" cy="1472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312428"/>
      </p:ext>
    </p:extLst>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a:xfrm>
            <a:off x="3581400" y="457200"/>
            <a:ext cx="5410200" cy="715962"/>
          </a:xfrm>
        </p:spPr>
        <p:txBody>
          <a:bodyPr>
            <a:noAutofit/>
          </a:bodyPr>
          <a:lstStyle/>
          <a:p>
            <a:r>
              <a:rPr lang="en-US" altLang="en-US" dirty="0">
                <a:solidFill>
                  <a:srgbClr val="FF0000"/>
                </a:solidFill>
                <a:latin typeface="Times New Roman" pitchFamily="18" charset="0"/>
                <a:cs typeface="Times New Roman" pitchFamily="18" charset="0"/>
              </a:rPr>
              <a:t>Accidental Violations</a:t>
            </a:r>
          </a:p>
        </p:txBody>
      </p:sp>
      <p:sp>
        <p:nvSpPr>
          <p:cNvPr id="557059" name="Rectangle 3"/>
          <p:cNvSpPr>
            <a:spLocks noGrp="1" noChangeArrowheads="1"/>
          </p:cNvSpPr>
          <p:nvPr>
            <p:ph idx="1"/>
          </p:nvPr>
        </p:nvSpPr>
        <p:spPr>
          <a:xfrm>
            <a:off x="1971675" y="1371600"/>
            <a:ext cx="8401050" cy="3352800"/>
          </a:xfrm>
        </p:spPr>
        <p:txBody>
          <a:bodyPr>
            <a:normAutofit lnSpcReduction="10000"/>
          </a:bodyPr>
          <a:lstStyle/>
          <a:p>
            <a:pPr>
              <a:lnSpc>
                <a:spcPct val="90000"/>
              </a:lnSpc>
            </a:pPr>
            <a:r>
              <a:rPr lang="en-US" altLang="en-US" sz="2500" b="1" dirty="0">
                <a:latin typeface="Times New Roman" pitchFamily="18" charset="0"/>
                <a:cs typeface="Times New Roman" pitchFamily="18" charset="0"/>
              </a:rPr>
              <a:t>Mistakes happen.  If you mistakenly disclose PHI or provide confidential information to an unauthorized person or if you breach the security of confidential data</a:t>
            </a:r>
            <a:r>
              <a:rPr lang="en-US" altLang="en-US" sz="2500" dirty="0">
                <a:latin typeface="Times New Roman" pitchFamily="18" charset="0"/>
                <a:cs typeface="Times New Roman" pitchFamily="18" charset="0"/>
              </a:rPr>
              <a:t>, </a:t>
            </a:r>
            <a:r>
              <a:rPr lang="en-US" altLang="en-US" sz="2500" b="1" dirty="0">
                <a:latin typeface="Times New Roman" pitchFamily="18" charset="0"/>
                <a:cs typeface="Times New Roman" pitchFamily="18" charset="0"/>
              </a:rPr>
              <a:t>you must</a:t>
            </a:r>
          </a:p>
          <a:p>
            <a:pPr lvl="1">
              <a:lnSpc>
                <a:spcPct val="90000"/>
              </a:lnSpc>
            </a:pPr>
            <a:r>
              <a:rPr lang="en-US" altLang="en-US" sz="2000" dirty="0">
                <a:latin typeface="Times New Roman" pitchFamily="18" charset="0"/>
                <a:cs typeface="Times New Roman" pitchFamily="18" charset="0"/>
              </a:rPr>
              <a:t>Acknowledge the mistake and notify your supervisor and the Privacy Officer immediately.</a:t>
            </a:r>
          </a:p>
          <a:p>
            <a:pPr lvl="1">
              <a:lnSpc>
                <a:spcPct val="90000"/>
              </a:lnSpc>
            </a:pPr>
            <a:r>
              <a:rPr lang="en-US" altLang="en-US" sz="2000" dirty="0">
                <a:latin typeface="Times New Roman" pitchFamily="18" charset="0"/>
                <a:cs typeface="Times New Roman" pitchFamily="18" charset="0"/>
              </a:rPr>
              <a:t>Learn from the error and help revise procedures (when necessary) to prevent it from happening again.</a:t>
            </a:r>
          </a:p>
          <a:p>
            <a:pPr lvl="1">
              <a:lnSpc>
                <a:spcPct val="90000"/>
              </a:lnSpc>
            </a:pPr>
            <a:r>
              <a:rPr lang="en-US" altLang="en-US" sz="2000" dirty="0">
                <a:latin typeface="Times New Roman" pitchFamily="18" charset="0"/>
                <a:cs typeface="Times New Roman" pitchFamily="18" charset="0"/>
              </a:rPr>
              <a:t>Assist in correcting the error only as requested by your leader or the Privacy Officer.  Don’t cover up or try to make it “right” by yourself.</a:t>
            </a:r>
            <a:endParaRPr lang="en-US" altLang="en-US" sz="2000" b="1" dirty="0">
              <a:solidFill>
                <a:srgbClr val="04CFF8"/>
              </a:solidFill>
              <a:effectLst>
                <a:outerShdw blurRad="38100" dist="38100" dir="2700000" algn="tl">
                  <a:srgbClr val="000000"/>
                </a:outerShdw>
              </a:effectLst>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9982201" y="6408739"/>
            <a:ext cx="555625" cy="365125"/>
          </a:xfrm>
        </p:spPr>
        <p:txBody>
          <a:bodyPr/>
          <a:lstStyle/>
          <a:p>
            <a:pPr>
              <a:defRPr/>
            </a:pPr>
            <a:fld id="{9E696FFB-220C-4EB6-B537-D9C8AD780086}" type="slidenum">
              <a:rPr lang="en-US" smtClean="0"/>
              <a:pPr>
                <a:defRPr/>
              </a:pPr>
              <a:t>112</a:t>
            </a:fld>
            <a:endParaRPr lang="en-US" dirty="0"/>
          </a:p>
        </p:txBody>
      </p:sp>
      <p:sp>
        <p:nvSpPr>
          <p:cNvPr id="557061" name="Text Box 5"/>
          <p:cNvSpPr txBox="1">
            <a:spLocks noChangeArrowheads="1"/>
          </p:cNvSpPr>
          <p:nvPr/>
        </p:nvSpPr>
        <p:spPr bwMode="auto">
          <a:xfrm>
            <a:off x="1905000" y="5500329"/>
            <a:ext cx="8458200" cy="424732"/>
          </a:xfrm>
          <a:prstGeom prst="rect">
            <a:avLst/>
          </a:prstGeom>
          <a:solidFill>
            <a:schemeClr val="bg1"/>
          </a:solidFill>
          <a:ln w="9525">
            <a:solidFill>
              <a:schemeClr val="tx1"/>
            </a:solidFill>
            <a:miter lim="800000"/>
            <a:headEnd/>
            <a:tailEnd/>
          </a:ln>
          <a:effectLst/>
          <a:extLst/>
        </p:spPr>
        <p:txBody>
          <a:bodyPr wrap="square">
            <a:spAutoFit/>
          </a:bodyPr>
          <a:lstStyle/>
          <a:p>
            <a:pPr lvl="1" algn="ctr" eaLnBrk="1" hangingPunct="1">
              <a:lnSpc>
                <a:spcPct val="80000"/>
              </a:lnSpc>
              <a:spcBef>
                <a:spcPct val="20000"/>
              </a:spcBef>
              <a:buClr>
                <a:schemeClr val="tx1"/>
              </a:buClr>
            </a:pPr>
            <a:r>
              <a:rPr lang="en-US" altLang="en-US" sz="1200" b="1" dirty="0">
                <a:solidFill>
                  <a:srgbClr val="FF0000"/>
                </a:solidFill>
              </a:rPr>
              <a:t>Accidental disclosures are privacy incidents and must be reported to your Privacy Officer immediately!  </a:t>
            </a:r>
          </a:p>
          <a:p>
            <a:pPr lvl="1" algn="ctr" eaLnBrk="1" hangingPunct="1">
              <a:lnSpc>
                <a:spcPct val="80000"/>
              </a:lnSpc>
              <a:spcBef>
                <a:spcPct val="20000"/>
              </a:spcBef>
              <a:buClr>
                <a:schemeClr val="tx1"/>
              </a:buClr>
            </a:pPr>
            <a:r>
              <a:rPr lang="en-US" altLang="en-US" sz="1200" b="1" dirty="0">
                <a:solidFill>
                  <a:srgbClr val="FF0000"/>
                </a:solidFill>
              </a:rPr>
              <a:t>Documentation of Accidental Disclosures is required.</a:t>
            </a:r>
          </a:p>
        </p:txBody>
      </p:sp>
    </p:spTree>
    <p:extLst>
      <p:ext uri="{BB962C8B-B14F-4D97-AF65-F5344CB8AC3E}">
        <p14:creationId xmlns:p14="http://schemas.microsoft.com/office/powerpoint/2010/main" val="3149674919"/>
      </p:ext>
    </p:extLst>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3581400" y="457200"/>
            <a:ext cx="5562600" cy="609600"/>
          </a:xfrm>
        </p:spPr>
        <p:txBody>
          <a:bodyPr>
            <a:noAutofit/>
          </a:bodyPr>
          <a:lstStyle/>
          <a:p>
            <a:r>
              <a:rPr lang="en-US" altLang="en-US" dirty="0">
                <a:solidFill>
                  <a:srgbClr val="FF0000"/>
                </a:solidFill>
                <a:latin typeface="Times New Roman" pitchFamily="18" charset="0"/>
                <a:cs typeface="Times New Roman" pitchFamily="18" charset="0"/>
              </a:rPr>
              <a:t>Intentional Violations</a:t>
            </a:r>
          </a:p>
        </p:txBody>
      </p:sp>
      <p:sp>
        <p:nvSpPr>
          <p:cNvPr id="559107" name="Rectangle 3"/>
          <p:cNvSpPr>
            <a:spLocks noGrp="1" noChangeArrowheads="1"/>
          </p:cNvSpPr>
          <p:nvPr>
            <p:ph idx="1"/>
          </p:nvPr>
        </p:nvSpPr>
        <p:spPr>
          <a:xfrm>
            <a:off x="1828800" y="1143000"/>
            <a:ext cx="8534400" cy="3429000"/>
          </a:xfrm>
        </p:spPr>
        <p:txBody>
          <a:bodyPr>
            <a:normAutofit lnSpcReduction="10000"/>
          </a:bodyPr>
          <a:lstStyle/>
          <a:p>
            <a:r>
              <a:rPr lang="en-US" altLang="en-US" sz="2400" dirty="0">
                <a:latin typeface="Times New Roman" pitchFamily="18" charset="0"/>
                <a:cs typeface="Times New Roman" pitchFamily="18" charset="0"/>
              </a:rPr>
              <a:t>If you ignore the rules and carelessly or deliberately use or disclose protected health or confidential information, you can expect:</a:t>
            </a:r>
          </a:p>
          <a:p>
            <a:pPr lvl="1"/>
            <a:r>
              <a:rPr lang="en-US" altLang="en-US" sz="2200" dirty="0">
                <a:latin typeface="Times New Roman" pitchFamily="18" charset="0"/>
                <a:cs typeface="Times New Roman" pitchFamily="18" charset="0"/>
              </a:rPr>
              <a:t>Disciplinary action, up to and including termination</a:t>
            </a:r>
          </a:p>
          <a:p>
            <a:pPr lvl="1"/>
            <a:r>
              <a:rPr lang="en-US" altLang="en-US" sz="2200" dirty="0">
                <a:latin typeface="Times New Roman" pitchFamily="18" charset="0"/>
                <a:cs typeface="Times New Roman" pitchFamily="18" charset="0"/>
              </a:rPr>
              <a:t>Civil and/or criminal charges</a:t>
            </a:r>
          </a:p>
          <a:p>
            <a:r>
              <a:rPr lang="en-US" altLang="en-US" sz="2400" dirty="0">
                <a:latin typeface="Times New Roman" pitchFamily="18" charset="0"/>
                <a:cs typeface="Times New Roman" pitchFamily="18" charset="0"/>
              </a:rPr>
              <a:t>Examples of Intentional Violations of Privacy Include: </a:t>
            </a:r>
          </a:p>
          <a:p>
            <a:pPr lvl="1"/>
            <a:r>
              <a:rPr lang="en-US" altLang="en-US" sz="2200" dirty="0">
                <a:latin typeface="Times New Roman" pitchFamily="18" charset="0"/>
                <a:cs typeface="Times New Roman" pitchFamily="18" charset="0"/>
              </a:rPr>
              <a:t>Accessing PHI for purposes other than assigned job responsibilities</a:t>
            </a:r>
          </a:p>
          <a:p>
            <a:pPr lvl="1"/>
            <a:r>
              <a:rPr lang="en-US" altLang="en-US" sz="2200" dirty="0">
                <a:latin typeface="Times New Roman" pitchFamily="18" charset="0"/>
                <a:cs typeface="Times New Roman" pitchFamily="18" charset="0"/>
              </a:rPr>
              <a:t>Attempting to learn or use another person’s access information</a:t>
            </a:r>
            <a:endParaRPr lang="en-US" altLang="en-US" sz="2000" b="1"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9982201" y="6408739"/>
            <a:ext cx="555625" cy="365125"/>
          </a:xfrm>
        </p:spPr>
        <p:txBody>
          <a:bodyPr/>
          <a:lstStyle/>
          <a:p>
            <a:pPr>
              <a:defRPr/>
            </a:pPr>
            <a:fld id="{9E696FFB-220C-4EB6-B537-D9C8AD780086}" type="slidenum">
              <a:rPr lang="en-US" smtClean="0"/>
              <a:pPr>
                <a:defRPr/>
              </a:pPr>
              <a:t>113</a:t>
            </a:fld>
            <a:endParaRPr lang="en-US" dirty="0"/>
          </a:p>
        </p:txBody>
      </p:sp>
      <p:sp>
        <p:nvSpPr>
          <p:cNvPr id="559109" name="Text Box 5"/>
          <p:cNvSpPr txBox="1">
            <a:spLocks noChangeArrowheads="1"/>
          </p:cNvSpPr>
          <p:nvPr/>
        </p:nvSpPr>
        <p:spPr bwMode="auto">
          <a:xfrm>
            <a:off x="2362200" y="5638800"/>
            <a:ext cx="7162800" cy="523220"/>
          </a:xfrm>
          <a:prstGeom prst="rect">
            <a:avLst/>
          </a:prstGeom>
          <a:solidFill>
            <a:schemeClr val="bg1"/>
          </a:solidFill>
          <a:ln w="9525">
            <a:solidFill>
              <a:schemeClr val="tx1"/>
            </a:solidFill>
            <a:miter lim="800000"/>
            <a:headEnd/>
            <a:tailEnd/>
          </a:ln>
          <a:effectLst/>
          <a:extLst/>
        </p:spPr>
        <p:txBody>
          <a:bodyPr wrap="square">
            <a:spAutoFit/>
          </a:bodyPr>
          <a:lstStyle/>
          <a:p>
            <a:pPr>
              <a:spcBef>
                <a:spcPct val="50000"/>
              </a:spcBef>
            </a:pPr>
            <a:r>
              <a:rPr lang="en-US" altLang="en-US" sz="1400" dirty="0">
                <a:solidFill>
                  <a:srgbClr val="FF0000"/>
                </a:solidFill>
              </a:rPr>
              <a:t>If you’re not sure about a use or disclosure, check with your Supervisor or the Privacy Officer</a:t>
            </a:r>
          </a:p>
        </p:txBody>
      </p:sp>
      <p:pic>
        <p:nvPicPr>
          <p:cNvPr id="8" name="Picture 7" descr="https://tse1.mm.bing.net/th?&amp;id=JN.%2b4gGfXO67br4N8kJTDiVK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4343400"/>
            <a:ext cx="1524000" cy="990600"/>
          </a:xfrm>
          <a:prstGeom prst="rect">
            <a:avLst/>
          </a:prstGeom>
          <a:noFill/>
          <a:ln>
            <a:noFill/>
          </a:ln>
        </p:spPr>
      </p:pic>
    </p:spTree>
    <p:extLst>
      <p:ext uri="{BB962C8B-B14F-4D97-AF65-F5344CB8AC3E}">
        <p14:creationId xmlns:p14="http://schemas.microsoft.com/office/powerpoint/2010/main" val="813397316"/>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type="title"/>
          </p:nvPr>
        </p:nvSpPr>
        <p:spPr>
          <a:xfrm>
            <a:off x="2971800" y="304800"/>
            <a:ext cx="6477000" cy="914400"/>
          </a:xfrm>
        </p:spPr>
        <p:txBody>
          <a:bodyPr>
            <a:normAutofit/>
          </a:bodyPr>
          <a:lstStyle/>
          <a:p>
            <a:r>
              <a:rPr lang="en-US" altLang="en-US" dirty="0">
                <a:solidFill>
                  <a:srgbClr val="FF0000"/>
                </a:solidFill>
                <a:latin typeface="Times New Roman" pitchFamily="18" charset="0"/>
                <a:cs typeface="Times New Roman" pitchFamily="18" charset="0"/>
              </a:rPr>
              <a:t>Reporting HIPAA Violations </a:t>
            </a:r>
          </a:p>
        </p:txBody>
      </p:sp>
      <p:sp>
        <p:nvSpPr>
          <p:cNvPr id="561155" name="Rectangle 3"/>
          <p:cNvSpPr>
            <a:spLocks noGrp="1" noChangeArrowheads="1"/>
          </p:cNvSpPr>
          <p:nvPr>
            <p:ph idx="1"/>
          </p:nvPr>
        </p:nvSpPr>
        <p:spPr>
          <a:xfrm>
            <a:off x="2057400" y="1219200"/>
            <a:ext cx="8077200" cy="3315494"/>
          </a:xfrm>
        </p:spPr>
        <p:txBody>
          <a:bodyPr/>
          <a:lstStyle/>
          <a:p>
            <a:pPr marL="609600" indent="-609600">
              <a:lnSpc>
                <a:spcPct val="90000"/>
              </a:lnSpc>
            </a:pPr>
            <a:r>
              <a:rPr lang="en-US" altLang="en-US" sz="2400" dirty="0">
                <a:latin typeface="Times New Roman" pitchFamily="18" charset="0"/>
                <a:cs typeface="Times New Roman" pitchFamily="18" charset="0"/>
              </a:rPr>
              <a:t>If you are aware or </a:t>
            </a:r>
            <a:r>
              <a:rPr lang="en-US" altLang="en-US" sz="2400" b="1" dirty="0">
                <a:latin typeface="Times New Roman" pitchFamily="18" charset="0"/>
                <a:cs typeface="Times New Roman" pitchFamily="18" charset="0"/>
              </a:rPr>
              <a:t>suspicious</a:t>
            </a:r>
            <a:r>
              <a:rPr lang="en-US" altLang="en-US" sz="2400" dirty="0">
                <a:latin typeface="Times New Roman" pitchFamily="18" charset="0"/>
                <a:cs typeface="Times New Roman" pitchFamily="18" charset="0"/>
              </a:rPr>
              <a:t> of an accidental or intentional HIPAA violation, it is your responsibility to report it.</a:t>
            </a:r>
          </a:p>
          <a:p>
            <a:pPr marL="971550" lvl="1" indent="-514350">
              <a:lnSpc>
                <a:spcPct val="90000"/>
              </a:lnSpc>
            </a:pPr>
            <a:r>
              <a:rPr lang="en-US" altLang="en-US" sz="2400" dirty="0">
                <a:latin typeface="Times New Roman" pitchFamily="18" charset="0"/>
                <a:cs typeface="Times New Roman" pitchFamily="18" charset="0"/>
              </a:rPr>
              <a:t>Your organization may not intimidate, threaten, coerce, discriminate against, or take other retaliatory action against anyone who in good faith reports a violation (whistleblowing).</a:t>
            </a:r>
          </a:p>
          <a:p>
            <a:pPr marL="971550" lvl="1" indent="-514350">
              <a:lnSpc>
                <a:spcPct val="90000"/>
              </a:lnSpc>
            </a:pPr>
            <a:r>
              <a:rPr lang="en-US" altLang="en-US" sz="2400" dirty="0">
                <a:latin typeface="Times New Roman" pitchFamily="18" charset="0"/>
                <a:cs typeface="Times New Roman" pitchFamily="18" charset="0"/>
              </a:rPr>
              <a:t>Refer to the [HIPAA Intranet page] for more examples of what to report.</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10058401" y="6408739"/>
            <a:ext cx="479425" cy="365125"/>
          </a:xfrm>
        </p:spPr>
        <p:txBody>
          <a:bodyPr/>
          <a:lstStyle/>
          <a:p>
            <a:pPr>
              <a:defRPr/>
            </a:pPr>
            <a:fld id="{9E696FFB-220C-4EB6-B537-D9C8AD780086}" type="slidenum">
              <a:rPr lang="en-US" smtClean="0"/>
              <a:pPr>
                <a:defRPr/>
              </a:pPr>
              <a:t>114</a:t>
            </a:fld>
            <a:endParaRPr lang="en-US" dirty="0"/>
          </a:p>
        </p:txBody>
      </p:sp>
      <p:pic>
        <p:nvPicPr>
          <p:cNvPr id="7" name="Picture 6" descr="https://tse1.mm.bing.net/th?&amp;id=JN.Pbb1/t0Sm71X49NWnywc/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495801"/>
            <a:ext cx="1615440" cy="1698625"/>
          </a:xfrm>
          <a:prstGeom prst="rect">
            <a:avLst/>
          </a:prstGeom>
          <a:noFill/>
          <a:ln>
            <a:noFill/>
          </a:ln>
        </p:spPr>
      </p:pic>
    </p:spTree>
    <p:extLst>
      <p:ext uri="{BB962C8B-B14F-4D97-AF65-F5344CB8AC3E}">
        <p14:creationId xmlns:p14="http://schemas.microsoft.com/office/powerpoint/2010/main" val="235179395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title"/>
          </p:nvPr>
        </p:nvSpPr>
        <p:spPr>
          <a:xfrm>
            <a:off x="2209800" y="304800"/>
            <a:ext cx="7543800" cy="1219200"/>
          </a:xfrm>
        </p:spPr>
        <p:txBody>
          <a:bodyPr>
            <a:normAutofit/>
          </a:bodyPr>
          <a:lstStyle/>
          <a:p>
            <a:pPr algn="ctr"/>
            <a:r>
              <a:rPr lang="en-US" altLang="en-US" sz="3200" dirty="0">
                <a:solidFill>
                  <a:srgbClr val="FF0000"/>
                </a:solidFill>
                <a:latin typeface="Times New Roman" pitchFamily="18" charset="0"/>
                <a:cs typeface="Times New Roman" pitchFamily="18" charset="0"/>
              </a:rPr>
              <a:t>It’s Important! </a:t>
            </a:r>
            <a:br>
              <a:rPr lang="en-US" altLang="en-US" sz="3200" dirty="0">
                <a:solidFill>
                  <a:srgbClr val="FF0000"/>
                </a:solidFill>
                <a:latin typeface="Times New Roman" pitchFamily="18" charset="0"/>
                <a:cs typeface="Times New Roman" pitchFamily="18" charset="0"/>
              </a:rPr>
            </a:br>
            <a:r>
              <a:rPr lang="en-US" altLang="en-US" sz="3200" dirty="0">
                <a:solidFill>
                  <a:srgbClr val="FF0000"/>
                </a:solidFill>
                <a:latin typeface="Times New Roman" pitchFamily="18" charset="0"/>
                <a:cs typeface="Times New Roman" pitchFamily="18" charset="0"/>
              </a:rPr>
              <a:t>You Must Report HIPAA Violations</a:t>
            </a:r>
          </a:p>
        </p:txBody>
      </p:sp>
      <p:sp>
        <p:nvSpPr>
          <p:cNvPr id="563203" name="Rectangle 3"/>
          <p:cNvSpPr>
            <a:spLocks noGrp="1" noChangeArrowheads="1"/>
          </p:cNvSpPr>
          <p:nvPr>
            <p:ph idx="1"/>
          </p:nvPr>
        </p:nvSpPr>
        <p:spPr>
          <a:xfrm>
            <a:off x="2438400" y="1600200"/>
            <a:ext cx="7543800" cy="4343400"/>
          </a:xfrm>
        </p:spPr>
        <p:txBody>
          <a:bodyPr>
            <a:normAutofit fontScale="92500" lnSpcReduction="20000"/>
          </a:bodyPr>
          <a:lstStyle/>
          <a:p>
            <a:pPr>
              <a:lnSpc>
                <a:spcPct val="90000"/>
              </a:lnSpc>
            </a:pPr>
            <a:r>
              <a:rPr lang="en-US" altLang="en-US" sz="2000" dirty="0">
                <a:latin typeface="Times New Roman" pitchFamily="18" charset="0"/>
                <a:cs typeface="Times New Roman" pitchFamily="18" charset="0"/>
              </a:rPr>
              <a:t>So they can be investigated, managed, and documented</a:t>
            </a:r>
          </a:p>
          <a:p>
            <a:pPr>
              <a:lnSpc>
                <a:spcPct val="90000"/>
              </a:lnSpc>
            </a:pPr>
            <a:r>
              <a:rPr lang="en-US" altLang="en-US" sz="2000" dirty="0">
                <a:latin typeface="Times New Roman" pitchFamily="18" charset="0"/>
                <a:cs typeface="Times New Roman" pitchFamily="18" charset="0"/>
              </a:rPr>
              <a:t>So they can be prevented from happening again in the future</a:t>
            </a:r>
          </a:p>
          <a:p>
            <a:pPr>
              <a:lnSpc>
                <a:spcPct val="90000"/>
              </a:lnSpc>
            </a:pPr>
            <a:r>
              <a:rPr lang="en-US" altLang="en-US" sz="2000" dirty="0">
                <a:latin typeface="Times New Roman" pitchFamily="18" charset="0"/>
                <a:cs typeface="Times New Roman" pitchFamily="18" charset="0"/>
              </a:rPr>
              <a:t>So damages can be kept to a minimum</a:t>
            </a:r>
          </a:p>
          <a:p>
            <a:pPr>
              <a:lnSpc>
                <a:spcPct val="90000"/>
              </a:lnSpc>
            </a:pPr>
            <a:r>
              <a:rPr lang="en-US" altLang="en-US" sz="2000" dirty="0">
                <a:latin typeface="Times New Roman" pitchFamily="18" charset="0"/>
                <a:cs typeface="Times New Roman" pitchFamily="18" charset="0"/>
              </a:rPr>
              <a:t>To minimize your personal risk</a:t>
            </a:r>
          </a:p>
          <a:p>
            <a:pPr>
              <a:lnSpc>
                <a:spcPct val="90000"/>
              </a:lnSpc>
            </a:pPr>
            <a:r>
              <a:rPr lang="en-US" altLang="en-US" sz="2000" dirty="0">
                <a:latin typeface="Times New Roman" pitchFamily="18" charset="0"/>
                <a:cs typeface="Times New Roman" pitchFamily="18" charset="0"/>
              </a:rPr>
              <a:t>In some instances, management may have to notify affected parties of lost, stolen, or compromised data</a:t>
            </a:r>
          </a:p>
          <a:p>
            <a:pPr>
              <a:lnSpc>
                <a:spcPct val="90000"/>
              </a:lnSpc>
              <a:buFont typeface="Wingdings" pitchFamily="2" charset="2"/>
              <a:buNone/>
            </a:pPr>
            <a:r>
              <a:rPr lang="en-US" altLang="en-US" sz="2000" b="1" dirty="0">
                <a:latin typeface="Times New Roman" pitchFamily="18" charset="0"/>
                <a:cs typeface="Times New Roman" pitchFamily="18" charset="0"/>
              </a:rPr>
              <a:t>	</a:t>
            </a:r>
          </a:p>
          <a:p>
            <a:pPr>
              <a:lnSpc>
                <a:spcPct val="90000"/>
              </a:lnSpc>
              <a:buFont typeface="Wingdings" pitchFamily="2" charset="2"/>
              <a:buNone/>
            </a:pPr>
            <a:r>
              <a:rPr lang="en-US" altLang="en-US" sz="2000" b="1" dirty="0">
                <a:latin typeface="Times New Roman" pitchFamily="18" charset="0"/>
                <a:cs typeface="Times New Roman" pitchFamily="18" charset="0"/>
              </a:rPr>
              <a:t>	</a:t>
            </a:r>
          </a:p>
          <a:p>
            <a:pPr>
              <a:lnSpc>
                <a:spcPct val="90000"/>
              </a:lnSpc>
              <a:buFont typeface="Wingdings" pitchFamily="2" charset="2"/>
              <a:buNone/>
            </a:pPr>
            <a:endParaRPr lang="en-US" altLang="en-US" sz="2000" b="1" dirty="0">
              <a:latin typeface="Times New Roman" pitchFamily="18" charset="0"/>
              <a:cs typeface="Times New Roman" pitchFamily="18" charset="0"/>
            </a:endParaRPr>
          </a:p>
          <a:p>
            <a:pPr>
              <a:lnSpc>
                <a:spcPct val="90000"/>
              </a:lnSpc>
              <a:buFont typeface="Wingdings" pitchFamily="2" charset="2"/>
              <a:buNone/>
            </a:pPr>
            <a:endParaRPr lang="en-US" altLang="en-US" sz="2000" b="1" dirty="0">
              <a:latin typeface="Times New Roman" pitchFamily="18" charset="0"/>
              <a:cs typeface="Times New Roman" pitchFamily="18" charset="0"/>
            </a:endParaRPr>
          </a:p>
          <a:p>
            <a:pPr>
              <a:lnSpc>
                <a:spcPct val="90000"/>
              </a:lnSpc>
              <a:buFont typeface="Wingdings" pitchFamily="2" charset="2"/>
              <a:buNone/>
            </a:pPr>
            <a:endParaRPr lang="en-US" altLang="en-US" sz="2000" b="1" dirty="0">
              <a:latin typeface="Times New Roman" pitchFamily="18" charset="0"/>
              <a:cs typeface="Times New Roman" pitchFamily="18" charset="0"/>
            </a:endParaRPr>
          </a:p>
          <a:p>
            <a:pPr>
              <a:lnSpc>
                <a:spcPct val="90000"/>
              </a:lnSpc>
              <a:buFont typeface="Wingdings" pitchFamily="2" charset="2"/>
              <a:buNone/>
            </a:pPr>
            <a:endParaRPr lang="en-US" altLang="en-US" sz="2000" b="1" dirty="0">
              <a:latin typeface="Times New Roman" pitchFamily="18" charset="0"/>
              <a:cs typeface="Times New Roman" pitchFamily="18" charset="0"/>
            </a:endParaRPr>
          </a:p>
          <a:p>
            <a:pPr algn="ctr">
              <a:lnSpc>
                <a:spcPct val="90000"/>
              </a:lnSpc>
              <a:buFont typeface="Wingdings" pitchFamily="2" charset="2"/>
              <a:buNone/>
            </a:pPr>
            <a:r>
              <a:rPr lang="en-US" altLang="en-US" sz="1400" dirty="0">
                <a:solidFill>
                  <a:srgbClr val="FF0000"/>
                </a:solidFill>
                <a:latin typeface="Times New Roman" pitchFamily="18" charset="0"/>
                <a:cs typeface="Times New Roman" pitchFamily="18" charset="0"/>
              </a:rPr>
              <a:t>Incidental disclosures need not be reported, but if you’re not sure, report them anyway</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9982201" y="6408739"/>
            <a:ext cx="555625" cy="365125"/>
          </a:xfrm>
        </p:spPr>
        <p:txBody>
          <a:bodyPr/>
          <a:lstStyle/>
          <a:p>
            <a:pPr>
              <a:defRPr/>
            </a:pPr>
            <a:fld id="{9E696FFB-220C-4EB6-B537-D9C8AD780086}" type="slidenum">
              <a:rPr lang="en-US" smtClean="0"/>
              <a:pPr>
                <a:defRPr/>
              </a:pPr>
              <a:t>115</a:t>
            </a:fld>
            <a:endParaRPr lang="en-US" dirty="0"/>
          </a:p>
        </p:txBody>
      </p:sp>
      <p:pic>
        <p:nvPicPr>
          <p:cNvPr id="92162" name="Picture 2"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13652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92164" name="Picture 4"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1587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92166" name="Picture 6"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16827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92168" name="Picture 8"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44700" y="32067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https://tse1.mm.bing.net/th?&amp;id=JN.ckI6m0iTfILpwVr3wpaETA&amp;w=300&amp;h=300&amp;c=0&amp;pid=1.9&amp;rs=0&amp;p=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657601"/>
            <a:ext cx="1524000" cy="1552575"/>
          </a:xfrm>
          <a:prstGeom prst="rect">
            <a:avLst/>
          </a:prstGeom>
          <a:noFill/>
          <a:ln>
            <a:noFill/>
          </a:ln>
        </p:spPr>
      </p:pic>
    </p:spTree>
    <p:extLst>
      <p:ext uri="{BB962C8B-B14F-4D97-AF65-F5344CB8AC3E}">
        <p14:creationId xmlns:p14="http://schemas.microsoft.com/office/powerpoint/2010/main" val="37599829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title"/>
          </p:nvPr>
        </p:nvSpPr>
        <p:spPr>
          <a:xfrm>
            <a:off x="3352800" y="838200"/>
            <a:ext cx="5334000" cy="1173162"/>
          </a:xfrm>
        </p:spPr>
        <p:txBody>
          <a:bodyPr>
            <a:normAutofit/>
          </a:bodyPr>
          <a:lstStyle/>
          <a:p>
            <a:pPr algn="ctr"/>
            <a:r>
              <a:rPr lang="en-US" altLang="en-US" dirty="0">
                <a:solidFill>
                  <a:srgbClr val="FF0000"/>
                </a:solidFill>
                <a:latin typeface="Times New Roman" pitchFamily="18" charset="0"/>
                <a:cs typeface="Times New Roman" pitchFamily="18" charset="0"/>
              </a:rPr>
              <a:t>Patient Complaints</a:t>
            </a:r>
          </a:p>
        </p:txBody>
      </p:sp>
      <p:sp>
        <p:nvSpPr>
          <p:cNvPr id="565251" name="Rectangle 3"/>
          <p:cNvSpPr>
            <a:spLocks noGrp="1" noChangeArrowheads="1"/>
          </p:cNvSpPr>
          <p:nvPr>
            <p:ph idx="1"/>
          </p:nvPr>
        </p:nvSpPr>
        <p:spPr>
          <a:xfrm>
            <a:off x="3124200" y="3048000"/>
            <a:ext cx="6400800" cy="685800"/>
          </a:xfrm>
        </p:spPr>
        <p:txBody>
          <a:bodyPr/>
          <a:lstStyle/>
          <a:p>
            <a:pPr marL="109537" indent="0">
              <a:buNone/>
            </a:pPr>
            <a:r>
              <a:rPr lang="en-US" altLang="en-US" dirty="0">
                <a:latin typeface="Times New Roman" pitchFamily="18" charset="0"/>
                <a:cs typeface="Times New Roman" pitchFamily="18" charset="0"/>
              </a:rPr>
              <a:t>All Privacy Complaints Must Be Reported</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10058401" y="6408739"/>
            <a:ext cx="479425" cy="365125"/>
          </a:xfrm>
        </p:spPr>
        <p:txBody>
          <a:bodyPr/>
          <a:lstStyle/>
          <a:p>
            <a:pPr>
              <a:defRPr/>
            </a:pPr>
            <a:fld id="{9E696FFB-220C-4EB6-B537-D9C8AD780086}" type="slidenum">
              <a:rPr lang="en-US" smtClean="0"/>
              <a:pPr>
                <a:defRPr/>
              </a:pPr>
              <a:t>116</a:t>
            </a:fld>
            <a:endParaRPr lang="en-US" dirty="0"/>
          </a:p>
        </p:txBody>
      </p:sp>
      <p:sp>
        <p:nvSpPr>
          <p:cNvPr id="8" name="Rectangle 3"/>
          <p:cNvSpPr txBox="1">
            <a:spLocks noChangeArrowheads="1"/>
          </p:cNvSpPr>
          <p:nvPr/>
        </p:nvSpPr>
        <p:spPr bwMode="auto">
          <a:xfrm>
            <a:off x="2057400" y="2209800"/>
            <a:ext cx="80772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altLang="en-US" dirty="0">
                <a:latin typeface="Times New Roman" pitchFamily="18" charset="0"/>
                <a:cs typeface="Times New Roman" pitchFamily="18" charset="0"/>
              </a:rPr>
              <a:t>We Must Respond to Privacy and Security Complaints </a:t>
            </a:r>
          </a:p>
        </p:txBody>
      </p:sp>
      <p:pic>
        <p:nvPicPr>
          <p:cNvPr id="9" name="Picture 8" descr="https://tse4.mm.bing.net/th?id=JN.OIBWAzV07qzBOb1nr0BgQQ&amp;w=234&amp;h=173&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1" y="3962400"/>
            <a:ext cx="1528445" cy="1143000"/>
          </a:xfrm>
          <a:prstGeom prst="rect">
            <a:avLst/>
          </a:prstGeom>
          <a:noFill/>
          <a:ln>
            <a:noFill/>
          </a:ln>
        </p:spPr>
      </p:pic>
    </p:spTree>
    <p:extLst>
      <p:ext uri="{BB962C8B-B14F-4D97-AF65-F5344CB8AC3E}">
        <p14:creationId xmlns:p14="http://schemas.microsoft.com/office/powerpoint/2010/main" val="63084611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888" y="1500189"/>
            <a:ext cx="8596668" cy="1320800"/>
          </a:xfrm>
        </p:spPr>
        <p:txBody>
          <a:bodyPr/>
          <a:lstStyle/>
          <a:p>
            <a:pPr algn="ctr"/>
            <a:r>
              <a:rPr lang="en-US" dirty="0">
                <a:solidFill>
                  <a:srgbClr val="FF0000"/>
                </a:solidFill>
                <a:latin typeface="Times New Roman" panose="02020603050405020304" pitchFamily="18" charset="0"/>
                <a:cs typeface="Times New Roman" panose="02020603050405020304" pitchFamily="18" charset="0"/>
              </a:rPr>
              <a:t>   Section XIII</a:t>
            </a:r>
            <a:endParaRPr lang="en-US" dirty="0"/>
          </a:p>
        </p:txBody>
      </p:sp>
      <p:sp>
        <p:nvSpPr>
          <p:cNvPr id="3" name="Content Placeholder 2"/>
          <p:cNvSpPr>
            <a:spLocks noGrp="1"/>
          </p:cNvSpPr>
          <p:nvPr>
            <p:ph idx="1"/>
          </p:nvPr>
        </p:nvSpPr>
        <p:spPr>
          <a:xfrm>
            <a:off x="836724" y="2697484"/>
            <a:ext cx="8596668" cy="3880773"/>
          </a:xfrm>
        </p:spPr>
        <p:txBody>
          <a:bodyPr>
            <a:normAutofit/>
          </a:bodyPr>
          <a:lstStyle/>
          <a:p>
            <a:pPr marL="0" indent="0" algn="ctr">
              <a:buNone/>
            </a:pPr>
            <a:r>
              <a:rPr lang="en-US" sz="4800" dirty="0">
                <a:solidFill>
                  <a:schemeClr val="accent2"/>
                </a:solidFill>
              </a:rPr>
              <a:t>NEVADA LAW</a:t>
            </a:r>
          </a:p>
        </p:txBody>
      </p:sp>
    </p:spTree>
    <p:extLst>
      <p:ext uri="{BB962C8B-B14F-4D97-AF65-F5344CB8AC3E}">
        <p14:creationId xmlns:p14="http://schemas.microsoft.com/office/powerpoint/2010/main" val="215805430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86" y="399876"/>
            <a:ext cx="8596668" cy="1320800"/>
          </a:xfrm>
        </p:spPr>
        <p:txBody>
          <a:bodyPr>
            <a:normAutofit/>
          </a:bodyPr>
          <a:lstStyle/>
          <a:p>
            <a:pPr algn="ctr"/>
            <a:r>
              <a:rPr lang="en-US" sz="4400" dirty="0"/>
              <a:t>IT’S CONFIDENTIAL</a:t>
            </a:r>
          </a:p>
        </p:txBody>
      </p:sp>
      <p:sp>
        <p:nvSpPr>
          <p:cNvPr id="3" name="Content Placeholder 2"/>
          <p:cNvSpPr>
            <a:spLocks noGrp="1"/>
          </p:cNvSpPr>
          <p:nvPr>
            <p:ph idx="1"/>
          </p:nvPr>
        </p:nvSpPr>
        <p:spPr/>
        <p:txBody>
          <a:bodyPr/>
          <a:lstStyle/>
          <a:p>
            <a:pPr>
              <a:lnSpc>
                <a:spcPct val="90000"/>
              </a:lnSpc>
            </a:pPr>
            <a:r>
              <a:rPr lang="en-US" altLang="en-US" dirty="0">
                <a:ea typeface="ＭＳ Ｐゴシック" panose="020B0600070205080204" pitchFamily="34" charset="-128"/>
              </a:rPr>
              <a:t>Nevada makes reports confidential, which carries with it fiduciary duty.</a:t>
            </a:r>
          </a:p>
          <a:p>
            <a:pPr>
              <a:lnSpc>
                <a:spcPct val="90000"/>
              </a:lnSpc>
            </a:pPr>
            <a:r>
              <a:rPr lang="en-US" altLang="en-US" dirty="0">
                <a:ea typeface="ＭＳ Ｐゴシック" panose="020B0600070205080204" pitchFamily="34" charset="-128"/>
              </a:rPr>
              <a:t>Including mental health and drug and alcohol abuse, in addition to regular health records.</a:t>
            </a:r>
          </a:p>
          <a:p>
            <a:pPr>
              <a:lnSpc>
                <a:spcPct val="90000"/>
              </a:lnSpc>
            </a:pPr>
            <a:r>
              <a:rPr lang="en-US" altLang="en-US" dirty="0">
                <a:ea typeface="ＭＳ Ｐゴシック" panose="020B0600070205080204" pitchFamily="34" charset="-128"/>
              </a:rPr>
              <a:t>Even in an authorized disclosure, a notice of confidentiality must go with each document.</a:t>
            </a:r>
          </a:p>
          <a:p>
            <a:pPr>
              <a:lnSpc>
                <a:spcPct val="90000"/>
              </a:lnSpc>
            </a:pPr>
            <a:r>
              <a:rPr lang="en-US" altLang="en-US" dirty="0">
                <a:ea typeface="ＭＳ Ｐゴシック" panose="020B0600070205080204" pitchFamily="34" charset="-128"/>
              </a:rPr>
              <a:t>Any person, law enforcement agency or public agency, institution or facility who willfully releases data or information concerning such reports, except for criminal prosecution or other allowable authorization is guilty of a misdemeanor</a:t>
            </a:r>
          </a:p>
          <a:p>
            <a:endParaRPr lang="en-US" dirty="0"/>
          </a:p>
        </p:txBody>
      </p:sp>
    </p:spTree>
    <p:extLst>
      <p:ext uri="{BB962C8B-B14F-4D97-AF65-F5344CB8AC3E}">
        <p14:creationId xmlns:p14="http://schemas.microsoft.com/office/powerpoint/2010/main" val="245105876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Extends to Juvenile Law and Placement</a:t>
            </a:r>
          </a:p>
        </p:txBody>
      </p:sp>
      <p:sp>
        <p:nvSpPr>
          <p:cNvPr id="3" name="Content Placeholder 2"/>
          <p:cNvSpPr>
            <a:spLocks noGrp="1"/>
          </p:cNvSpPr>
          <p:nvPr>
            <p:ph idx="1"/>
          </p:nvPr>
        </p:nvSpPr>
        <p:spPr/>
        <p:txBody>
          <a:bodyPr/>
          <a:lstStyle/>
          <a:p>
            <a:r>
              <a:rPr lang="en-US" altLang="en-US" dirty="0">
                <a:ea typeface="ＭＳ Ｐゴシック" panose="020B0600070205080204" pitchFamily="34" charset="-128"/>
              </a:rPr>
              <a:t>Confidentiality also relates to any information regarding the child or family</a:t>
            </a:r>
          </a:p>
          <a:p>
            <a:r>
              <a:rPr lang="en-US" altLang="en-US" dirty="0">
                <a:ea typeface="ＭＳ Ｐゴシック" panose="020B0600070205080204" pitchFamily="34" charset="-128"/>
              </a:rPr>
              <a:t>NRS 432B.280 makes any reports made, as well as any record of an investigation, confidential</a:t>
            </a:r>
          </a:p>
          <a:p>
            <a:r>
              <a:rPr lang="en-US" altLang="en-US" dirty="0">
                <a:ea typeface="ＭＳ Ｐゴシック" panose="020B0600070205080204" pitchFamily="34" charset="-128"/>
              </a:rPr>
              <a:t>Violation of the confidentiality rule is a misdemeanor.</a:t>
            </a:r>
          </a:p>
          <a:p>
            <a:endParaRPr lang="en-US" dirty="0"/>
          </a:p>
        </p:txBody>
      </p:sp>
    </p:spTree>
    <p:extLst>
      <p:ext uri="{BB962C8B-B14F-4D97-AF65-F5344CB8AC3E}">
        <p14:creationId xmlns:p14="http://schemas.microsoft.com/office/powerpoint/2010/main" val="1228738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254000" y="145409"/>
            <a:ext cx="8686800" cy="1143000"/>
          </a:xfrm>
        </p:spPr>
        <p:txBody>
          <a:bodyPr>
            <a:normAutofit/>
          </a:bodyPr>
          <a:lstStyle/>
          <a:p>
            <a:pPr algn="ctr" eaLnBrk="1" hangingPunct="1">
              <a:defRPr/>
            </a:pPr>
            <a:r>
              <a:rPr lang="en-US" altLang="en-US" sz="3200" dirty="0">
                <a:solidFill>
                  <a:schemeClr val="accent1">
                    <a:lumMod val="75000"/>
                  </a:schemeClr>
                </a:solidFill>
                <a:latin typeface="Times New Roman" pitchFamily="18" charset="0"/>
                <a:cs typeface="Times New Roman" pitchFamily="18" charset="0"/>
              </a:rPr>
              <a:t>Why is Privacy and Security Training Important?</a:t>
            </a:r>
          </a:p>
        </p:txBody>
      </p:sp>
      <p:sp>
        <p:nvSpPr>
          <p:cNvPr id="47107" name="Rectangle 3"/>
          <p:cNvSpPr>
            <a:spLocks noGrp="1" noChangeArrowheads="1"/>
          </p:cNvSpPr>
          <p:nvPr>
            <p:ph type="body" sz="half" idx="2"/>
          </p:nvPr>
        </p:nvSpPr>
        <p:spPr>
          <a:xfrm>
            <a:off x="876300" y="1533525"/>
            <a:ext cx="7391400" cy="3571875"/>
          </a:xfrm>
        </p:spPr>
        <p:txBody>
          <a:bodyPr/>
          <a:lstStyle/>
          <a:p>
            <a:pPr eaLnBrk="1" hangingPunct="1">
              <a:lnSpc>
                <a:spcPct val="90000"/>
              </a:lnSpc>
            </a:pPr>
            <a:r>
              <a:rPr lang="en-US" altLang="en-US" sz="2400" dirty="0">
                <a:latin typeface="Times New Roman" pitchFamily="18" charset="0"/>
                <a:cs typeface="Times New Roman" pitchFamily="18" charset="0"/>
              </a:rPr>
              <a:t>Outlines ways to prevent accidental and intentional misuse of PHI.</a:t>
            </a:r>
          </a:p>
          <a:p>
            <a:pPr eaLnBrk="1" hangingPunct="1">
              <a:lnSpc>
                <a:spcPct val="90000"/>
              </a:lnSpc>
            </a:pPr>
            <a:r>
              <a:rPr lang="en-US" altLang="en-US" sz="2400" dirty="0">
                <a:latin typeface="Times New Roman" pitchFamily="18" charset="0"/>
                <a:cs typeface="Times New Roman" pitchFamily="18" charset="0"/>
              </a:rPr>
              <a:t>Makes PHI secure with minimal impact to staff and business processes.</a:t>
            </a:r>
          </a:p>
          <a:p>
            <a:pPr eaLnBrk="1" hangingPunct="1">
              <a:lnSpc>
                <a:spcPct val="90000"/>
              </a:lnSpc>
            </a:pPr>
            <a:r>
              <a:rPr lang="en-US" altLang="en-US" sz="2400" b="1" dirty="0">
                <a:solidFill>
                  <a:srgbClr val="FF0000"/>
                </a:solidFill>
                <a:latin typeface="Times New Roman" pitchFamily="18" charset="0"/>
                <a:cs typeface="Times New Roman" pitchFamily="18" charset="0"/>
              </a:rPr>
              <a:t>It’s not just about HIPAA – it’s about doing the right thing!</a:t>
            </a:r>
          </a:p>
          <a:p>
            <a:pPr eaLnBrk="1" hangingPunct="1">
              <a:lnSpc>
                <a:spcPct val="90000"/>
              </a:lnSpc>
            </a:pPr>
            <a:r>
              <a:rPr lang="en-US" altLang="en-US" sz="2400" dirty="0">
                <a:latin typeface="Times New Roman" pitchFamily="18" charset="0"/>
                <a:cs typeface="Times New Roman" pitchFamily="18" charset="0"/>
              </a:rPr>
              <a:t>Shows your commitment to managing electronic protected health information (ePHI) with the same care and respect as we expect of our own private information</a:t>
            </a:r>
            <a:endParaRPr lang="en-US" altLang="en-US" sz="20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EED0242E-4775-452C-8298-BB3DE86C1FA6}" type="slidenum">
              <a:rPr lang="en-US" altLang="en-US" smtClean="0"/>
              <a:pPr>
                <a:defRPr/>
              </a:pPr>
              <a:t>12</a:t>
            </a:fld>
            <a:endParaRPr lang="en-US" altLang="en-US" dirty="0"/>
          </a:p>
        </p:txBody>
      </p:sp>
      <p:pic>
        <p:nvPicPr>
          <p:cNvPr id="7" name="Picture 6" descr="https://tse1.mm.bing.net/th?&amp;id=JN.wcHfcwse6iRQVFemdLDuN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1" y="5105400"/>
            <a:ext cx="1269365" cy="1122680"/>
          </a:xfrm>
          <a:prstGeom prst="rect">
            <a:avLst/>
          </a:prstGeom>
          <a:noFill/>
          <a:ln>
            <a:noFill/>
          </a:ln>
        </p:spPr>
      </p:pic>
    </p:spTree>
    <p:extLst>
      <p:ext uri="{BB962C8B-B14F-4D97-AF65-F5344CB8AC3E}">
        <p14:creationId xmlns:p14="http://schemas.microsoft.com/office/powerpoint/2010/main" val="3418539432"/>
      </p:ext>
    </p:extLst>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EXCEPTIONS for </a:t>
            </a:r>
            <a:r>
              <a:rPr lang="en-US" sz="5400" dirty="0" err="1"/>
              <a:t>Juvenille</a:t>
            </a:r>
            <a:endParaRPr lang="en-US" sz="5400" dirty="0"/>
          </a:p>
        </p:txBody>
      </p:sp>
      <p:sp>
        <p:nvSpPr>
          <p:cNvPr id="3" name="Content Placeholder 2"/>
          <p:cNvSpPr>
            <a:spLocks noGrp="1"/>
          </p:cNvSpPr>
          <p:nvPr>
            <p:ph idx="1"/>
          </p:nvPr>
        </p:nvSpPr>
        <p:spPr/>
        <p:txBody>
          <a:bodyPr/>
          <a:lstStyle/>
          <a:p>
            <a:r>
              <a:rPr lang="en-US" altLang="en-US" dirty="0">
                <a:ea typeface="ＭＳ Ｐゴシック" panose="020B0600070205080204" pitchFamily="34" charset="-128"/>
              </a:rPr>
              <a:t>Criminal prosecution of the parent or person responsible for the child</a:t>
            </a:r>
          </a:p>
          <a:p>
            <a:r>
              <a:rPr lang="en-US" altLang="en-US" dirty="0">
                <a:ea typeface="ＭＳ Ｐゴシック" panose="020B0600070205080204" pitchFamily="34" charset="-128"/>
              </a:rPr>
              <a:t>Authorized agencies or persons that may have access</a:t>
            </a:r>
          </a:p>
          <a:p>
            <a:r>
              <a:rPr lang="en-US" altLang="en-US" dirty="0">
                <a:ea typeface="ＭＳ Ｐゴシック" panose="020B0600070205080204" pitchFamily="34" charset="-128"/>
              </a:rPr>
              <a:t>Reports to the court that may be given to parent, guardian or their attorney.</a:t>
            </a:r>
          </a:p>
          <a:p>
            <a:endParaRPr lang="en-US" dirty="0"/>
          </a:p>
        </p:txBody>
      </p:sp>
    </p:spTree>
    <p:extLst>
      <p:ext uri="{BB962C8B-B14F-4D97-AF65-F5344CB8AC3E}">
        <p14:creationId xmlns:p14="http://schemas.microsoft.com/office/powerpoint/2010/main" val="260546727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MANDATORY REPORTING</a:t>
            </a:r>
          </a:p>
        </p:txBody>
      </p:sp>
      <p:sp>
        <p:nvSpPr>
          <p:cNvPr id="3" name="Content Placeholder 2"/>
          <p:cNvSpPr>
            <a:spLocks noGrp="1"/>
          </p:cNvSpPr>
          <p:nvPr>
            <p:ph idx="1"/>
          </p:nvPr>
        </p:nvSpPr>
        <p:spPr/>
        <p:txBody>
          <a:bodyPr/>
          <a:lstStyle/>
          <a:p>
            <a:r>
              <a:rPr lang="en-US" altLang="en-US" sz="2800" dirty="0">
                <a:ea typeface="ＭＳ Ｐゴシック" panose="020B0600070205080204" pitchFamily="34" charset="-128"/>
              </a:rPr>
              <a:t>Child Abuse and Neglect  </a:t>
            </a:r>
          </a:p>
          <a:p>
            <a:r>
              <a:rPr lang="en-US" altLang="en-US" sz="2800" dirty="0">
                <a:ea typeface="ＭＳ Ｐゴシック" panose="020B0600070205080204" pitchFamily="34" charset="-128"/>
              </a:rPr>
              <a:t>Older or Vulnerable Person</a:t>
            </a:r>
          </a:p>
          <a:p>
            <a:endParaRPr lang="en-US" dirty="0"/>
          </a:p>
        </p:txBody>
      </p:sp>
    </p:spTree>
    <p:extLst>
      <p:ext uri="{BB962C8B-B14F-4D97-AF65-F5344CB8AC3E}">
        <p14:creationId xmlns:p14="http://schemas.microsoft.com/office/powerpoint/2010/main" val="34912014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REQUIREMENTS FOR PROVIDERS IN NEVADA</a:t>
            </a:r>
          </a:p>
        </p:txBody>
      </p:sp>
      <p:sp>
        <p:nvSpPr>
          <p:cNvPr id="3" name="Content Placeholder 2"/>
          <p:cNvSpPr>
            <a:spLocks noGrp="1"/>
          </p:cNvSpPr>
          <p:nvPr>
            <p:ph idx="1"/>
          </p:nvPr>
        </p:nvSpPr>
        <p:spPr/>
        <p:txBody>
          <a:bodyPr/>
          <a:lstStyle/>
          <a:p>
            <a:r>
              <a:rPr lang="en-US" dirty="0"/>
              <a:t>Hospitals must keep records of all trauma treatment</a:t>
            </a:r>
          </a:p>
          <a:p>
            <a:r>
              <a:rPr lang="en-US" dirty="0"/>
              <a:t>Keep confidential records of substance abuse treatments.</a:t>
            </a:r>
          </a:p>
          <a:p>
            <a:r>
              <a:rPr lang="en-US" dirty="0"/>
              <a:t>State can revoke an entire facility’s licensing for failure to follow confidentiality safeguards</a:t>
            </a:r>
          </a:p>
          <a:p>
            <a:r>
              <a:rPr lang="en-US" dirty="0"/>
              <a:t>Providers must maintain confidential records for a minimum of five years.</a:t>
            </a:r>
          </a:p>
          <a:p>
            <a:endParaRPr lang="en-US" dirty="0"/>
          </a:p>
        </p:txBody>
      </p:sp>
    </p:spTree>
    <p:extLst>
      <p:ext uri="{BB962C8B-B14F-4D97-AF65-F5344CB8AC3E}">
        <p14:creationId xmlns:p14="http://schemas.microsoft.com/office/powerpoint/2010/main" val="175541460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234588" y="983133"/>
            <a:ext cx="7772400" cy="1829761"/>
          </a:xfrm>
        </p:spPr>
        <p:txBody>
          <a:bodyPr>
            <a:normAutofit/>
          </a:bodyPr>
          <a:lstStyle/>
          <a:p>
            <a:pPr algn="ctr"/>
            <a:r>
              <a:rPr lang="en-US" sz="4400" dirty="0">
                <a:solidFill>
                  <a:srgbClr val="FF0000"/>
                </a:solidFill>
                <a:latin typeface="Times New Roman" panose="02020603050405020304" pitchFamily="18" charset="0"/>
                <a:cs typeface="Times New Roman" panose="02020603050405020304" pitchFamily="18" charset="0"/>
              </a:rPr>
              <a:t>Section XIV</a:t>
            </a:r>
          </a:p>
        </p:txBody>
      </p:sp>
      <p:sp>
        <p:nvSpPr>
          <p:cNvPr id="10" name="Subtitle 9"/>
          <p:cNvSpPr>
            <a:spLocks noGrp="1"/>
          </p:cNvSpPr>
          <p:nvPr>
            <p:ph type="subTitle" idx="1"/>
          </p:nvPr>
        </p:nvSpPr>
        <p:spPr>
          <a:xfrm>
            <a:off x="2390450" y="3048000"/>
            <a:ext cx="7772400" cy="1199704"/>
          </a:xfrm>
        </p:spPr>
        <p:txBody>
          <a:bodyPr/>
          <a:lstStyle/>
          <a:p>
            <a:pPr algn="ctr"/>
            <a:r>
              <a:rPr lang="en-US" sz="3600" dirty="0">
                <a:latin typeface="Times New Roman" panose="02020603050405020304" pitchFamily="18" charset="0"/>
                <a:cs typeface="Times New Roman" panose="02020603050405020304" pitchFamily="18" charset="0"/>
              </a:rPr>
              <a:t>Substance Abuse Providers</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410201" y="3905250"/>
            <a:ext cx="166814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9649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3EE6AC-37F4-4FB0-A18F-34F457329649}"/>
              </a:ext>
            </a:extLst>
          </p:cNvPr>
          <p:cNvSpPr>
            <a:spLocks noGrp="1"/>
          </p:cNvSpPr>
          <p:nvPr>
            <p:ph type="title"/>
          </p:nvPr>
        </p:nvSpPr>
        <p:spPr/>
        <p:txBody>
          <a:bodyPr/>
          <a:lstStyle/>
          <a:p>
            <a:r>
              <a:rPr lang="en-US" dirty="0"/>
              <a:t>Recent Changes Under the Final Rule</a:t>
            </a:r>
          </a:p>
        </p:txBody>
      </p:sp>
      <p:sp>
        <p:nvSpPr>
          <p:cNvPr id="3" name="Content Placeholder 2">
            <a:extLst>
              <a:ext uri="{FF2B5EF4-FFF2-40B4-BE49-F238E27FC236}">
                <a16:creationId xmlns:a16="http://schemas.microsoft.com/office/drawing/2014/main" xmlns="" id="{5EB02C7A-FC69-4E2F-AE4F-6285E4C6B41A}"/>
              </a:ext>
            </a:extLst>
          </p:cNvPr>
          <p:cNvSpPr>
            <a:spLocks noGrp="1"/>
          </p:cNvSpPr>
          <p:nvPr>
            <p:ph idx="1"/>
          </p:nvPr>
        </p:nvSpPr>
        <p:spPr>
          <a:xfrm>
            <a:off x="677334" y="1317072"/>
            <a:ext cx="10496802" cy="5540927"/>
          </a:xfrm>
        </p:spPr>
        <p:txBody>
          <a:bodyPr>
            <a:normAutofit/>
          </a:bodyPr>
          <a:lstStyle/>
          <a:p>
            <a:r>
              <a:rPr lang="en-US" sz="2400" dirty="0"/>
              <a:t>January of 2017 --  U.S. Department of Health and Human Services Substance Abuse and Mental Health Services Administration amended sections of 42 CFR relating to federal substance use disorder confidentiality regulations. </a:t>
            </a:r>
          </a:p>
          <a:p>
            <a:r>
              <a:rPr lang="en-US" sz="2400" dirty="0"/>
              <a:t>They called this amendment the “Final Rule.”</a:t>
            </a:r>
          </a:p>
          <a:p>
            <a:r>
              <a:rPr lang="en-US" sz="2400" dirty="0"/>
              <a:t>Substance Abuse providers should already be implementing the changes.</a:t>
            </a:r>
          </a:p>
          <a:p>
            <a:r>
              <a:rPr lang="en-US" sz="2400" dirty="0"/>
              <a:t>Areas that changed:</a:t>
            </a:r>
          </a:p>
          <a:p>
            <a:pPr lvl="1"/>
            <a:r>
              <a:rPr lang="en-US" sz="2400" dirty="0"/>
              <a:t>1) Consent Options;</a:t>
            </a:r>
          </a:p>
          <a:p>
            <a:pPr lvl="1"/>
            <a:r>
              <a:rPr lang="en-US" sz="2400" dirty="0"/>
              <a:t>2) Definition of Qualified Service Organizations;</a:t>
            </a:r>
          </a:p>
          <a:p>
            <a:pPr lvl="1"/>
            <a:r>
              <a:rPr lang="en-US" sz="2400" dirty="0"/>
              <a:t>3) Security for Records; and,</a:t>
            </a:r>
          </a:p>
          <a:p>
            <a:pPr lvl="1"/>
            <a:r>
              <a:rPr lang="en-US" sz="2400" dirty="0"/>
              <a:t>4) New Definitions</a:t>
            </a:r>
            <a:r>
              <a:rPr lang="en-US" dirty="0"/>
              <a:t>.</a:t>
            </a:r>
          </a:p>
        </p:txBody>
      </p:sp>
    </p:spTree>
    <p:extLst>
      <p:ext uri="{BB962C8B-B14F-4D97-AF65-F5344CB8AC3E}">
        <p14:creationId xmlns:p14="http://schemas.microsoft.com/office/powerpoint/2010/main" val="19131241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0343F6-CC8E-4A60-9979-73F4C0AC9924}"/>
              </a:ext>
            </a:extLst>
          </p:cNvPr>
          <p:cNvSpPr>
            <a:spLocks noGrp="1"/>
          </p:cNvSpPr>
          <p:nvPr>
            <p:ph type="title"/>
          </p:nvPr>
        </p:nvSpPr>
        <p:spPr/>
        <p:txBody>
          <a:bodyPr/>
          <a:lstStyle/>
          <a:p>
            <a:r>
              <a:rPr lang="en-US" dirty="0"/>
              <a:t>Consent Options</a:t>
            </a:r>
          </a:p>
        </p:txBody>
      </p:sp>
      <p:sp>
        <p:nvSpPr>
          <p:cNvPr id="3" name="Content Placeholder 2">
            <a:extLst>
              <a:ext uri="{FF2B5EF4-FFF2-40B4-BE49-F238E27FC236}">
                <a16:creationId xmlns:a16="http://schemas.microsoft.com/office/drawing/2014/main" xmlns="" id="{3FE5623C-C50E-4961-9B64-491CE6B31FE9}"/>
              </a:ext>
            </a:extLst>
          </p:cNvPr>
          <p:cNvSpPr>
            <a:spLocks noGrp="1"/>
          </p:cNvSpPr>
          <p:nvPr>
            <p:ph idx="1"/>
          </p:nvPr>
        </p:nvSpPr>
        <p:spPr>
          <a:xfrm>
            <a:off x="677334" y="1367407"/>
            <a:ext cx="8596668" cy="4564900"/>
          </a:xfrm>
        </p:spPr>
        <p:txBody>
          <a:bodyPr>
            <a:noAutofit/>
          </a:bodyPr>
          <a:lstStyle/>
          <a:p>
            <a:r>
              <a:rPr lang="en-US" sz="2400" dirty="0"/>
              <a:t>Patient consent still required prior to disclosure (unless another exception applies), but the form of consent has become more specific, and yet more broad.</a:t>
            </a:r>
          </a:p>
          <a:p>
            <a:r>
              <a:rPr lang="en-US" sz="2400" dirty="0"/>
              <a:t>It got more broad because the “to whom” designation can include more people and entities, and even third party entities who would operate on behalf of a patient-treating entity.</a:t>
            </a:r>
          </a:p>
          <a:p>
            <a:r>
              <a:rPr lang="en-US" sz="2400" dirty="0"/>
              <a:t>It got more specific in the “amount and kind” of records designation. For example, “all my records,” even if accompanied by dates is not specific enough for a substance use disclosure. It would have to say at minimum “all my records related to my “X” use.”</a:t>
            </a:r>
          </a:p>
        </p:txBody>
      </p:sp>
    </p:spTree>
    <p:extLst>
      <p:ext uri="{BB962C8B-B14F-4D97-AF65-F5344CB8AC3E}">
        <p14:creationId xmlns:p14="http://schemas.microsoft.com/office/powerpoint/2010/main" val="112439817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148D02-C7F6-487A-93A9-230F9CF9A4F8}"/>
              </a:ext>
            </a:extLst>
          </p:cNvPr>
          <p:cNvSpPr>
            <a:spLocks noGrp="1"/>
          </p:cNvSpPr>
          <p:nvPr>
            <p:ph type="title"/>
          </p:nvPr>
        </p:nvSpPr>
        <p:spPr/>
        <p:txBody>
          <a:bodyPr/>
          <a:lstStyle/>
          <a:p>
            <a:r>
              <a:rPr lang="en-US" dirty="0"/>
              <a:t>Qualified Service Organization</a:t>
            </a:r>
          </a:p>
        </p:txBody>
      </p:sp>
      <p:sp>
        <p:nvSpPr>
          <p:cNvPr id="3" name="Content Placeholder 2">
            <a:extLst>
              <a:ext uri="{FF2B5EF4-FFF2-40B4-BE49-F238E27FC236}">
                <a16:creationId xmlns:a16="http://schemas.microsoft.com/office/drawing/2014/main" xmlns="" id="{422E2FE1-B9DB-4B44-8F59-2F5AD348F39B}"/>
              </a:ext>
            </a:extLst>
          </p:cNvPr>
          <p:cNvSpPr>
            <a:spLocks noGrp="1"/>
          </p:cNvSpPr>
          <p:nvPr>
            <p:ph idx="1"/>
          </p:nvPr>
        </p:nvSpPr>
        <p:spPr/>
        <p:txBody>
          <a:bodyPr>
            <a:normAutofit/>
          </a:bodyPr>
          <a:lstStyle/>
          <a:p>
            <a:r>
              <a:rPr lang="en-US" sz="2400" dirty="0"/>
              <a:t>The definition of “QSO” now includes population health management services to be a QSO that can request information with patient consent. </a:t>
            </a:r>
          </a:p>
          <a:p>
            <a:endParaRPr lang="en-US" sz="2400" dirty="0"/>
          </a:p>
          <a:p>
            <a:endParaRPr lang="en-US" sz="2400" dirty="0"/>
          </a:p>
        </p:txBody>
      </p:sp>
    </p:spTree>
    <p:extLst>
      <p:ext uri="{BB962C8B-B14F-4D97-AF65-F5344CB8AC3E}">
        <p14:creationId xmlns:p14="http://schemas.microsoft.com/office/powerpoint/2010/main" val="326633985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656F3C-2E2F-4E7F-8B19-11776A767826}"/>
              </a:ext>
            </a:extLst>
          </p:cNvPr>
          <p:cNvSpPr>
            <a:spLocks noGrp="1"/>
          </p:cNvSpPr>
          <p:nvPr>
            <p:ph type="title"/>
          </p:nvPr>
        </p:nvSpPr>
        <p:spPr/>
        <p:txBody>
          <a:bodyPr/>
          <a:lstStyle/>
          <a:p>
            <a:r>
              <a:rPr lang="en-US" dirty="0"/>
              <a:t>Security of Records</a:t>
            </a:r>
          </a:p>
        </p:txBody>
      </p:sp>
      <p:sp>
        <p:nvSpPr>
          <p:cNvPr id="3" name="Content Placeholder 2">
            <a:extLst>
              <a:ext uri="{FF2B5EF4-FFF2-40B4-BE49-F238E27FC236}">
                <a16:creationId xmlns:a16="http://schemas.microsoft.com/office/drawing/2014/main" xmlns="" id="{3B6817A6-1C88-4AE7-8BF4-E8A915D8916E}"/>
              </a:ext>
            </a:extLst>
          </p:cNvPr>
          <p:cNvSpPr>
            <a:spLocks noGrp="1"/>
          </p:cNvSpPr>
          <p:nvPr>
            <p:ph idx="1"/>
          </p:nvPr>
        </p:nvSpPr>
        <p:spPr/>
        <p:txBody>
          <a:bodyPr>
            <a:normAutofit/>
          </a:bodyPr>
          <a:lstStyle/>
          <a:p>
            <a:r>
              <a:rPr lang="en-US" sz="2400" dirty="0"/>
              <a:t>Substance abuse providers are now specifically directed to implement policies and procedures for the protection of both paper and electronic records. </a:t>
            </a:r>
          </a:p>
          <a:p>
            <a:r>
              <a:rPr lang="en-US" sz="2400" dirty="0"/>
              <a:t>This is no different from the existing HIPAA Security Rule and many providers already adhere to this. The only real change is that before a substance abuse provider established policies out of his or her discretion, and now it is mandated to establish them.</a:t>
            </a:r>
          </a:p>
        </p:txBody>
      </p:sp>
    </p:spTree>
    <p:extLst>
      <p:ext uri="{BB962C8B-B14F-4D97-AF65-F5344CB8AC3E}">
        <p14:creationId xmlns:p14="http://schemas.microsoft.com/office/powerpoint/2010/main" val="290160818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614BE4-2A48-4044-870B-7623026F1560}"/>
              </a:ext>
            </a:extLst>
          </p:cNvPr>
          <p:cNvSpPr>
            <a:spLocks noGrp="1"/>
          </p:cNvSpPr>
          <p:nvPr>
            <p:ph type="title"/>
          </p:nvPr>
        </p:nvSpPr>
        <p:spPr/>
        <p:txBody>
          <a:bodyPr/>
          <a:lstStyle/>
          <a:p>
            <a:r>
              <a:rPr lang="en-US" dirty="0"/>
              <a:t>New Definitions</a:t>
            </a:r>
          </a:p>
        </p:txBody>
      </p:sp>
      <p:sp>
        <p:nvSpPr>
          <p:cNvPr id="3" name="Content Placeholder 2">
            <a:extLst>
              <a:ext uri="{FF2B5EF4-FFF2-40B4-BE49-F238E27FC236}">
                <a16:creationId xmlns:a16="http://schemas.microsoft.com/office/drawing/2014/main" xmlns="" id="{2B9B32F7-BDF1-4838-B659-54F2B0392DD8}"/>
              </a:ext>
            </a:extLst>
          </p:cNvPr>
          <p:cNvSpPr>
            <a:spLocks noGrp="1"/>
          </p:cNvSpPr>
          <p:nvPr>
            <p:ph idx="1"/>
          </p:nvPr>
        </p:nvSpPr>
        <p:spPr/>
        <p:txBody>
          <a:bodyPr>
            <a:normAutofit lnSpcReduction="10000"/>
          </a:bodyPr>
          <a:lstStyle/>
          <a:p>
            <a:r>
              <a:rPr lang="en-US" sz="2400" dirty="0"/>
              <a:t>Treating Provider Relationship can now exist even without an actual in-person encounter so long as</a:t>
            </a:r>
          </a:p>
          <a:p>
            <a:pPr lvl="1"/>
            <a:r>
              <a:rPr lang="en-US" sz="2200" dirty="0"/>
              <a:t>1) A patient agrees, or is legally required, to seek a consultation; and,</a:t>
            </a:r>
          </a:p>
          <a:p>
            <a:pPr lvl="1"/>
            <a:r>
              <a:rPr lang="en-US" sz="2200" dirty="0"/>
              <a:t>2) The provider agrees to undertake the consultation.</a:t>
            </a:r>
          </a:p>
          <a:p>
            <a:r>
              <a:rPr lang="en-US" sz="2400" dirty="0"/>
              <a:t>Lawful Holder is anyone with records after a patient-compliant disclosure (or any other legally required disclosure.) A Lawful Holder must not comply with all the requirements as if they were the original document maker/keeper.</a:t>
            </a:r>
          </a:p>
          <a:p>
            <a:pPr lvl="1"/>
            <a:endParaRPr lang="en-US" sz="2200" dirty="0"/>
          </a:p>
          <a:p>
            <a:pPr marL="457200" lvl="1" indent="0">
              <a:buNone/>
            </a:pPr>
            <a:endParaRPr lang="en-US" sz="2200" dirty="0"/>
          </a:p>
        </p:txBody>
      </p:sp>
    </p:spTree>
    <p:extLst>
      <p:ext uri="{BB962C8B-B14F-4D97-AF65-F5344CB8AC3E}">
        <p14:creationId xmlns:p14="http://schemas.microsoft.com/office/powerpoint/2010/main" val="114914862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1D47A6-EBCA-4E39-971A-8BF5A5305D97}"/>
              </a:ext>
            </a:extLst>
          </p:cNvPr>
          <p:cNvSpPr>
            <a:spLocks noGrp="1"/>
          </p:cNvSpPr>
          <p:nvPr>
            <p:ph type="title"/>
          </p:nvPr>
        </p:nvSpPr>
        <p:spPr/>
        <p:txBody>
          <a:bodyPr/>
          <a:lstStyle/>
          <a:p>
            <a:r>
              <a:rPr lang="en-US" dirty="0"/>
              <a:t>Generally…</a:t>
            </a:r>
          </a:p>
        </p:txBody>
      </p:sp>
      <p:sp>
        <p:nvSpPr>
          <p:cNvPr id="3" name="Content Placeholder 2">
            <a:extLst>
              <a:ext uri="{FF2B5EF4-FFF2-40B4-BE49-F238E27FC236}">
                <a16:creationId xmlns:a16="http://schemas.microsoft.com/office/drawing/2014/main" xmlns="" id="{5502BA05-1CDA-4644-A698-B77389C86CD2}"/>
              </a:ext>
            </a:extLst>
          </p:cNvPr>
          <p:cNvSpPr>
            <a:spLocks noGrp="1"/>
          </p:cNvSpPr>
          <p:nvPr>
            <p:ph idx="1"/>
          </p:nvPr>
        </p:nvSpPr>
        <p:spPr/>
        <p:txBody>
          <a:bodyPr>
            <a:normAutofit/>
          </a:bodyPr>
          <a:lstStyle/>
          <a:p>
            <a:r>
              <a:rPr lang="en-US" sz="2400" dirty="0"/>
              <a:t>All other changes align the provisions applicable to substance abuse providers with other HIPAA requirements for hospitals, etc. </a:t>
            </a:r>
          </a:p>
          <a:p>
            <a:r>
              <a:rPr lang="en-US" sz="2400" dirty="0"/>
              <a:t>A good rule of thumb is to always follow the general HIPAA security and disclosure requirements as they are more stringent. Most providers already do this. </a:t>
            </a:r>
          </a:p>
        </p:txBody>
      </p:sp>
    </p:spTree>
    <p:extLst>
      <p:ext uri="{BB962C8B-B14F-4D97-AF65-F5344CB8AC3E}">
        <p14:creationId xmlns:p14="http://schemas.microsoft.com/office/powerpoint/2010/main" val="1754256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1981200" y="76200"/>
            <a:ext cx="6934200" cy="1219200"/>
          </a:xfrm>
        </p:spPr>
        <p:txBody>
          <a:bodyPr>
            <a:normAutofit fontScale="90000"/>
          </a:bodyPr>
          <a:lstStyle/>
          <a:p>
            <a:pPr algn="ctr" eaLnBrk="1" hangingPunct="1">
              <a:defRPr/>
            </a:pPr>
            <a:r>
              <a:rPr lang="en-US" altLang="en-US" sz="3200" dirty="0">
                <a:solidFill>
                  <a:srgbClr val="FF0000"/>
                </a:solidFill>
              </a:rPr>
              <a:t/>
            </a:r>
            <a:br>
              <a:rPr lang="en-US" altLang="en-US" sz="3200" dirty="0">
                <a:solidFill>
                  <a:srgbClr val="FF0000"/>
                </a:solidFill>
              </a:rPr>
            </a:br>
            <a:r>
              <a:rPr lang="en-US" altLang="en-US" dirty="0">
                <a:solidFill>
                  <a:schemeClr val="tx1"/>
                </a:solidFill>
                <a:latin typeface="Times New Roman" pitchFamily="18" charset="0"/>
                <a:cs typeface="Times New Roman" pitchFamily="18" charset="0"/>
              </a:rPr>
              <a:t>Why is Privacy and Security Training Important?</a:t>
            </a:r>
            <a:r>
              <a:rPr lang="en-US" altLang="en-US" dirty="0">
                <a:solidFill>
                  <a:srgbClr val="FF0000"/>
                </a:solidFill>
                <a:latin typeface="Times New Roman" pitchFamily="18" charset="0"/>
                <a:cs typeface="Times New Roman" pitchFamily="18" charset="0"/>
              </a:rPr>
              <a:t/>
            </a:r>
            <a:br>
              <a:rPr lang="en-US" altLang="en-US" dirty="0">
                <a:solidFill>
                  <a:srgbClr val="FF0000"/>
                </a:solidFill>
                <a:latin typeface="Times New Roman" pitchFamily="18" charset="0"/>
                <a:cs typeface="Times New Roman" pitchFamily="18" charset="0"/>
              </a:rPr>
            </a:br>
            <a:endParaRPr lang="en-US" altLang="en-US" dirty="0">
              <a:latin typeface="Times New Roman" pitchFamily="18" charset="0"/>
              <a:cs typeface="Times New Roman" pitchFamily="18" charset="0"/>
            </a:endParaRPr>
          </a:p>
        </p:txBody>
      </p:sp>
      <p:sp>
        <p:nvSpPr>
          <p:cNvPr id="248835" name="Rectangle 3"/>
          <p:cNvSpPr>
            <a:spLocks noGrp="1" noChangeArrowheads="1"/>
          </p:cNvSpPr>
          <p:nvPr>
            <p:ph idx="1"/>
          </p:nvPr>
        </p:nvSpPr>
        <p:spPr>
          <a:xfrm>
            <a:off x="1828800" y="1905000"/>
            <a:ext cx="8610600" cy="3352800"/>
          </a:xfrm>
        </p:spPr>
        <p:txBody>
          <a:bodyPr/>
          <a:lstStyle/>
          <a:p>
            <a:pPr eaLnBrk="1" hangingPunct="1">
              <a:lnSpc>
                <a:spcPct val="90000"/>
              </a:lnSpc>
              <a:defRPr/>
            </a:pPr>
            <a:r>
              <a:rPr lang="en-US" altLang="zh-CN" sz="2400" dirty="0">
                <a:latin typeface="Times New Roman" pitchFamily="18" charset="0"/>
                <a:ea typeface="SimSun" pitchFamily="2" charset="-122"/>
                <a:cs typeface="Times New Roman" pitchFamily="18" charset="0"/>
              </a:rPr>
              <a:t>It is everyone’s responsibility to take the confidentiality of patient information seriously.  </a:t>
            </a:r>
          </a:p>
          <a:p>
            <a:pPr eaLnBrk="1" hangingPunct="1">
              <a:lnSpc>
                <a:spcPct val="90000"/>
              </a:lnSpc>
              <a:defRPr/>
            </a:pPr>
            <a:r>
              <a:rPr lang="en-US" altLang="zh-CN" sz="2400" dirty="0">
                <a:latin typeface="Times New Roman" pitchFamily="18" charset="0"/>
                <a:ea typeface="SimSun" pitchFamily="2" charset="-122"/>
                <a:cs typeface="Times New Roman" pitchFamily="18" charset="0"/>
              </a:rPr>
              <a:t>Anytime you come in contact with patient information or any PHI that is written, spoken or electronically stored, </a:t>
            </a:r>
            <a:r>
              <a:rPr lang="en-US" altLang="zh-CN" sz="2400" b="1" dirty="0">
                <a:solidFill>
                  <a:schemeClr val="tx2"/>
                </a:solidFill>
                <a:latin typeface="Times New Roman" pitchFamily="18" charset="0"/>
                <a:ea typeface="SimSun" pitchFamily="2" charset="-122"/>
                <a:cs typeface="Times New Roman" pitchFamily="18" charset="0"/>
              </a:rPr>
              <a:t>YOU</a:t>
            </a:r>
            <a:r>
              <a:rPr lang="en-US" altLang="zh-CN" sz="2400" dirty="0">
                <a:latin typeface="Times New Roman" pitchFamily="18" charset="0"/>
                <a:ea typeface="SimSun" pitchFamily="2" charset="-122"/>
                <a:cs typeface="Times New Roman" pitchFamily="18" charset="0"/>
              </a:rPr>
              <a:t> become involved with some facet of the privacy and security regulations.</a:t>
            </a:r>
          </a:p>
          <a:p>
            <a:pPr eaLnBrk="1" hangingPunct="1">
              <a:lnSpc>
                <a:spcPct val="90000"/>
              </a:lnSpc>
              <a:defRPr/>
            </a:pPr>
            <a:r>
              <a:rPr lang="en-US" altLang="zh-CN" sz="2400" dirty="0">
                <a:latin typeface="Times New Roman" pitchFamily="18" charset="0"/>
                <a:ea typeface="SimSun" pitchFamily="2" charset="-122"/>
                <a:cs typeface="Times New Roman" pitchFamily="18" charset="0"/>
              </a:rPr>
              <a:t>The law requires us to train you.</a:t>
            </a:r>
          </a:p>
          <a:p>
            <a:pPr eaLnBrk="1" hangingPunct="1">
              <a:lnSpc>
                <a:spcPct val="90000"/>
              </a:lnSpc>
              <a:defRPr/>
            </a:pPr>
            <a:r>
              <a:rPr lang="en-US" altLang="en-US" sz="2400" dirty="0">
                <a:latin typeface="Times New Roman" pitchFamily="18" charset="0"/>
                <a:ea typeface="SimSun" pitchFamily="2" charset="-122"/>
                <a:cs typeface="Times New Roman" pitchFamily="18" charset="0"/>
              </a:rPr>
              <a:t>To ensure your understanding of the Privacy and Security Rules as they relate to your job.</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13</a:t>
            </a:fld>
            <a:endParaRPr lang="en-US" dirty="0"/>
          </a:p>
        </p:txBody>
      </p:sp>
      <p:pic>
        <p:nvPicPr>
          <p:cNvPr id="3075" name="Picture 3" descr="C:\Users\jcoleman\AppData\Local\Microsoft\Windows\Temporary Internet Files\Content.IE5\9G2UT332\trainin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0229" y="4953000"/>
            <a:ext cx="2452687" cy="163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56915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234588" y="983133"/>
            <a:ext cx="7772400" cy="1829761"/>
          </a:xfrm>
        </p:spPr>
        <p:txBody>
          <a:bodyPr>
            <a:normAutofit/>
          </a:bodyPr>
          <a:lstStyle/>
          <a:p>
            <a:pPr algn="ctr"/>
            <a:r>
              <a:rPr lang="en-US" sz="4400" dirty="0">
                <a:solidFill>
                  <a:srgbClr val="FF0000"/>
                </a:solidFill>
                <a:latin typeface="Times New Roman" panose="02020603050405020304" pitchFamily="18" charset="0"/>
                <a:cs typeface="Times New Roman" panose="02020603050405020304" pitchFamily="18" charset="0"/>
              </a:rPr>
              <a:t>Section XV</a:t>
            </a:r>
          </a:p>
        </p:txBody>
      </p:sp>
      <p:sp>
        <p:nvSpPr>
          <p:cNvPr id="10" name="Subtitle 9"/>
          <p:cNvSpPr>
            <a:spLocks noGrp="1"/>
          </p:cNvSpPr>
          <p:nvPr>
            <p:ph type="subTitle" idx="1"/>
          </p:nvPr>
        </p:nvSpPr>
        <p:spPr>
          <a:xfrm>
            <a:off x="2390450" y="3048000"/>
            <a:ext cx="7772400" cy="1199704"/>
          </a:xfrm>
        </p:spPr>
        <p:txBody>
          <a:bodyPr/>
          <a:lstStyle/>
          <a:p>
            <a:pPr algn="ctr"/>
            <a:r>
              <a:rPr lang="en-US" sz="3600" dirty="0">
                <a:latin typeface="Times New Roman" panose="02020603050405020304" pitchFamily="18" charset="0"/>
                <a:cs typeface="Times New Roman" panose="02020603050405020304" pitchFamily="18" charset="0"/>
              </a:rPr>
              <a:t>Discussion Slides</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410201" y="3905250"/>
            <a:ext cx="166814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61118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114800" y="609600"/>
            <a:ext cx="4191000" cy="762000"/>
          </a:xfrm>
        </p:spPr>
        <p:txBody>
          <a:bodyPr>
            <a:normAutofit fontScale="90000"/>
          </a:bodyPr>
          <a:lstStyle/>
          <a:p>
            <a:pPr algn="ctr" eaLnBrk="1" hangingPunct="1">
              <a:defRPr/>
            </a:pPr>
            <a:r>
              <a:rPr lang="en-US" altLang="en-US" dirty="0">
                <a:solidFill>
                  <a:srgbClr val="FF0000"/>
                </a:solidFill>
                <a:latin typeface="Times New Roman" pitchFamily="18" charset="0"/>
                <a:cs typeface="Times New Roman" pitchFamily="18" charset="0"/>
              </a:rPr>
              <a:t>I Got the Fever!</a:t>
            </a:r>
            <a:br>
              <a:rPr lang="en-US" altLang="en-US" dirty="0">
                <a:solidFill>
                  <a:srgbClr val="FF0000"/>
                </a:solidFill>
                <a:latin typeface="Times New Roman" pitchFamily="18" charset="0"/>
                <a:cs typeface="Times New Roman" pitchFamily="18" charset="0"/>
              </a:rPr>
            </a:br>
            <a:r>
              <a:rPr lang="en-US" altLang="en-US" sz="1800" dirty="0">
                <a:solidFill>
                  <a:srgbClr val="FF0000"/>
                </a:solidFill>
                <a:latin typeface="Times New Roman" pitchFamily="18" charset="0"/>
                <a:cs typeface="Times New Roman" pitchFamily="18" charset="0"/>
              </a:rPr>
              <a:t>And I Got Here First</a:t>
            </a:r>
          </a:p>
        </p:txBody>
      </p:sp>
      <p:sp>
        <p:nvSpPr>
          <p:cNvPr id="114691" name="Rectangle 3"/>
          <p:cNvSpPr>
            <a:spLocks noGrp="1" noChangeArrowheads="1"/>
          </p:cNvSpPr>
          <p:nvPr>
            <p:ph idx="1"/>
          </p:nvPr>
        </p:nvSpPr>
        <p:spPr>
          <a:xfrm>
            <a:off x="2057400" y="1600200"/>
            <a:ext cx="8077200" cy="2362200"/>
          </a:xfrm>
        </p:spPr>
        <p:txBody>
          <a:bodyPr>
            <a:normAutofit/>
          </a:bodyPr>
          <a:lstStyle/>
          <a:p>
            <a:pPr marL="812800" indent="-812800"/>
            <a:r>
              <a:rPr lang="en-US" altLang="en-US" sz="2400" dirty="0">
                <a:latin typeface="Times New Roman" pitchFamily="18" charset="0"/>
                <a:cs typeface="Times New Roman" pitchFamily="18" charset="0"/>
              </a:rPr>
              <a:t>Your daughter’s school just called.  She has a fever and you need to pick her up immediately.  You know she’ll need to see her pediatrician (who just happens to work down the hall) so you access her medical record to schedule an appointment quick before another patient gets the available time slot.  Is this access permissible?</a:t>
            </a:r>
          </a:p>
          <a:p>
            <a:pPr marL="1143000" lvl="1" indent="-685800"/>
            <a:endParaRPr lang="en-US" alt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a:xfrm>
            <a:off x="9982201" y="6408739"/>
            <a:ext cx="555625" cy="365125"/>
          </a:xfrm>
        </p:spPr>
        <p:txBody>
          <a:bodyPr/>
          <a:lstStyle/>
          <a:p>
            <a:pPr>
              <a:defRPr/>
            </a:pPr>
            <a:fld id="{9E696FFB-220C-4EB6-B537-D9C8AD780086}" type="slidenum">
              <a:rPr lang="en-US" smtClean="0"/>
              <a:pPr>
                <a:defRPr/>
              </a:pPr>
              <a:t>131</a:t>
            </a:fld>
            <a:endParaRPr lang="en-US" dirty="0"/>
          </a:p>
        </p:txBody>
      </p:sp>
      <p:pic>
        <p:nvPicPr>
          <p:cNvPr id="8" name="Picture 7" descr="https://tse1.mm.bing.net/th?&amp;id=JN./o3wkbF2fSHVuOk9uuKZC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038601"/>
            <a:ext cx="1371600" cy="1424305"/>
          </a:xfrm>
          <a:prstGeom prst="rect">
            <a:avLst/>
          </a:prstGeom>
          <a:noFill/>
          <a:ln>
            <a:noFill/>
          </a:ln>
        </p:spPr>
      </p:pic>
    </p:spTree>
    <p:extLst>
      <p:ext uri="{BB962C8B-B14F-4D97-AF65-F5344CB8AC3E}">
        <p14:creationId xmlns:p14="http://schemas.microsoft.com/office/powerpoint/2010/main" val="32233630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2590800" y="914400"/>
            <a:ext cx="6858000" cy="533400"/>
          </a:xfrm>
        </p:spPr>
        <p:txBody>
          <a:bodyPr>
            <a:normAutofit fontScale="90000"/>
          </a:bodyPr>
          <a:lstStyle/>
          <a:p>
            <a:pPr eaLnBrk="1" hangingPunct="1">
              <a:defRPr/>
            </a:pPr>
            <a:r>
              <a:rPr lang="en-US" altLang="en-US" dirty="0">
                <a:solidFill>
                  <a:srgbClr val="FF0000"/>
                </a:solidFill>
                <a:latin typeface="Times New Roman" pitchFamily="18" charset="0"/>
                <a:cs typeface="Times New Roman" pitchFamily="18" charset="0"/>
              </a:rPr>
              <a:t>I Know Something You Don’t Know!</a:t>
            </a:r>
          </a:p>
        </p:txBody>
      </p:sp>
      <p:sp>
        <p:nvSpPr>
          <p:cNvPr id="167939" name="Rectangle 3"/>
          <p:cNvSpPr>
            <a:spLocks noGrp="1" noChangeArrowheads="1"/>
          </p:cNvSpPr>
          <p:nvPr>
            <p:ph type="body" sz="half" idx="1"/>
          </p:nvPr>
        </p:nvSpPr>
        <p:spPr>
          <a:xfrm>
            <a:off x="2743200" y="1905000"/>
            <a:ext cx="6553200" cy="2514600"/>
          </a:xfrm>
        </p:spPr>
        <p:txBody>
          <a:bodyPr/>
          <a:lstStyle/>
          <a:p>
            <a:pPr eaLnBrk="1" hangingPunct="1">
              <a:lnSpc>
                <a:spcPct val="90000"/>
              </a:lnSpc>
              <a:defRPr/>
            </a:pPr>
            <a:r>
              <a:rPr lang="en-US" altLang="en-US" sz="2400" dirty="0">
                <a:latin typeface="Times New Roman" pitchFamily="18" charset="0"/>
                <a:cs typeface="Times New Roman" pitchFamily="18" charset="0"/>
              </a:rPr>
              <a:t>You’re a Lab Technician.  You just processed a positive blood alcohol test for a patient you later learned was your neighbor’s soon-to-be ex-husband.  This information will be very useful in court to strengthen her case for full custody of the kids.  Can you disclose the information to your neighbor?  </a:t>
            </a:r>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132</a:t>
            </a:fld>
            <a:endParaRPr lang="en-US" altLang="en-US" dirty="0"/>
          </a:p>
        </p:txBody>
      </p:sp>
      <p:pic>
        <p:nvPicPr>
          <p:cNvPr id="7" name="Picture 6" descr="https://tse1.mm.bing.net/th?&amp;id=JN.Pch%2bL44LEEbBnATVBka4Q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495800"/>
            <a:ext cx="1447800" cy="1451610"/>
          </a:xfrm>
          <a:prstGeom prst="rect">
            <a:avLst/>
          </a:prstGeom>
          <a:noFill/>
          <a:ln>
            <a:noFill/>
          </a:ln>
        </p:spPr>
      </p:pic>
    </p:spTree>
    <p:extLst>
      <p:ext uri="{BB962C8B-B14F-4D97-AF65-F5344CB8AC3E}">
        <p14:creationId xmlns:p14="http://schemas.microsoft.com/office/powerpoint/2010/main" val="42489282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581400" y="533400"/>
            <a:ext cx="4800600" cy="655638"/>
          </a:xfrm>
        </p:spPr>
        <p:txBody>
          <a:bodyPr>
            <a:normAutofit/>
          </a:bodyPr>
          <a:lstStyle/>
          <a:p>
            <a:pPr eaLnBrk="1" hangingPunct="1">
              <a:defRPr/>
            </a:pPr>
            <a:r>
              <a:rPr lang="en-US" altLang="en-US" dirty="0">
                <a:solidFill>
                  <a:srgbClr val="FF0000"/>
                </a:solidFill>
                <a:latin typeface="Times New Roman" pitchFamily="18" charset="0"/>
                <a:cs typeface="Times New Roman" pitchFamily="18" charset="0"/>
              </a:rPr>
              <a:t>I Was Just Concerned!</a:t>
            </a:r>
          </a:p>
        </p:txBody>
      </p:sp>
      <p:sp>
        <p:nvSpPr>
          <p:cNvPr id="118787" name="Rectangle 3"/>
          <p:cNvSpPr>
            <a:spLocks noGrp="1" noChangeArrowheads="1"/>
          </p:cNvSpPr>
          <p:nvPr>
            <p:ph idx="1"/>
          </p:nvPr>
        </p:nvSpPr>
        <p:spPr>
          <a:xfrm>
            <a:off x="2286000" y="1524000"/>
            <a:ext cx="7848600" cy="1981200"/>
          </a:xfrm>
        </p:spPr>
        <p:txBody>
          <a:bodyPr>
            <a:normAutofit/>
          </a:bodyPr>
          <a:lstStyle/>
          <a:p>
            <a:pPr marL="812800" indent="-812800"/>
            <a:r>
              <a:rPr lang="en-US" altLang="en-US" sz="2000" dirty="0">
                <a:latin typeface="Times New Roman" pitchFamily="18" charset="0"/>
                <a:cs typeface="Times New Roman" pitchFamily="18" charset="0"/>
              </a:rPr>
              <a:t>Your co-worker, Joan, hasn’t been at work the last 3 days and you’re starting to get worried about her.  You consider her a friend and conclude she’d be hurt if you don’t call her.  You don’t have her phone number.  But it’s in the electronic medical record!  You wait until your supervisor goes to lunch, log on and look up Joan’s phone number.  Is this ok?  </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a:xfrm>
            <a:off x="9982201" y="6408739"/>
            <a:ext cx="555625" cy="365125"/>
          </a:xfrm>
        </p:spPr>
        <p:txBody>
          <a:bodyPr/>
          <a:lstStyle/>
          <a:p>
            <a:pPr>
              <a:defRPr/>
            </a:pPr>
            <a:fld id="{9E696FFB-220C-4EB6-B537-D9C8AD780086}" type="slidenum">
              <a:rPr lang="en-US" smtClean="0"/>
              <a:pPr>
                <a:defRPr/>
              </a:pPr>
              <a:t>133</a:t>
            </a:fld>
            <a:endParaRPr lang="en-US" dirty="0"/>
          </a:p>
        </p:txBody>
      </p:sp>
      <p:pic>
        <p:nvPicPr>
          <p:cNvPr id="8" name="Picture 7" descr="https://tse1.mm.bing.net/th?id=JN.nnk08AIMLyDRUrcp%2f8COUQ&amp;w=214&amp;h=187&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9401" y="3810000"/>
            <a:ext cx="1355725" cy="1143000"/>
          </a:xfrm>
          <a:prstGeom prst="rect">
            <a:avLst/>
          </a:prstGeom>
          <a:noFill/>
          <a:ln>
            <a:noFill/>
          </a:ln>
        </p:spPr>
      </p:pic>
    </p:spTree>
    <p:extLst>
      <p:ext uri="{BB962C8B-B14F-4D97-AF65-F5344CB8AC3E}">
        <p14:creationId xmlns:p14="http://schemas.microsoft.com/office/powerpoint/2010/main" val="96665648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2667000" y="533400"/>
            <a:ext cx="7010400" cy="609600"/>
          </a:xfrm>
        </p:spPr>
        <p:txBody>
          <a:bodyPr>
            <a:normAutofit fontScale="90000"/>
          </a:bodyPr>
          <a:lstStyle/>
          <a:p>
            <a:pPr eaLnBrk="1" hangingPunct="1">
              <a:defRPr/>
            </a:pPr>
            <a:r>
              <a:rPr lang="en-US" altLang="en-US" sz="4000" dirty="0">
                <a:solidFill>
                  <a:srgbClr val="FF0000"/>
                </a:solidFill>
                <a:latin typeface="Times New Roman" pitchFamily="18" charset="0"/>
                <a:cs typeface="Times New Roman" pitchFamily="18" charset="0"/>
              </a:rPr>
              <a:t>I Just Needed a Gallon of Milk!</a:t>
            </a:r>
          </a:p>
        </p:txBody>
      </p:sp>
      <p:sp>
        <p:nvSpPr>
          <p:cNvPr id="169987" name="Rectangle 3"/>
          <p:cNvSpPr>
            <a:spLocks noGrp="1" noChangeArrowheads="1"/>
          </p:cNvSpPr>
          <p:nvPr>
            <p:ph type="body" sz="half" idx="1"/>
          </p:nvPr>
        </p:nvSpPr>
        <p:spPr>
          <a:xfrm>
            <a:off x="2133600" y="1447800"/>
            <a:ext cx="7848600" cy="4343400"/>
          </a:xfrm>
        </p:spPr>
        <p:txBody>
          <a:bodyPr>
            <a:normAutofit fontScale="92500" lnSpcReduction="10000"/>
          </a:bodyPr>
          <a:lstStyle/>
          <a:p>
            <a:pPr marL="812800" indent="-812800">
              <a:lnSpc>
                <a:spcPct val="90000"/>
              </a:lnSpc>
              <a:defRPr/>
            </a:pPr>
            <a:r>
              <a:rPr lang="en-US" altLang="en-US" sz="2000" dirty="0">
                <a:latin typeface="Times New Roman" pitchFamily="18" charset="0"/>
                <a:cs typeface="Times New Roman" pitchFamily="18" charset="0"/>
              </a:rPr>
              <a:t>You’re a RN at the downtown clinic.  This morning you saw 6-year old, Allison for a strep test. On the way home from work you you stop at the store for a few things.  Walking through Frozen Foods, you run into Allison’s mom, Sherry.  </a:t>
            </a:r>
          </a:p>
          <a:p>
            <a:pPr marL="812800" indent="-812800">
              <a:lnSpc>
                <a:spcPct val="90000"/>
              </a:lnSpc>
              <a:defRPr/>
            </a:pPr>
            <a:endParaRPr lang="en-US" altLang="en-US" dirty="0">
              <a:latin typeface="Times New Roman" pitchFamily="18" charset="0"/>
              <a:cs typeface="Times New Roman" pitchFamily="18" charset="0"/>
            </a:endParaRPr>
          </a:p>
          <a:p>
            <a:pPr marL="812800" indent="-812800">
              <a:lnSpc>
                <a:spcPct val="90000"/>
              </a:lnSpc>
              <a:defRPr/>
            </a:pPr>
            <a:endParaRPr lang="en-US" altLang="en-US" dirty="0">
              <a:latin typeface="Times New Roman" pitchFamily="18" charset="0"/>
              <a:cs typeface="Times New Roman" pitchFamily="18" charset="0"/>
            </a:endParaRPr>
          </a:p>
          <a:p>
            <a:pPr marL="812800" indent="-812800">
              <a:lnSpc>
                <a:spcPct val="90000"/>
              </a:lnSpc>
              <a:defRPr/>
            </a:pPr>
            <a:endParaRPr lang="en-US" altLang="en-US" dirty="0">
              <a:latin typeface="Times New Roman" pitchFamily="18" charset="0"/>
              <a:cs typeface="Times New Roman" pitchFamily="18" charset="0"/>
            </a:endParaRPr>
          </a:p>
          <a:p>
            <a:pPr marL="812800" indent="-812800">
              <a:lnSpc>
                <a:spcPct val="90000"/>
              </a:lnSpc>
              <a:defRPr/>
            </a:pPr>
            <a:endParaRPr lang="en-US" altLang="en-US" dirty="0">
              <a:latin typeface="Times New Roman" pitchFamily="18" charset="0"/>
              <a:cs typeface="Times New Roman" pitchFamily="18" charset="0"/>
            </a:endParaRPr>
          </a:p>
          <a:p>
            <a:pPr marL="812800" indent="-812800">
              <a:lnSpc>
                <a:spcPct val="90000"/>
              </a:lnSpc>
              <a:defRPr/>
            </a:pPr>
            <a:endParaRPr lang="en-US" altLang="en-US" dirty="0">
              <a:latin typeface="Times New Roman" pitchFamily="18" charset="0"/>
              <a:cs typeface="Times New Roman" pitchFamily="18" charset="0"/>
            </a:endParaRPr>
          </a:p>
          <a:p>
            <a:pPr marL="0" indent="0">
              <a:lnSpc>
                <a:spcPct val="90000"/>
              </a:lnSpc>
              <a:buNone/>
              <a:defRPr/>
            </a:pPr>
            <a:endParaRPr lang="en-US" altLang="en-US" dirty="0">
              <a:latin typeface="Times New Roman" pitchFamily="18" charset="0"/>
              <a:cs typeface="Times New Roman" pitchFamily="18" charset="0"/>
            </a:endParaRPr>
          </a:p>
          <a:p>
            <a:pPr marL="0" indent="0">
              <a:lnSpc>
                <a:spcPct val="90000"/>
              </a:lnSpc>
              <a:buNone/>
              <a:defRPr/>
            </a:pPr>
            <a:endParaRPr lang="en-US" altLang="en-US" dirty="0">
              <a:latin typeface="Times New Roman" pitchFamily="18" charset="0"/>
              <a:cs typeface="Times New Roman" pitchFamily="18" charset="0"/>
            </a:endParaRPr>
          </a:p>
          <a:p>
            <a:pPr marL="493713" lvl="2" indent="0">
              <a:lnSpc>
                <a:spcPct val="90000"/>
              </a:lnSpc>
              <a:buNone/>
              <a:defRPr/>
            </a:pPr>
            <a:r>
              <a:rPr lang="en-US" altLang="en-US" sz="1800" dirty="0">
                <a:latin typeface="Times New Roman" pitchFamily="18" charset="0"/>
                <a:cs typeface="Times New Roman" pitchFamily="18" charset="0"/>
              </a:rPr>
              <a:t>“I’m so glad I ran into you!  Did you get the strep results yet?  It would be great if I knew now so I could pick up the prescription tonight, get her started on the antibiotics and back to school sooner”.   Can you disclose to Allison’s mom?</a:t>
            </a:r>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134</a:t>
            </a:fld>
            <a:endParaRPr lang="en-US" altLang="en-US" dirty="0"/>
          </a:p>
        </p:txBody>
      </p:sp>
      <p:pic>
        <p:nvPicPr>
          <p:cNvPr id="7" name="Picture 6" descr="https://tse1.mm.bing.net/th?&amp;id=JN.6O0BMU185WboCDHJ/edK1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1" y="2928938"/>
            <a:ext cx="1141095" cy="1490663"/>
          </a:xfrm>
          <a:prstGeom prst="rect">
            <a:avLst/>
          </a:prstGeom>
          <a:noFill/>
          <a:ln>
            <a:noFill/>
          </a:ln>
        </p:spPr>
      </p:pic>
    </p:spTree>
    <p:extLst>
      <p:ext uri="{BB962C8B-B14F-4D97-AF65-F5344CB8AC3E}">
        <p14:creationId xmlns:p14="http://schemas.microsoft.com/office/powerpoint/2010/main" val="3622810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038600" y="533400"/>
            <a:ext cx="3810000" cy="457200"/>
          </a:xfrm>
        </p:spPr>
        <p:txBody>
          <a:bodyPr>
            <a:normAutofit fontScale="90000"/>
          </a:bodyPr>
          <a:lstStyle/>
          <a:p>
            <a:pPr eaLnBrk="1" hangingPunct="1">
              <a:defRPr/>
            </a:pPr>
            <a:r>
              <a:rPr lang="en-US" altLang="en-US" dirty="0">
                <a:solidFill>
                  <a:srgbClr val="FF0000"/>
                </a:solidFill>
                <a:latin typeface="Times New Roman" pitchFamily="18" charset="0"/>
                <a:cs typeface="Times New Roman" pitchFamily="18" charset="0"/>
              </a:rPr>
              <a:t>As The World Turns</a:t>
            </a:r>
          </a:p>
        </p:txBody>
      </p:sp>
      <p:sp>
        <p:nvSpPr>
          <p:cNvPr id="122883" name="Rectangle 3"/>
          <p:cNvSpPr>
            <a:spLocks noGrp="1" noChangeArrowheads="1"/>
          </p:cNvSpPr>
          <p:nvPr>
            <p:ph idx="1"/>
          </p:nvPr>
        </p:nvSpPr>
        <p:spPr>
          <a:xfrm>
            <a:off x="2286000" y="1143000"/>
            <a:ext cx="8077200" cy="2895600"/>
          </a:xfrm>
        </p:spPr>
        <p:txBody>
          <a:bodyPr>
            <a:normAutofit/>
          </a:bodyPr>
          <a:lstStyle/>
          <a:p>
            <a:pPr marL="812800" indent="-812800"/>
            <a:r>
              <a:rPr lang="en-US" altLang="en-US" dirty="0">
                <a:latin typeface="Times New Roman" pitchFamily="18" charset="0"/>
                <a:cs typeface="Times New Roman" pitchFamily="18" charset="0"/>
              </a:rPr>
              <a:t>You work at the downtown clinic.  You recently started dating the spouse of one of  clinic patients and it’s gotten pretty serious.  He has a teenage daughter being seen for mental health treatment at your west clinic and his wife comes in regularly to your clinic (she’s probably a hypochondriac) but you’re not usually the nurse for these visits.  You’re very interested in tracking what’s going on with mom and daughter, not because you want to do anything with the information, you’re just plain curious.  You have a routine now to look at their medical records every Tuesday at noon when your supervisor is in a meeting.   Is this a good idea?</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a:xfrm>
            <a:off x="9982201" y="6408739"/>
            <a:ext cx="555625" cy="365125"/>
          </a:xfrm>
        </p:spPr>
        <p:txBody>
          <a:bodyPr/>
          <a:lstStyle/>
          <a:p>
            <a:pPr>
              <a:defRPr/>
            </a:pPr>
            <a:fld id="{9E696FFB-220C-4EB6-B537-D9C8AD780086}" type="slidenum">
              <a:rPr lang="en-US" smtClean="0"/>
              <a:pPr>
                <a:defRPr/>
              </a:pPr>
              <a:t>135</a:t>
            </a:fld>
            <a:endParaRPr lang="en-US" dirty="0"/>
          </a:p>
        </p:txBody>
      </p:sp>
      <p:sp>
        <p:nvSpPr>
          <p:cNvPr id="2" name="TextBox 1"/>
          <p:cNvSpPr txBox="1"/>
          <p:nvPr/>
        </p:nvSpPr>
        <p:spPr>
          <a:xfrm>
            <a:off x="3581400" y="5334001"/>
            <a:ext cx="6162675" cy="954107"/>
          </a:xfrm>
          <a:prstGeom prst="rect">
            <a:avLst/>
          </a:prstGeom>
          <a:noFill/>
        </p:spPr>
        <p:txBody>
          <a:bodyPr wrap="square" rtlCol="0">
            <a:spAutoFit/>
          </a:bodyPr>
          <a:lstStyle/>
          <a:p>
            <a:r>
              <a:rPr lang="en-US" sz="1400" b="1" dirty="0">
                <a:solidFill>
                  <a:srgbClr val="FF0000"/>
                </a:solidFill>
              </a:rPr>
              <a:t>Consider This:</a:t>
            </a:r>
            <a:r>
              <a:rPr lang="en-US" sz="1400" dirty="0">
                <a:solidFill>
                  <a:srgbClr val="FF0000"/>
                </a:solidFill>
              </a:rPr>
              <a:t>  What if you are actually the nurse taking vital signs when his wife comes in so you have a legitimate right to access her record.  Except you’re looking at it any time you want—you’ll never get caught since you do have a “legitimate” right to access.</a:t>
            </a:r>
          </a:p>
        </p:txBody>
      </p:sp>
      <p:pic>
        <p:nvPicPr>
          <p:cNvPr id="102402" name="Picture 2"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13652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02404" name="Picture 4"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1587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s://tse1.mm.bing.net/th?&amp;id=JN.ZL9reyd3z6ZCYBuE0eWVoA&amp;w=300&amp;h=300&amp;c=0&amp;pid=1.9&amp;rs=0&amp;p=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4038600"/>
            <a:ext cx="1085850" cy="1066800"/>
          </a:xfrm>
          <a:prstGeom prst="rect">
            <a:avLst/>
          </a:prstGeom>
          <a:noFill/>
          <a:ln>
            <a:noFill/>
          </a:ln>
        </p:spPr>
      </p:pic>
    </p:spTree>
    <p:extLst>
      <p:ext uri="{BB962C8B-B14F-4D97-AF65-F5344CB8AC3E}">
        <p14:creationId xmlns:p14="http://schemas.microsoft.com/office/powerpoint/2010/main" val="199559979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3505200" y="685800"/>
            <a:ext cx="5029200" cy="838200"/>
          </a:xfrm>
        </p:spPr>
        <p:txBody>
          <a:bodyPr>
            <a:normAutofit/>
          </a:bodyPr>
          <a:lstStyle/>
          <a:p>
            <a:pPr eaLnBrk="1" hangingPunct="1">
              <a:defRPr/>
            </a:pPr>
            <a:r>
              <a:rPr lang="en-US" altLang="en-US" dirty="0">
                <a:solidFill>
                  <a:srgbClr val="FF0000"/>
                </a:solidFill>
                <a:latin typeface="Times New Roman" pitchFamily="18" charset="0"/>
                <a:cs typeface="Times New Roman" pitchFamily="18" charset="0"/>
              </a:rPr>
              <a:t>I Have a Right to Know!</a:t>
            </a:r>
          </a:p>
        </p:txBody>
      </p:sp>
      <p:sp>
        <p:nvSpPr>
          <p:cNvPr id="173059" name="Rectangle 3"/>
          <p:cNvSpPr>
            <a:spLocks noGrp="1" noChangeArrowheads="1"/>
          </p:cNvSpPr>
          <p:nvPr>
            <p:ph type="body" sz="half" idx="1"/>
          </p:nvPr>
        </p:nvSpPr>
        <p:spPr>
          <a:xfrm>
            <a:off x="3048000" y="1981200"/>
            <a:ext cx="7162800" cy="2667000"/>
          </a:xfrm>
        </p:spPr>
        <p:txBody>
          <a:bodyPr>
            <a:normAutofit/>
          </a:bodyPr>
          <a:lstStyle/>
          <a:p>
            <a:pPr marL="812800" indent="-812800">
              <a:defRPr/>
            </a:pPr>
            <a:r>
              <a:rPr lang="en-US" altLang="en-US" sz="2000" dirty="0">
                <a:latin typeface="Times New Roman" pitchFamily="18" charset="0"/>
                <a:cs typeface="Times New Roman" pitchFamily="18" charset="0"/>
              </a:rPr>
              <a:t>Mr. Albertson is on the phone.  He states his wife was in the clinic yesterday for lab testing and he wants you to tell him the results of the urinalysis immediately.  You explain that his wife has individual privacy rights and such information can be disclosed only to her.  You suggest he talk directly to her.  He is very angry!  “I have a right to know since I pay the bills.  I’m going to report you for a HIPAA violation.”  Should you cave and tell him?</a:t>
            </a:r>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DE41514D-3368-413E-B517-11E384CA27AB}" type="slidenum">
              <a:rPr lang="en-US" altLang="en-US" smtClean="0"/>
              <a:pPr>
                <a:defRPr/>
              </a:pPr>
              <a:t>136</a:t>
            </a:fld>
            <a:endParaRPr lang="en-US" altLang="en-US" dirty="0"/>
          </a:p>
        </p:txBody>
      </p:sp>
      <p:sp>
        <p:nvSpPr>
          <p:cNvPr id="3" name="TextBox 2"/>
          <p:cNvSpPr txBox="1"/>
          <p:nvPr/>
        </p:nvSpPr>
        <p:spPr>
          <a:xfrm>
            <a:off x="2514600" y="4772047"/>
            <a:ext cx="7696200" cy="738664"/>
          </a:xfrm>
          <a:prstGeom prst="rect">
            <a:avLst/>
          </a:prstGeom>
          <a:noFill/>
        </p:spPr>
        <p:txBody>
          <a:bodyPr wrap="square" rtlCol="0">
            <a:spAutoFit/>
          </a:bodyPr>
          <a:lstStyle/>
          <a:p>
            <a:r>
              <a:rPr lang="en-US" sz="1400" b="1" dirty="0">
                <a:solidFill>
                  <a:srgbClr val="FF0000"/>
                </a:solidFill>
              </a:rPr>
              <a:t>Consider This</a:t>
            </a:r>
            <a:r>
              <a:rPr lang="en-US" sz="1400" dirty="0">
                <a:solidFill>
                  <a:srgbClr val="FF0000"/>
                </a:solidFill>
              </a:rPr>
              <a:t>:  Upon review of Mrs. Albertson’s record, you see a signed authorization permitting the clinic to exchange PHI with Mr. Albertson regarding her care and treatment.  Does this change your response?</a:t>
            </a:r>
          </a:p>
        </p:txBody>
      </p:sp>
      <p:pic>
        <p:nvPicPr>
          <p:cNvPr id="8" name="Picture 7" descr="https://tse1.mm.bing.net/th?&amp;id=JN.UgnKnpysssiUKnkyXHNmE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438401"/>
            <a:ext cx="1295400" cy="1371600"/>
          </a:xfrm>
          <a:prstGeom prst="rect">
            <a:avLst/>
          </a:prstGeom>
          <a:noFill/>
          <a:ln>
            <a:noFill/>
          </a:ln>
        </p:spPr>
      </p:pic>
    </p:spTree>
    <p:extLst>
      <p:ext uri="{BB962C8B-B14F-4D97-AF65-F5344CB8AC3E}">
        <p14:creationId xmlns:p14="http://schemas.microsoft.com/office/powerpoint/2010/main" val="216198175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810000" y="685800"/>
            <a:ext cx="4133850" cy="685800"/>
          </a:xfrm>
        </p:spPr>
        <p:txBody>
          <a:bodyPr>
            <a:noAutofit/>
          </a:bodyPr>
          <a:lstStyle/>
          <a:p>
            <a:pPr eaLnBrk="1" hangingPunct="1">
              <a:defRPr/>
            </a:pPr>
            <a:r>
              <a:rPr lang="en-US" altLang="en-US" dirty="0">
                <a:solidFill>
                  <a:srgbClr val="FF0000"/>
                </a:solidFill>
                <a:latin typeface="Times New Roman" pitchFamily="18" charset="0"/>
                <a:cs typeface="Times New Roman" pitchFamily="18" charset="0"/>
              </a:rPr>
              <a:t>No Harm No Foul?</a:t>
            </a:r>
          </a:p>
        </p:txBody>
      </p:sp>
      <p:sp>
        <p:nvSpPr>
          <p:cNvPr id="63491" name="Rectangle 3"/>
          <p:cNvSpPr>
            <a:spLocks noGrp="1" noChangeArrowheads="1"/>
          </p:cNvSpPr>
          <p:nvPr>
            <p:ph idx="1"/>
          </p:nvPr>
        </p:nvSpPr>
        <p:spPr>
          <a:xfrm>
            <a:off x="1971675" y="1858160"/>
            <a:ext cx="8077200" cy="2895600"/>
          </a:xfrm>
        </p:spPr>
        <p:txBody>
          <a:bodyPr>
            <a:normAutofit lnSpcReduction="10000"/>
          </a:bodyPr>
          <a:lstStyle/>
          <a:p>
            <a:pPr>
              <a:lnSpc>
                <a:spcPct val="80000"/>
              </a:lnSpc>
              <a:defRPr/>
            </a:pPr>
            <a:r>
              <a:rPr lang="en-US" altLang="en-US" dirty="0">
                <a:solidFill>
                  <a:schemeClr val="tx2"/>
                </a:solidFill>
                <a:latin typeface="Times New Roman" pitchFamily="18" charset="0"/>
                <a:cs typeface="Times New Roman" pitchFamily="18" charset="0"/>
              </a:rPr>
              <a:t>The OB Department is crazy busy this morning.  As a nurse you’re running from one crisis to another.   Around 11:00 am you finally get a breather and leave for a cup of coffee.  While you’re usually diligent about securing your computer when you walk away, this time you were so distracted you forgot.  Your computer is logged on to two patient records, one of whom is the wife of the hospital administrator who had a miscarriage.  When you return from break, a receptionist is sitting at your desk intently reading the screen.</a:t>
            </a:r>
          </a:p>
          <a:p>
            <a:pPr marL="1063626" lvl="2" indent="-569913">
              <a:lnSpc>
                <a:spcPct val="80000"/>
              </a:lnSpc>
              <a:defRPr/>
            </a:pPr>
            <a:r>
              <a:rPr lang="en-US" altLang="en-US" sz="1600" dirty="0">
                <a:solidFill>
                  <a:schemeClr val="tx2"/>
                </a:solidFill>
                <a:latin typeface="Times New Roman" pitchFamily="18" charset="0"/>
                <a:cs typeface="Times New Roman" pitchFamily="18" charset="0"/>
              </a:rPr>
              <a:t>Will you confront her?  </a:t>
            </a:r>
          </a:p>
          <a:p>
            <a:pPr marL="1063626" lvl="2" indent="-569913">
              <a:lnSpc>
                <a:spcPct val="80000"/>
              </a:lnSpc>
              <a:defRPr/>
            </a:pPr>
            <a:r>
              <a:rPr lang="en-US" altLang="en-US" sz="1600" dirty="0">
                <a:solidFill>
                  <a:schemeClr val="tx2"/>
                </a:solidFill>
                <a:latin typeface="Times New Roman" pitchFamily="18" charset="0"/>
                <a:cs typeface="Times New Roman" pitchFamily="18" charset="0"/>
              </a:rPr>
              <a:t>Self-report the incident to the Privacy Officer? </a:t>
            </a:r>
          </a:p>
          <a:p>
            <a:pPr marL="1063626" lvl="2" indent="-569913">
              <a:lnSpc>
                <a:spcPct val="80000"/>
              </a:lnSpc>
              <a:defRPr/>
            </a:pPr>
            <a:r>
              <a:rPr lang="en-US" altLang="en-US" sz="1600" dirty="0">
                <a:solidFill>
                  <a:schemeClr val="tx2"/>
                </a:solidFill>
                <a:latin typeface="Times New Roman" pitchFamily="18" charset="0"/>
                <a:cs typeface="Times New Roman" pitchFamily="18" charset="0"/>
              </a:rPr>
              <a:t>Ignore her and walk away until she leaves.  </a:t>
            </a:r>
          </a:p>
          <a:p>
            <a:pPr marL="1063626" lvl="2" indent="-569913">
              <a:lnSpc>
                <a:spcPct val="80000"/>
              </a:lnSpc>
              <a:defRPr/>
            </a:pPr>
            <a:r>
              <a:rPr lang="en-US" altLang="en-US" sz="1600" dirty="0">
                <a:solidFill>
                  <a:schemeClr val="tx2"/>
                </a:solidFill>
                <a:latin typeface="Times New Roman" pitchFamily="18" charset="0"/>
                <a:cs typeface="Times New Roman" pitchFamily="18" charset="0"/>
              </a:rPr>
              <a:t>Make a deal with her, you won’t tell if she doesn’t</a:t>
            </a:r>
          </a:p>
          <a:p>
            <a:pPr marL="255588" lvl="1" indent="0">
              <a:lnSpc>
                <a:spcPct val="80000"/>
              </a:lnSpc>
              <a:buNone/>
              <a:defRPr/>
            </a:pPr>
            <a:endParaRPr lang="en-US" altLang="en-US" dirty="0">
              <a:solidFill>
                <a:schemeClr val="tx2"/>
              </a:solidFill>
              <a:latin typeface="Times New Roman" pitchFamily="18" charset="0"/>
              <a:cs typeface="Times New Roman" pitchFamily="18" charset="0"/>
            </a:endParaRPr>
          </a:p>
          <a:p>
            <a:pPr marL="255588" lvl="1" indent="0">
              <a:lnSpc>
                <a:spcPct val="80000"/>
              </a:lnSpc>
              <a:buNone/>
              <a:defRPr/>
            </a:pPr>
            <a:endParaRPr lang="en-US" altLang="en-US" dirty="0">
              <a:solidFill>
                <a:schemeClr val="tx2"/>
              </a:solidFill>
              <a:latin typeface="Times New Roman" pitchFamily="18" charset="0"/>
              <a:cs typeface="Times New Roman" pitchFamily="18" charset="0"/>
            </a:endParaRPr>
          </a:p>
          <a:p>
            <a:pPr marL="825501" lvl="1" indent="-569913">
              <a:lnSpc>
                <a:spcPct val="80000"/>
              </a:lnSpc>
              <a:defRPr/>
            </a:pPr>
            <a:endParaRPr lang="en-US" altLang="en-US" dirty="0">
              <a:solidFill>
                <a:schemeClr val="tx2"/>
              </a:solidFill>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a:xfrm>
            <a:off x="10048875" y="6408739"/>
            <a:ext cx="488950" cy="365125"/>
          </a:xfrm>
        </p:spPr>
        <p:txBody>
          <a:bodyPr/>
          <a:lstStyle/>
          <a:p>
            <a:pPr>
              <a:defRPr/>
            </a:pPr>
            <a:fld id="{9E696FFB-220C-4EB6-B537-D9C8AD780086}" type="slidenum">
              <a:rPr lang="en-US" smtClean="0"/>
              <a:pPr>
                <a:defRPr/>
              </a:pPr>
              <a:t>137</a:t>
            </a:fld>
            <a:endParaRPr lang="en-US" dirty="0"/>
          </a:p>
        </p:txBody>
      </p:sp>
      <p:sp>
        <p:nvSpPr>
          <p:cNvPr id="2" name="TextBox 1"/>
          <p:cNvSpPr txBox="1"/>
          <p:nvPr/>
        </p:nvSpPr>
        <p:spPr>
          <a:xfrm>
            <a:off x="1295400" y="5240320"/>
            <a:ext cx="7848600" cy="523220"/>
          </a:xfrm>
          <a:prstGeom prst="rect">
            <a:avLst/>
          </a:prstGeom>
          <a:noFill/>
        </p:spPr>
        <p:txBody>
          <a:bodyPr wrap="square" rtlCol="0">
            <a:spAutoFit/>
          </a:bodyPr>
          <a:lstStyle/>
          <a:p>
            <a:r>
              <a:rPr lang="en-US" sz="1400" b="1" dirty="0">
                <a:solidFill>
                  <a:srgbClr val="FF0000"/>
                </a:solidFill>
              </a:rPr>
              <a:t>Consider This:  </a:t>
            </a:r>
            <a:r>
              <a:rPr lang="en-US" sz="1400" dirty="0">
                <a:solidFill>
                  <a:srgbClr val="FF0000"/>
                </a:solidFill>
              </a:rPr>
              <a:t>Who is subject to disciplinary action in this case?  You?  The receptionist or both of you?</a:t>
            </a:r>
          </a:p>
        </p:txBody>
      </p:sp>
      <p:pic>
        <p:nvPicPr>
          <p:cNvPr id="8" name="Picture 7" descr="https://tse1.mm.bing.net/th?&amp;id=JN.b2Nfs79fR8uF7uyFk12Av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3505200"/>
            <a:ext cx="1447800" cy="1223010"/>
          </a:xfrm>
          <a:prstGeom prst="rect">
            <a:avLst/>
          </a:prstGeom>
          <a:noFill/>
          <a:ln>
            <a:noFill/>
          </a:ln>
        </p:spPr>
      </p:pic>
    </p:spTree>
    <p:extLst>
      <p:ext uri="{BB962C8B-B14F-4D97-AF65-F5344CB8AC3E}">
        <p14:creationId xmlns:p14="http://schemas.microsoft.com/office/powerpoint/2010/main" val="150770418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505200" y="533400"/>
            <a:ext cx="5257800" cy="808038"/>
          </a:xfrm>
        </p:spPr>
        <p:txBody>
          <a:bodyPr>
            <a:noAutofit/>
          </a:bodyPr>
          <a:lstStyle/>
          <a:p>
            <a:pPr eaLnBrk="1" hangingPunct="1">
              <a:defRPr/>
            </a:pPr>
            <a:r>
              <a:rPr lang="en-US" altLang="en-US" dirty="0">
                <a:solidFill>
                  <a:srgbClr val="FF0000"/>
                </a:solidFill>
                <a:latin typeface="Times New Roman" pitchFamily="18" charset="0"/>
                <a:cs typeface="Times New Roman" pitchFamily="18" charset="0"/>
              </a:rPr>
              <a:t>How Much is Too Much?</a:t>
            </a:r>
          </a:p>
        </p:txBody>
      </p:sp>
      <p:sp>
        <p:nvSpPr>
          <p:cNvPr id="129027" name="Rectangle 3"/>
          <p:cNvSpPr>
            <a:spLocks noGrp="1" noChangeArrowheads="1"/>
          </p:cNvSpPr>
          <p:nvPr>
            <p:ph idx="1"/>
          </p:nvPr>
        </p:nvSpPr>
        <p:spPr>
          <a:xfrm>
            <a:off x="2514600" y="1447800"/>
            <a:ext cx="6705600" cy="2209800"/>
          </a:xfrm>
        </p:spPr>
        <p:txBody>
          <a:bodyPr/>
          <a:lstStyle/>
          <a:p>
            <a:pPr marL="625475" indent="-625475">
              <a:lnSpc>
                <a:spcPct val="80000"/>
              </a:lnSpc>
            </a:pPr>
            <a:r>
              <a:rPr lang="en-US" altLang="en-US" dirty="0">
                <a:latin typeface="Times New Roman" pitchFamily="18" charset="0"/>
                <a:cs typeface="Times New Roman" pitchFamily="18" charset="0"/>
              </a:rPr>
              <a:t>You are a coder at ABC Memorial Hospital.  You’re reviewing a complex case for documentation to support  a higher level of service.  It’s a priority as part of the Coding Team to ethically make this determination and a commitment you take seriously.  You’re going to have to conduct a detailed review of the medical record.   This is time consuming and it becomes evident that you’re seeing a lot of confidential information unnecessary for the proper code assignment. Have you violated the minimum necessary policy?  </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a:xfrm>
            <a:off x="9982201" y="6408739"/>
            <a:ext cx="555625" cy="365125"/>
          </a:xfrm>
        </p:spPr>
        <p:txBody>
          <a:bodyPr/>
          <a:lstStyle/>
          <a:p>
            <a:pPr>
              <a:defRPr/>
            </a:pPr>
            <a:fld id="{9E696FFB-220C-4EB6-B537-D9C8AD780086}" type="slidenum">
              <a:rPr lang="en-US" smtClean="0"/>
              <a:pPr>
                <a:defRPr/>
              </a:pPr>
              <a:t>138</a:t>
            </a:fld>
            <a:endParaRPr lang="en-US" dirty="0"/>
          </a:p>
        </p:txBody>
      </p:sp>
      <p:sp>
        <p:nvSpPr>
          <p:cNvPr id="2" name="TextBox 1"/>
          <p:cNvSpPr txBox="1"/>
          <p:nvPr/>
        </p:nvSpPr>
        <p:spPr>
          <a:xfrm>
            <a:off x="2514600" y="5029201"/>
            <a:ext cx="7467600" cy="1169551"/>
          </a:xfrm>
          <a:prstGeom prst="rect">
            <a:avLst/>
          </a:prstGeom>
          <a:noFill/>
        </p:spPr>
        <p:txBody>
          <a:bodyPr wrap="square" rtlCol="0">
            <a:spAutoFit/>
          </a:bodyPr>
          <a:lstStyle/>
          <a:p>
            <a:r>
              <a:rPr lang="en-US" sz="1400" b="1" dirty="0">
                <a:solidFill>
                  <a:srgbClr val="FF0000"/>
                </a:solidFill>
              </a:rPr>
              <a:t>Consider This</a:t>
            </a:r>
            <a:r>
              <a:rPr lang="en-US" sz="1400" dirty="0">
                <a:solidFill>
                  <a:srgbClr val="FF0000"/>
                </a:solidFill>
              </a:rPr>
              <a:t>:  The patient is also an employee at the hospital, someone with whom you’ve had a few disagreements and about whom you have engaged in gossip.  You know better than to share this information with anyone but a week later she confronts you about a work problem and you accidentally say “Too bad, you probably just forgot to take your Prozac this morning.”</a:t>
            </a:r>
          </a:p>
        </p:txBody>
      </p:sp>
      <p:pic>
        <p:nvPicPr>
          <p:cNvPr id="8" name="Picture 7" descr="https://tse1.mm.bing.net/th?&amp;id=JN.rqJs7UuzLZwPTlBgFRIdog&amp;w=301&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505201"/>
            <a:ext cx="2362200" cy="1320483"/>
          </a:xfrm>
          <a:prstGeom prst="rect">
            <a:avLst/>
          </a:prstGeom>
          <a:noFill/>
          <a:ln>
            <a:noFill/>
          </a:ln>
        </p:spPr>
      </p:pic>
    </p:spTree>
    <p:extLst>
      <p:ext uri="{BB962C8B-B14F-4D97-AF65-F5344CB8AC3E}">
        <p14:creationId xmlns:p14="http://schemas.microsoft.com/office/powerpoint/2010/main" val="28307539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533400"/>
            <a:ext cx="7543800" cy="1189035"/>
          </a:xfrm>
        </p:spPr>
        <p:txBody>
          <a:bodyPr>
            <a:noAutofit/>
          </a:bodyPr>
          <a:lstStyle/>
          <a:p>
            <a:pPr algn="ctr"/>
            <a:r>
              <a:rPr lang="en-US" sz="3200" dirty="0">
                <a:solidFill>
                  <a:srgbClr val="FF0000"/>
                </a:solidFill>
                <a:latin typeface="Times New Roman" pitchFamily="18" charset="0"/>
                <a:cs typeface="Times New Roman" pitchFamily="18" charset="0"/>
              </a:rPr>
              <a:t>Cool Stuff to Personalize My Computer</a:t>
            </a:r>
            <a:br>
              <a:rPr lang="en-US" sz="3200" dirty="0">
                <a:solidFill>
                  <a:srgbClr val="FF0000"/>
                </a:solidFill>
                <a:latin typeface="Times New Roman" pitchFamily="18" charset="0"/>
                <a:cs typeface="Times New Roman" pitchFamily="18" charset="0"/>
              </a:rPr>
            </a:br>
            <a:r>
              <a:rPr lang="en-US" sz="3200" dirty="0">
                <a:solidFill>
                  <a:srgbClr val="FF0000"/>
                </a:solidFill>
                <a:latin typeface="Times New Roman" pitchFamily="18" charset="0"/>
                <a:cs typeface="Times New Roman" pitchFamily="18" charset="0"/>
              </a:rPr>
              <a:t>Are These Good Ideas?  </a:t>
            </a:r>
          </a:p>
        </p:txBody>
      </p:sp>
      <p:sp>
        <p:nvSpPr>
          <p:cNvPr id="135171" name="Rectangle 3"/>
          <p:cNvSpPr>
            <a:spLocks noGrp="1" noChangeArrowheads="1"/>
          </p:cNvSpPr>
          <p:nvPr>
            <p:ph idx="1"/>
          </p:nvPr>
        </p:nvSpPr>
        <p:spPr>
          <a:xfrm>
            <a:off x="2295526" y="2362201"/>
            <a:ext cx="4048125" cy="561975"/>
          </a:xfrm>
        </p:spPr>
        <p:txBody>
          <a:bodyPr/>
          <a:lstStyle/>
          <a:p>
            <a:pPr marL="0" indent="0">
              <a:lnSpc>
                <a:spcPct val="90000"/>
              </a:lnSpc>
              <a:buNone/>
            </a:pPr>
            <a:r>
              <a:rPr lang="en-US" altLang="en-US" sz="1600" dirty="0">
                <a:latin typeface="Times New Roman" pitchFamily="18" charset="0"/>
                <a:cs typeface="Times New Roman" pitchFamily="18" charset="0"/>
              </a:rPr>
              <a:t>Maroon 5’s newest song is amazing---I could listen to it all day long!  </a:t>
            </a:r>
          </a:p>
        </p:txBody>
      </p:sp>
      <p:sp>
        <p:nvSpPr>
          <p:cNvPr id="4" name="Footer Placeholder 3"/>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a:xfrm>
            <a:off x="9982201" y="6408739"/>
            <a:ext cx="555625" cy="365125"/>
          </a:xfrm>
        </p:spPr>
        <p:txBody>
          <a:bodyPr/>
          <a:lstStyle/>
          <a:p>
            <a:pPr>
              <a:defRPr/>
            </a:pPr>
            <a:fld id="{9E696FFB-220C-4EB6-B537-D9C8AD780086}" type="slidenum">
              <a:rPr lang="en-US" smtClean="0"/>
              <a:pPr>
                <a:defRPr/>
              </a:pPr>
              <a:t>139</a:t>
            </a:fld>
            <a:endParaRPr lang="en-US" dirty="0"/>
          </a:p>
        </p:txBody>
      </p:sp>
      <p:sp>
        <p:nvSpPr>
          <p:cNvPr id="11" name="Rectangle 3"/>
          <p:cNvSpPr txBox="1">
            <a:spLocks noChangeArrowheads="1"/>
          </p:cNvSpPr>
          <p:nvPr/>
        </p:nvSpPr>
        <p:spPr bwMode="auto">
          <a:xfrm>
            <a:off x="2305050" y="1722435"/>
            <a:ext cx="4552950" cy="5810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eaLnBrk="1" hangingPunct="1">
              <a:lnSpc>
                <a:spcPct val="90000"/>
              </a:lnSpc>
              <a:buNone/>
            </a:pPr>
            <a:r>
              <a:rPr lang="en-US" altLang="en-US" sz="1600" dirty="0">
                <a:latin typeface="Times New Roman" pitchFamily="18" charset="0"/>
                <a:cs typeface="Times New Roman" pitchFamily="18" charset="0"/>
              </a:rPr>
              <a:t>That screen saver with the bubbles?  I love it and I want it!</a:t>
            </a:r>
          </a:p>
        </p:txBody>
      </p:sp>
      <p:sp>
        <p:nvSpPr>
          <p:cNvPr id="12" name="Rectangle 3"/>
          <p:cNvSpPr txBox="1">
            <a:spLocks noChangeArrowheads="1"/>
          </p:cNvSpPr>
          <p:nvPr/>
        </p:nvSpPr>
        <p:spPr bwMode="auto">
          <a:xfrm>
            <a:off x="2257425" y="3071813"/>
            <a:ext cx="4572000" cy="809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eaLnBrk="1" hangingPunct="1">
              <a:lnSpc>
                <a:spcPct val="90000"/>
              </a:lnSpc>
              <a:buNone/>
            </a:pPr>
            <a:r>
              <a:rPr lang="en-US" altLang="en-US" sz="1600" dirty="0">
                <a:latin typeface="Times New Roman" pitchFamily="18" charset="0"/>
                <a:cs typeface="Times New Roman" pitchFamily="18" charset="0"/>
              </a:rPr>
              <a:t>I’m a gamer addicted to “Wild Robots of the World V2.”  There’s no reason I can’t load it onto my work computer so I can play during breaks and lunch.</a:t>
            </a:r>
          </a:p>
        </p:txBody>
      </p:sp>
      <p:sp>
        <p:nvSpPr>
          <p:cNvPr id="13" name="Rectangle 3"/>
          <p:cNvSpPr txBox="1">
            <a:spLocks noChangeArrowheads="1"/>
          </p:cNvSpPr>
          <p:nvPr/>
        </p:nvSpPr>
        <p:spPr bwMode="auto">
          <a:xfrm>
            <a:off x="2133600" y="4081462"/>
            <a:ext cx="7467600" cy="9477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eaLnBrk="1" hangingPunct="1">
              <a:lnSpc>
                <a:spcPct val="90000"/>
              </a:lnSpc>
              <a:buNone/>
            </a:pPr>
            <a:r>
              <a:rPr lang="en-US" altLang="en-US" sz="1600" dirty="0">
                <a:latin typeface="Times New Roman" pitchFamily="18" charset="0"/>
                <a:cs typeface="Times New Roman" pitchFamily="18" charset="0"/>
              </a:rPr>
              <a:t>My sister’s wedding last weekend was just gorgeous and the pictures prove it.  I was able to load all the pictures from the ceremony and the reception on my work computer.  One’s even my home screen.  So, my computer crashed when I was loading them.  I booted and now they seem just fine.</a:t>
            </a:r>
          </a:p>
        </p:txBody>
      </p:sp>
      <p:sp>
        <p:nvSpPr>
          <p:cNvPr id="5" name="TextBox 4"/>
          <p:cNvSpPr txBox="1"/>
          <p:nvPr/>
        </p:nvSpPr>
        <p:spPr>
          <a:xfrm>
            <a:off x="2438401" y="5410200"/>
            <a:ext cx="7467599" cy="523220"/>
          </a:xfrm>
          <a:prstGeom prst="rect">
            <a:avLst/>
          </a:prstGeom>
          <a:noFill/>
        </p:spPr>
        <p:txBody>
          <a:bodyPr wrap="square" rtlCol="0">
            <a:spAutoFit/>
          </a:bodyPr>
          <a:lstStyle/>
          <a:p>
            <a:r>
              <a:rPr lang="en-US" sz="1400" b="1" dirty="0">
                <a:solidFill>
                  <a:srgbClr val="FF0000"/>
                </a:solidFill>
              </a:rPr>
              <a:t>Consider This: </a:t>
            </a:r>
            <a:r>
              <a:rPr lang="en-US" sz="1400" dirty="0">
                <a:solidFill>
                  <a:srgbClr val="FF0000"/>
                </a:solidFill>
              </a:rPr>
              <a:t>I spend most of my life sitting in front of this computer.  The least they can do is let me do stuff to enjoy it!</a:t>
            </a:r>
          </a:p>
        </p:txBody>
      </p:sp>
      <p:pic>
        <p:nvPicPr>
          <p:cNvPr id="14" name="Picture 13" descr="https://tse1.mm.bing.net/th?&amp;id=JN.6VmXMU99SOr%2b3rqe4teTq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031998"/>
            <a:ext cx="1676400" cy="1701802"/>
          </a:xfrm>
          <a:prstGeom prst="rect">
            <a:avLst/>
          </a:prstGeom>
          <a:noFill/>
          <a:ln>
            <a:noFill/>
          </a:ln>
        </p:spPr>
      </p:pic>
    </p:spTree>
    <p:extLst>
      <p:ext uri="{BB962C8B-B14F-4D97-AF65-F5344CB8AC3E}">
        <p14:creationId xmlns:p14="http://schemas.microsoft.com/office/powerpoint/2010/main" val="4170869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143375" y="1804987"/>
            <a:ext cx="4419600" cy="762962"/>
          </a:xfrm>
        </p:spPr>
        <p:txBody>
          <a:bodyPr>
            <a:normAutofit fontScale="90000"/>
          </a:bodyPr>
          <a:lstStyle/>
          <a:p>
            <a:pPr algn="ctr"/>
            <a:r>
              <a:rPr lang="en-US" dirty="0">
                <a:solidFill>
                  <a:srgbClr val="FF0000"/>
                </a:solidFill>
                <a:latin typeface="Times New Roman" panose="02020603050405020304" pitchFamily="18" charset="0"/>
                <a:cs typeface="Times New Roman" panose="02020603050405020304" pitchFamily="18" charset="0"/>
              </a:rPr>
              <a:t>Section III</a:t>
            </a:r>
          </a:p>
        </p:txBody>
      </p:sp>
      <p:sp>
        <p:nvSpPr>
          <p:cNvPr id="10" name="Text Placeholder 9"/>
          <p:cNvSpPr>
            <a:spLocks noGrp="1"/>
          </p:cNvSpPr>
          <p:nvPr>
            <p:ph type="subTitle" idx="1"/>
          </p:nvPr>
        </p:nvSpPr>
        <p:spPr>
          <a:xfrm>
            <a:off x="4267200" y="2729728"/>
            <a:ext cx="4400550" cy="503193"/>
          </a:xfrm>
        </p:spPr>
        <p:txBody>
          <a:bodyPr>
            <a:normAutofit fontScale="92500" lnSpcReduction="10000"/>
          </a:bodyPr>
          <a:lstStyle/>
          <a:p>
            <a:pPr algn="ctr"/>
            <a:r>
              <a:rPr lang="en-US" sz="3200" b="1" dirty="0">
                <a:latin typeface="Times New Roman" panose="02020603050405020304" pitchFamily="18" charset="0"/>
                <a:cs typeface="Times New Roman" panose="02020603050405020304" pitchFamily="18" charset="0"/>
              </a:rPr>
              <a:t>HIPAA Definitions</a:t>
            </a:r>
          </a:p>
        </p:txBody>
      </p:sp>
      <p:pic>
        <p:nvPicPr>
          <p:cNvPr id="4098" name="Picture 2" descr="C:\Users\jcoleman\AppData\Local\Microsoft\Windows\Temporary Internet Files\Content.IE5\ZJP0XQD7\people_b[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3697111"/>
            <a:ext cx="1447800" cy="940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57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3390900" y="631825"/>
            <a:ext cx="5105400" cy="762000"/>
          </a:xfrm>
        </p:spPr>
        <p:txBody>
          <a:bodyPr>
            <a:normAutofit/>
          </a:bodyPr>
          <a:lstStyle/>
          <a:p>
            <a:pPr algn="ctr" eaLnBrk="1" hangingPunct="1">
              <a:defRPr/>
            </a:pPr>
            <a:r>
              <a:rPr lang="en-US" altLang="en-US" dirty="0">
                <a:solidFill>
                  <a:srgbClr val="FF0000"/>
                </a:solidFill>
                <a:latin typeface="Times New Roman" pitchFamily="18" charset="0"/>
                <a:cs typeface="Times New Roman" pitchFamily="18" charset="0"/>
              </a:rPr>
              <a:t>HIPAA Definitions</a:t>
            </a:r>
          </a:p>
        </p:txBody>
      </p:sp>
      <p:sp>
        <p:nvSpPr>
          <p:cNvPr id="51203" name="Rectangle 3"/>
          <p:cNvSpPr>
            <a:spLocks noGrp="1" noChangeArrowheads="1"/>
          </p:cNvSpPr>
          <p:nvPr>
            <p:ph idx="1"/>
          </p:nvPr>
        </p:nvSpPr>
        <p:spPr>
          <a:xfrm>
            <a:off x="1981200" y="2209800"/>
            <a:ext cx="8229600" cy="2667000"/>
          </a:xfrm>
        </p:spPr>
        <p:txBody>
          <a:bodyPr>
            <a:normAutofit fontScale="92500" lnSpcReduction="10000"/>
          </a:bodyPr>
          <a:lstStyle/>
          <a:p>
            <a:pPr>
              <a:lnSpc>
                <a:spcPct val="80000"/>
              </a:lnSpc>
            </a:pPr>
            <a:r>
              <a:rPr lang="en-US" altLang="en-US" sz="2400" dirty="0">
                <a:latin typeface="Times New Roman" pitchFamily="18" charset="0"/>
                <a:cs typeface="Times New Roman" pitchFamily="18" charset="0"/>
              </a:rPr>
              <a:t>Protected Health Information (PHI) is individually identifiable health information </a:t>
            </a:r>
            <a:r>
              <a:rPr lang="en-US" sz="2400" dirty="0">
                <a:latin typeface="Times New Roman" pitchFamily="18" charset="0"/>
                <a:cs typeface="Times New Roman" pitchFamily="18" charset="0"/>
              </a:rPr>
              <a:t>that is: </a:t>
            </a:r>
          </a:p>
          <a:p>
            <a:pPr marL="914400" lvl="1" indent="-457200">
              <a:lnSpc>
                <a:spcPct val="80000"/>
              </a:lnSpc>
              <a:defRPr/>
            </a:pPr>
            <a:r>
              <a:rPr lang="en-US" sz="2400" dirty="0">
                <a:latin typeface="Times New Roman" pitchFamily="18" charset="0"/>
                <a:cs typeface="Times New Roman" pitchFamily="18" charset="0"/>
              </a:rPr>
              <a:t>Created or received by a health care provider, health plan, employer, or health care clearinghouse and that </a:t>
            </a:r>
          </a:p>
          <a:p>
            <a:pPr marL="1152525" lvl="2" indent="-457200">
              <a:lnSpc>
                <a:spcPct val="80000"/>
              </a:lnSpc>
              <a:defRPr/>
            </a:pPr>
            <a:r>
              <a:rPr lang="en-US" sz="2200" dirty="0">
                <a:latin typeface="Times New Roman" pitchFamily="18" charset="0"/>
                <a:cs typeface="Times New Roman" pitchFamily="18" charset="0"/>
              </a:rPr>
              <a:t>Relates to the past, present, or future physical or mental health or condition of an individual; </a:t>
            </a:r>
          </a:p>
          <a:p>
            <a:pPr marL="1152525" lvl="2" indent="-457200">
              <a:lnSpc>
                <a:spcPct val="80000"/>
              </a:lnSpc>
              <a:defRPr/>
            </a:pPr>
            <a:r>
              <a:rPr lang="en-US" sz="2200" dirty="0">
                <a:latin typeface="Times New Roman" pitchFamily="18" charset="0"/>
                <a:cs typeface="Times New Roman" pitchFamily="18" charset="0"/>
              </a:rPr>
              <a:t>Relates to the provision of health care to an individual</a:t>
            </a:r>
          </a:p>
          <a:p>
            <a:pPr marL="1152525" lvl="2" indent="-457200">
              <a:lnSpc>
                <a:spcPct val="80000"/>
              </a:lnSpc>
              <a:defRPr/>
            </a:pPr>
            <a:r>
              <a:rPr lang="en-US" sz="2200" dirty="0">
                <a:latin typeface="Times New Roman" pitchFamily="18" charset="0"/>
                <a:cs typeface="Times New Roman" pitchFamily="18" charset="0"/>
              </a:rPr>
              <a:t>The past, present or future payment for the provision of  health care to an individual. </a:t>
            </a:r>
          </a:p>
          <a:p>
            <a:pPr eaLnBrk="1" hangingPunct="1">
              <a:buFont typeface="Wingdings" pitchFamily="2" charset="2"/>
              <a:buNone/>
            </a:pPr>
            <a:endParaRPr lang="en-US" altLang="en-US" sz="24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15</a:t>
            </a:fld>
            <a:endParaRPr lang="en-US" dirty="0"/>
          </a:p>
        </p:txBody>
      </p:sp>
      <p:sp>
        <p:nvSpPr>
          <p:cNvPr id="51204" name="Text Box 5"/>
          <p:cNvSpPr txBox="1">
            <a:spLocks noChangeArrowheads="1"/>
          </p:cNvSpPr>
          <p:nvPr/>
        </p:nvSpPr>
        <p:spPr bwMode="auto">
          <a:xfrm>
            <a:off x="2590800" y="1384301"/>
            <a:ext cx="6705600" cy="461665"/>
          </a:xfrm>
          <a:prstGeom prst="rect">
            <a:avLst/>
          </a:prstGeom>
          <a:noFill/>
          <a:ln w="9525">
            <a:noFill/>
            <a:miter lim="800000"/>
            <a:headEnd/>
            <a:tailEnd/>
          </a:ln>
        </p:spPr>
        <p:txBody>
          <a:bodyPr>
            <a:spAutoFit/>
          </a:bodyPr>
          <a:lstStyle/>
          <a:p>
            <a:r>
              <a:rPr lang="en-US" altLang="en-US" sz="2400" b="1" dirty="0"/>
              <a:t>What is Protected Health Information (PHI)?</a:t>
            </a:r>
          </a:p>
        </p:txBody>
      </p:sp>
      <p:pic>
        <p:nvPicPr>
          <p:cNvPr id="8" name="Picture 7" descr="https://tse1.mm.bing.net/th?&amp;id=JN.CNXmMXQS3cahfNMTjVTkQg&amp;w=300&amp;h=300&amp;c=0&amp;pid=1.9&amp;rs=0&amp;p=0"/>
          <p:cNvPicPr/>
          <p:nvPr/>
        </p:nvPicPr>
        <p:blipFill>
          <a:blip r:embed="rId3">
            <a:extLst>
              <a:ext uri="{28A0092B-C50C-407E-A947-70E740481C1C}">
                <a14:useLocalDpi xmlns:a14="http://schemas.microsoft.com/office/drawing/2010/main" val="0"/>
              </a:ext>
            </a:extLst>
          </a:blip>
          <a:srcRect/>
          <a:stretch>
            <a:fillRect/>
          </a:stretch>
        </p:blipFill>
        <p:spPr bwMode="auto">
          <a:xfrm>
            <a:off x="6723062" y="4800601"/>
            <a:ext cx="1963738" cy="1548765"/>
          </a:xfrm>
          <a:prstGeom prst="rect">
            <a:avLst/>
          </a:prstGeom>
          <a:noFill/>
          <a:ln>
            <a:noFill/>
          </a:ln>
        </p:spPr>
      </p:pic>
    </p:spTree>
    <p:extLst>
      <p:ext uri="{BB962C8B-B14F-4D97-AF65-F5344CB8AC3E}">
        <p14:creationId xmlns:p14="http://schemas.microsoft.com/office/powerpoint/2010/main" val="543624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4343400" y="1371601"/>
            <a:ext cx="3810000" cy="685799"/>
          </a:xfrm>
        </p:spPr>
        <p:txBody>
          <a:bodyPr>
            <a:normAutofit/>
          </a:bodyPr>
          <a:lstStyle/>
          <a:p>
            <a:pPr eaLnBrk="1" hangingPunct="1">
              <a:defRPr/>
            </a:pPr>
            <a:r>
              <a:rPr lang="en-US" altLang="en-US" sz="2400" dirty="0">
                <a:solidFill>
                  <a:schemeClr val="tx1"/>
                </a:solidFill>
                <a:latin typeface="Times New Roman" pitchFamily="18" charset="0"/>
                <a:cs typeface="Times New Roman" pitchFamily="18" charset="0"/>
              </a:rPr>
              <a:t>What Does PHI Include?</a:t>
            </a:r>
          </a:p>
        </p:txBody>
      </p:sp>
      <p:sp>
        <p:nvSpPr>
          <p:cNvPr id="53251" name="Rectangle 3"/>
          <p:cNvSpPr>
            <a:spLocks noGrp="1" noChangeArrowheads="1"/>
          </p:cNvSpPr>
          <p:nvPr>
            <p:ph idx="1"/>
          </p:nvPr>
        </p:nvSpPr>
        <p:spPr>
          <a:xfrm>
            <a:off x="2095500" y="2209800"/>
            <a:ext cx="5753100" cy="3124200"/>
          </a:xfrm>
        </p:spPr>
        <p:txBody>
          <a:bodyPr/>
          <a:lstStyle/>
          <a:p>
            <a:pPr lvl="1" eaLnBrk="1" hangingPunct="1"/>
            <a:r>
              <a:rPr lang="en-US" altLang="en-US" dirty="0">
                <a:latin typeface="Times New Roman" pitchFamily="18" charset="0"/>
                <a:cs typeface="Times New Roman" pitchFamily="18" charset="0"/>
              </a:rPr>
              <a:t>Information in the health record, such as:</a:t>
            </a:r>
          </a:p>
          <a:p>
            <a:pPr lvl="2" eaLnBrk="1" hangingPunct="1"/>
            <a:r>
              <a:rPr lang="en-US" altLang="en-US" dirty="0">
                <a:latin typeface="Times New Roman" pitchFamily="18" charset="0"/>
                <a:cs typeface="Times New Roman" pitchFamily="18" charset="0"/>
              </a:rPr>
              <a:t>Encounter/visit documentation</a:t>
            </a:r>
          </a:p>
          <a:p>
            <a:pPr lvl="2" eaLnBrk="1" hangingPunct="1"/>
            <a:r>
              <a:rPr lang="en-US" altLang="en-US" dirty="0">
                <a:latin typeface="Times New Roman" pitchFamily="18" charset="0"/>
                <a:cs typeface="Times New Roman" pitchFamily="18" charset="0"/>
              </a:rPr>
              <a:t>Lab results</a:t>
            </a:r>
          </a:p>
          <a:p>
            <a:pPr lvl="2" eaLnBrk="1" hangingPunct="1"/>
            <a:r>
              <a:rPr lang="en-US" altLang="en-US" dirty="0">
                <a:latin typeface="Times New Roman" pitchFamily="18" charset="0"/>
                <a:cs typeface="Times New Roman" pitchFamily="18" charset="0"/>
              </a:rPr>
              <a:t>Appointment dates/times</a:t>
            </a:r>
          </a:p>
          <a:p>
            <a:pPr lvl="2" eaLnBrk="1" hangingPunct="1"/>
            <a:r>
              <a:rPr lang="en-US" altLang="en-US" dirty="0">
                <a:latin typeface="Times New Roman" pitchFamily="18" charset="0"/>
                <a:cs typeface="Times New Roman" pitchFamily="18" charset="0"/>
              </a:rPr>
              <a:t>Invoices</a:t>
            </a:r>
          </a:p>
          <a:p>
            <a:pPr lvl="2" eaLnBrk="1" hangingPunct="1"/>
            <a:r>
              <a:rPr lang="en-US" altLang="en-US" dirty="0">
                <a:latin typeface="Times New Roman" pitchFamily="18" charset="0"/>
                <a:cs typeface="Times New Roman" pitchFamily="18" charset="0"/>
              </a:rPr>
              <a:t>Radiology films and reports</a:t>
            </a:r>
          </a:p>
          <a:p>
            <a:pPr lvl="2" eaLnBrk="1" hangingPunct="1"/>
            <a:r>
              <a:rPr lang="en-US" altLang="en-US" dirty="0">
                <a:latin typeface="Times New Roman" pitchFamily="18" charset="0"/>
                <a:cs typeface="Times New Roman" pitchFamily="18" charset="0"/>
              </a:rPr>
              <a:t>History and physicals (H&amp;Ps)</a:t>
            </a:r>
          </a:p>
          <a:p>
            <a:pPr lvl="2" eaLnBrk="1" hangingPunct="1"/>
            <a:r>
              <a:rPr lang="en-US" altLang="en-US" dirty="0">
                <a:latin typeface="Times New Roman" pitchFamily="18" charset="0"/>
                <a:cs typeface="Times New Roman" pitchFamily="18" charset="0"/>
              </a:rPr>
              <a:t>Patient Identifiers</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16</a:t>
            </a:fld>
            <a:endParaRPr lang="en-US" dirty="0"/>
          </a:p>
        </p:txBody>
      </p:sp>
      <p:sp>
        <p:nvSpPr>
          <p:cNvPr id="53252" name="Rectangle 4"/>
          <p:cNvSpPr>
            <a:spLocks noChangeArrowheads="1"/>
          </p:cNvSpPr>
          <p:nvPr/>
        </p:nvSpPr>
        <p:spPr bwMode="auto">
          <a:xfrm>
            <a:off x="3733800" y="457200"/>
            <a:ext cx="4876800" cy="914400"/>
          </a:xfrm>
          <a:prstGeom prst="rect">
            <a:avLst/>
          </a:prstGeom>
          <a:noFill/>
          <a:ln w="9525">
            <a:noFill/>
            <a:miter lim="800000"/>
            <a:headEnd/>
            <a:tailEnd/>
          </a:ln>
        </p:spPr>
        <p:txBody>
          <a:bodyPr anchor="ctr"/>
          <a:lstStyle/>
          <a:p>
            <a:pPr algn="ctr"/>
            <a:r>
              <a:rPr lang="en-US" altLang="en-US" sz="3600" b="1" dirty="0">
                <a:solidFill>
                  <a:srgbClr val="FF0000"/>
                </a:solidFill>
                <a:cs typeface="Times New Roman" pitchFamily="18" charset="0"/>
              </a:rPr>
              <a:t>HIPAA Definitions</a:t>
            </a:r>
          </a:p>
        </p:txBody>
      </p:sp>
      <p:pic>
        <p:nvPicPr>
          <p:cNvPr id="5124" name="Picture 4" descr="C:\Users\jcoleman\AppData\Local\Microsoft\Windows\Temporary Internet Files\Content.IE5\ZJP0XQD7\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jcoleman\AppData\Local\Microsoft\Windows\Temporary Internet Files\Content.IE5\4HII3X1E\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jcoleman\AppData\Local\Microsoft\Windows\Temporary Internet Files\Content.IE5\Y9SGU680\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jcoleman\AppData\Local\Microsoft\Windows\Temporary Internet Files\Content.IE5\J3F5XQIV\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75" y="3576639"/>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descr="C:\Users\jcoleman\AppData\Local\Microsoft\Windows\Temporary Internet Files\Content.IE5\Y9SGU680\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jcoleman\AppData\Local\Microsoft\Windows\Temporary Internet Files\Content.IE5\J3F5XQIV\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 9"/>
          <p:cNvGraphicFramePr/>
          <p:nvPr>
            <p:extLst/>
          </p:nvPr>
        </p:nvGraphicFramePr>
        <p:xfrm>
          <a:off x="7081838" y="3124200"/>
          <a:ext cx="3057525" cy="1727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56744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2286000" y="2209800"/>
            <a:ext cx="7696200" cy="1600200"/>
          </a:xfrm>
        </p:spPr>
        <p:txBody>
          <a:bodyPr/>
          <a:lstStyle/>
          <a:p>
            <a:pPr eaLnBrk="1" hangingPunct="1">
              <a:buClr>
                <a:schemeClr val="tx1"/>
              </a:buClr>
              <a:buFont typeface="Wingdings" pitchFamily="2" charset="2"/>
              <a:buNone/>
            </a:pPr>
            <a:r>
              <a:rPr lang="en-US" altLang="en-US" dirty="0"/>
              <a:t>	</a:t>
            </a:r>
            <a:r>
              <a:rPr lang="en-US" altLang="en-US" sz="2000" dirty="0">
                <a:latin typeface="Times New Roman" pitchFamily="18" charset="0"/>
                <a:cs typeface="Times New Roman" pitchFamily="18" charset="0"/>
              </a:rPr>
              <a:t>PHI includes information by which the identity of a patient can be determined with reasonable accuracy and speed either directly or by reference to other publicly available information.</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17</a:t>
            </a:fld>
            <a:endParaRPr lang="en-US" dirty="0"/>
          </a:p>
        </p:txBody>
      </p:sp>
      <p:sp>
        <p:nvSpPr>
          <p:cNvPr id="55299" name="Rectangle 5"/>
          <p:cNvSpPr>
            <a:spLocks noChangeArrowheads="1"/>
          </p:cNvSpPr>
          <p:nvPr/>
        </p:nvSpPr>
        <p:spPr bwMode="auto">
          <a:xfrm>
            <a:off x="3429000" y="685800"/>
            <a:ext cx="5410200" cy="762000"/>
          </a:xfrm>
          <a:prstGeom prst="rect">
            <a:avLst/>
          </a:prstGeom>
          <a:noFill/>
          <a:ln w="9525">
            <a:noFill/>
            <a:miter lim="800000"/>
            <a:headEnd/>
            <a:tailEnd/>
          </a:ln>
        </p:spPr>
        <p:txBody>
          <a:bodyPr anchor="ctr"/>
          <a:lstStyle/>
          <a:p>
            <a:pPr algn="ctr"/>
            <a:r>
              <a:rPr lang="en-US" altLang="en-US" sz="3600" b="1" dirty="0">
                <a:solidFill>
                  <a:srgbClr val="FF0000"/>
                </a:solidFill>
                <a:cs typeface="Times New Roman" pitchFamily="18" charset="0"/>
              </a:rPr>
              <a:t>HIPAA Definitions</a:t>
            </a:r>
          </a:p>
        </p:txBody>
      </p:sp>
      <p:sp>
        <p:nvSpPr>
          <p:cNvPr id="55301" name="TextBox 2"/>
          <p:cNvSpPr txBox="1">
            <a:spLocks noChangeArrowheads="1"/>
          </p:cNvSpPr>
          <p:nvPr/>
        </p:nvSpPr>
        <p:spPr bwMode="auto">
          <a:xfrm>
            <a:off x="4191001" y="1600201"/>
            <a:ext cx="4312399" cy="461665"/>
          </a:xfrm>
          <a:prstGeom prst="rect">
            <a:avLst/>
          </a:prstGeom>
          <a:noFill/>
          <a:ln w="9525">
            <a:noFill/>
            <a:miter lim="800000"/>
            <a:headEnd/>
            <a:tailEnd/>
          </a:ln>
        </p:spPr>
        <p:txBody>
          <a:bodyPr wrap="none">
            <a:spAutoFit/>
          </a:bodyPr>
          <a:lstStyle/>
          <a:p>
            <a:r>
              <a:rPr lang="en-US" altLang="en-US" sz="2400" b="1" dirty="0"/>
              <a:t>What are Patient Identifiers?</a:t>
            </a:r>
          </a:p>
        </p:txBody>
      </p:sp>
      <p:pic>
        <p:nvPicPr>
          <p:cNvPr id="9" name="Picture 8" descr="https://tse4.mm.bing.net/th?id=JN.GHVT7jZmple33%2bImHZ9ZBg&amp;w=153&amp;h=164&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810001"/>
            <a:ext cx="1522730" cy="1759585"/>
          </a:xfrm>
          <a:prstGeom prst="rect">
            <a:avLst/>
          </a:prstGeom>
          <a:noFill/>
          <a:ln>
            <a:noFill/>
          </a:ln>
        </p:spPr>
      </p:pic>
    </p:spTree>
    <p:extLst>
      <p:ext uri="{BB962C8B-B14F-4D97-AF65-F5344CB8AC3E}">
        <p14:creationId xmlns:p14="http://schemas.microsoft.com/office/powerpoint/2010/main" val="3786282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514600" y="1371600"/>
            <a:ext cx="6553200" cy="457200"/>
          </a:xfrm>
        </p:spPr>
        <p:txBody>
          <a:bodyPr>
            <a:noAutofit/>
          </a:bodyPr>
          <a:lstStyle/>
          <a:p>
            <a:pPr algn="ctr" eaLnBrk="1" hangingPunct="1">
              <a:defRPr/>
            </a:pPr>
            <a:r>
              <a:rPr lang="en-US" altLang="en-US" sz="2400" dirty="0">
                <a:solidFill>
                  <a:schemeClr val="tx1"/>
                </a:solidFill>
                <a:latin typeface="Times New Roman" pitchFamily="18" charset="0"/>
                <a:cs typeface="Times New Roman" pitchFamily="18" charset="0"/>
              </a:rPr>
              <a:t>What Are Some Examples of Patient Identifiers?</a:t>
            </a:r>
          </a:p>
        </p:txBody>
      </p:sp>
      <p:sp>
        <p:nvSpPr>
          <p:cNvPr id="57347" name="Rectangle 3"/>
          <p:cNvSpPr>
            <a:spLocks noGrp="1" noChangeArrowheads="1"/>
          </p:cNvSpPr>
          <p:nvPr>
            <p:ph sz="half" idx="1"/>
          </p:nvPr>
        </p:nvSpPr>
        <p:spPr>
          <a:xfrm>
            <a:off x="2085975" y="2209800"/>
            <a:ext cx="3733800" cy="3429000"/>
          </a:xfrm>
        </p:spPr>
        <p:txBody>
          <a:bodyPr>
            <a:normAutofit fontScale="92500" lnSpcReduction="10000"/>
          </a:bodyPr>
          <a:lstStyle/>
          <a:p>
            <a:pPr eaLnBrk="1" hangingPunct="1">
              <a:lnSpc>
                <a:spcPct val="90000"/>
              </a:lnSpc>
            </a:pPr>
            <a:r>
              <a:rPr lang="en-US" altLang="en-US" dirty="0">
                <a:latin typeface="Times New Roman" pitchFamily="18" charset="0"/>
                <a:cs typeface="Times New Roman" pitchFamily="18" charset="0"/>
              </a:rPr>
              <a:t>Names		</a:t>
            </a:r>
          </a:p>
          <a:p>
            <a:pPr eaLnBrk="1" hangingPunct="1">
              <a:lnSpc>
                <a:spcPct val="90000"/>
              </a:lnSpc>
            </a:pPr>
            <a:r>
              <a:rPr lang="en-US" altLang="en-US" dirty="0">
                <a:latin typeface="Times New Roman" pitchFamily="18" charset="0"/>
                <a:cs typeface="Times New Roman" pitchFamily="18" charset="0"/>
              </a:rPr>
              <a:t>Medical Record Numbers</a:t>
            </a:r>
          </a:p>
          <a:p>
            <a:pPr eaLnBrk="1" hangingPunct="1">
              <a:lnSpc>
                <a:spcPct val="90000"/>
              </a:lnSpc>
            </a:pPr>
            <a:r>
              <a:rPr lang="en-US" altLang="en-US" dirty="0">
                <a:latin typeface="Times New Roman" pitchFamily="18" charset="0"/>
                <a:cs typeface="Times New Roman" pitchFamily="18" charset="0"/>
              </a:rPr>
              <a:t>Social Security Numbers</a:t>
            </a:r>
          </a:p>
          <a:p>
            <a:pPr eaLnBrk="1" hangingPunct="1">
              <a:lnSpc>
                <a:spcPct val="90000"/>
              </a:lnSpc>
            </a:pPr>
            <a:r>
              <a:rPr lang="en-US" altLang="en-US" dirty="0">
                <a:latin typeface="Times New Roman" pitchFamily="18" charset="0"/>
                <a:cs typeface="Times New Roman" pitchFamily="18" charset="0"/>
              </a:rPr>
              <a:t>Account Numbers</a:t>
            </a:r>
          </a:p>
          <a:p>
            <a:pPr eaLnBrk="1" hangingPunct="1">
              <a:lnSpc>
                <a:spcPct val="90000"/>
              </a:lnSpc>
            </a:pPr>
            <a:r>
              <a:rPr lang="en-US" altLang="en-US" dirty="0">
                <a:latin typeface="Times New Roman" pitchFamily="18" charset="0"/>
                <a:cs typeface="Times New Roman" pitchFamily="18" charset="0"/>
              </a:rPr>
              <a:t>License/Certification numbers</a:t>
            </a:r>
          </a:p>
          <a:p>
            <a:pPr eaLnBrk="1" hangingPunct="1">
              <a:lnSpc>
                <a:spcPct val="90000"/>
              </a:lnSpc>
            </a:pPr>
            <a:r>
              <a:rPr lang="en-US" altLang="en-US" dirty="0">
                <a:latin typeface="Times New Roman" pitchFamily="18" charset="0"/>
                <a:cs typeface="Times New Roman" pitchFamily="18" charset="0"/>
              </a:rPr>
              <a:t>Vehicle Identifiers/Serial numbers/License plate numbers</a:t>
            </a:r>
          </a:p>
          <a:p>
            <a:pPr eaLnBrk="1" hangingPunct="1">
              <a:lnSpc>
                <a:spcPct val="90000"/>
              </a:lnSpc>
            </a:pPr>
            <a:r>
              <a:rPr lang="en-US" altLang="en-US" dirty="0">
                <a:latin typeface="Times New Roman" pitchFamily="18" charset="0"/>
                <a:cs typeface="Times New Roman" pitchFamily="18" charset="0"/>
              </a:rPr>
              <a:t>Internet protocol addresses</a:t>
            </a:r>
          </a:p>
          <a:p>
            <a:pPr eaLnBrk="1" hangingPunct="1">
              <a:lnSpc>
                <a:spcPct val="90000"/>
              </a:lnSpc>
            </a:pPr>
            <a:r>
              <a:rPr lang="en-US" altLang="en-US" dirty="0">
                <a:latin typeface="Times New Roman" pitchFamily="18" charset="0"/>
                <a:cs typeface="Times New Roman" pitchFamily="18" charset="0"/>
              </a:rPr>
              <a:t>Health plan numbers</a:t>
            </a:r>
          </a:p>
          <a:p>
            <a:pPr eaLnBrk="1" hangingPunct="1">
              <a:lnSpc>
                <a:spcPct val="90000"/>
              </a:lnSpc>
            </a:pPr>
            <a:r>
              <a:rPr lang="en-US" altLang="en-US" dirty="0">
                <a:latin typeface="Times New Roman" pitchFamily="18" charset="0"/>
                <a:cs typeface="Times New Roman" pitchFamily="18" charset="0"/>
              </a:rPr>
              <a:t>Full face photographic images and any comparable images</a:t>
            </a:r>
          </a:p>
        </p:txBody>
      </p:sp>
      <p:sp>
        <p:nvSpPr>
          <p:cNvPr id="57348" name="Rectangle 4"/>
          <p:cNvSpPr>
            <a:spLocks noGrp="1" noChangeArrowheads="1"/>
          </p:cNvSpPr>
          <p:nvPr>
            <p:ph sz="half" idx="2"/>
          </p:nvPr>
        </p:nvSpPr>
        <p:spPr>
          <a:xfrm>
            <a:off x="6172200" y="2133600"/>
            <a:ext cx="3830638" cy="3505200"/>
          </a:xfrm>
        </p:spPr>
        <p:txBody>
          <a:bodyPr>
            <a:normAutofit fontScale="92500" lnSpcReduction="10000"/>
          </a:bodyPr>
          <a:lstStyle/>
          <a:p>
            <a:pPr eaLnBrk="1" hangingPunct="1"/>
            <a:r>
              <a:rPr lang="en-US" altLang="en-US" dirty="0">
                <a:latin typeface="Times New Roman" pitchFamily="18" charset="0"/>
                <a:cs typeface="Times New Roman" pitchFamily="18" charset="0"/>
              </a:rPr>
              <a:t>Web universal resource locaters (URLs)</a:t>
            </a:r>
          </a:p>
          <a:p>
            <a:pPr eaLnBrk="1" hangingPunct="1"/>
            <a:r>
              <a:rPr lang="en-US" altLang="en-US" dirty="0">
                <a:latin typeface="Times New Roman" pitchFamily="18" charset="0"/>
                <a:cs typeface="Times New Roman" pitchFamily="18" charset="0"/>
              </a:rPr>
              <a:t>Any dates related to any individual (date of birth)</a:t>
            </a:r>
          </a:p>
          <a:p>
            <a:pPr eaLnBrk="1" hangingPunct="1"/>
            <a:r>
              <a:rPr lang="en-US" altLang="en-US" dirty="0">
                <a:latin typeface="Times New Roman" pitchFamily="18" charset="0"/>
                <a:cs typeface="Times New Roman" pitchFamily="18" charset="0"/>
              </a:rPr>
              <a:t>Telephone numbers</a:t>
            </a:r>
          </a:p>
          <a:p>
            <a:pPr eaLnBrk="1" hangingPunct="1"/>
            <a:r>
              <a:rPr lang="en-US" altLang="en-US" dirty="0">
                <a:latin typeface="Times New Roman" pitchFamily="18" charset="0"/>
                <a:cs typeface="Times New Roman" pitchFamily="18" charset="0"/>
              </a:rPr>
              <a:t>Fax numbers	</a:t>
            </a:r>
          </a:p>
          <a:p>
            <a:pPr eaLnBrk="1" hangingPunct="1"/>
            <a:r>
              <a:rPr lang="en-US" altLang="en-US" dirty="0">
                <a:latin typeface="Times New Roman" pitchFamily="18" charset="0"/>
                <a:cs typeface="Times New Roman" pitchFamily="18" charset="0"/>
              </a:rPr>
              <a:t>Email addresses</a:t>
            </a:r>
          </a:p>
          <a:p>
            <a:pPr eaLnBrk="1" hangingPunct="1"/>
            <a:r>
              <a:rPr lang="en-US" altLang="en-US" dirty="0">
                <a:latin typeface="Times New Roman" pitchFamily="18" charset="0"/>
                <a:cs typeface="Times New Roman" pitchFamily="18" charset="0"/>
              </a:rPr>
              <a:t>Biometric identifiers including finger and voice prints</a:t>
            </a:r>
          </a:p>
          <a:p>
            <a:pPr eaLnBrk="1" hangingPunct="1"/>
            <a:r>
              <a:rPr lang="en-US" altLang="en-US" dirty="0">
                <a:latin typeface="Times New Roman" pitchFamily="18" charset="0"/>
                <a:cs typeface="Times New Roman" pitchFamily="18" charset="0"/>
              </a:rPr>
              <a:t>Any other unique identifying number, characteristic or code</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FC3F571-1379-4C82-83A2-0E6C7CDF3B78}" type="slidenum">
              <a:rPr lang="en-US" smtClean="0"/>
              <a:pPr>
                <a:defRPr/>
              </a:pPr>
              <a:t>18</a:t>
            </a:fld>
            <a:endParaRPr lang="en-US" dirty="0"/>
          </a:p>
        </p:txBody>
      </p:sp>
      <p:sp>
        <p:nvSpPr>
          <p:cNvPr id="148486" name="Rectangle 6"/>
          <p:cNvSpPr>
            <a:spLocks noChangeArrowheads="1"/>
          </p:cNvSpPr>
          <p:nvPr/>
        </p:nvSpPr>
        <p:spPr bwMode="auto">
          <a:xfrm>
            <a:off x="3505200" y="600075"/>
            <a:ext cx="4572000" cy="6096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Tahoma" pitchFamily="34" charset="0"/>
              </a:defRPr>
            </a:lvl1pPr>
            <a:lvl2pPr>
              <a:defRPr sz="4400" b="1">
                <a:solidFill>
                  <a:schemeClr val="tx2"/>
                </a:solidFill>
                <a:effectLst>
                  <a:outerShdw blurRad="38100" dist="38100" dir="2700000" algn="tl">
                    <a:srgbClr val="000000"/>
                  </a:outerShdw>
                </a:effectLst>
                <a:latin typeface="Tahoma" pitchFamily="34" charset="0"/>
              </a:defRPr>
            </a:lvl2pPr>
            <a:lvl3pPr>
              <a:defRPr sz="4400" b="1">
                <a:solidFill>
                  <a:schemeClr val="tx2"/>
                </a:solidFill>
                <a:effectLst>
                  <a:outerShdw blurRad="38100" dist="38100" dir="2700000" algn="tl">
                    <a:srgbClr val="000000"/>
                  </a:outerShdw>
                </a:effectLst>
                <a:latin typeface="Tahoma" pitchFamily="34" charset="0"/>
              </a:defRPr>
            </a:lvl3pPr>
            <a:lvl4pPr>
              <a:defRPr sz="4400" b="1">
                <a:solidFill>
                  <a:schemeClr val="tx2"/>
                </a:solidFill>
                <a:effectLst>
                  <a:outerShdw blurRad="38100" dist="38100" dir="2700000" algn="tl">
                    <a:srgbClr val="000000"/>
                  </a:outerShdw>
                </a:effectLst>
                <a:latin typeface="Tahoma" pitchFamily="34" charset="0"/>
              </a:defRPr>
            </a:lvl4pPr>
            <a:lvl5pPr>
              <a:defRPr sz="4400" b="1">
                <a:solidFill>
                  <a:schemeClr val="tx2"/>
                </a:solidFill>
                <a:effectLst>
                  <a:outerShdw blurRad="38100" dist="38100" dir="2700000" algn="tl">
                    <a:srgbClr val="000000"/>
                  </a:outerShdw>
                </a:effectLst>
                <a:latin typeface="Tahoma" pitchFamily="34"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a:lstStyle>
          <a:p>
            <a:pPr algn="ctr">
              <a:defRPr/>
            </a:pPr>
            <a:r>
              <a:rPr lang="en-US" altLang="en-US" sz="3600" dirty="0">
                <a:solidFill>
                  <a:srgbClr val="FF0000"/>
                </a:solidFill>
                <a:effectLst/>
                <a:latin typeface="Times New Roman" pitchFamily="18" charset="0"/>
                <a:cs typeface="Times New Roman" pitchFamily="18" charset="0"/>
              </a:rPr>
              <a:t>HIPAA Definitions</a:t>
            </a:r>
          </a:p>
        </p:txBody>
      </p:sp>
      <p:pic>
        <p:nvPicPr>
          <p:cNvPr id="9" name="Picture 8" descr="https://tse1.mm.bing.net/th?&amp;id=JN./o3wkbF2fSHVuOk9uuKZC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20200" y="228601"/>
            <a:ext cx="1155700" cy="1195705"/>
          </a:xfrm>
          <a:prstGeom prst="rect">
            <a:avLst/>
          </a:prstGeom>
          <a:noFill/>
          <a:ln>
            <a:noFill/>
          </a:ln>
        </p:spPr>
      </p:pic>
    </p:spTree>
    <p:extLst>
      <p:ext uri="{BB962C8B-B14F-4D97-AF65-F5344CB8AC3E}">
        <p14:creationId xmlns:p14="http://schemas.microsoft.com/office/powerpoint/2010/main" val="972027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3048000" y="381000"/>
            <a:ext cx="5867400" cy="838200"/>
          </a:xfrm>
        </p:spPr>
        <p:txBody>
          <a:bodyPr/>
          <a:lstStyle/>
          <a:p>
            <a:pPr algn="ctr" eaLnBrk="1" hangingPunct="1">
              <a:defRPr/>
            </a:pPr>
            <a:r>
              <a:rPr lang="en-US" altLang="en-US" dirty="0">
                <a:solidFill>
                  <a:srgbClr val="FF0000"/>
                </a:solidFill>
                <a:latin typeface="Times New Roman" pitchFamily="18" charset="0"/>
                <a:cs typeface="Times New Roman" pitchFamily="18" charset="0"/>
              </a:rPr>
              <a:t>HIPAA Definitions</a:t>
            </a:r>
          </a:p>
        </p:txBody>
      </p:sp>
      <p:sp>
        <p:nvSpPr>
          <p:cNvPr id="59395" name="Rectangle 3"/>
          <p:cNvSpPr>
            <a:spLocks noGrp="1" noChangeArrowheads="1"/>
          </p:cNvSpPr>
          <p:nvPr>
            <p:ph idx="1"/>
          </p:nvPr>
        </p:nvSpPr>
        <p:spPr>
          <a:xfrm>
            <a:off x="1981200" y="2743200"/>
            <a:ext cx="3048000" cy="1600200"/>
          </a:xfrm>
          <a:ln>
            <a:solidFill>
              <a:schemeClr val="accent6">
                <a:lumMod val="60000"/>
                <a:lumOff val="40000"/>
              </a:schemeClr>
            </a:solidFill>
          </a:ln>
        </p:spPr>
        <p:txBody>
          <a:bodyPr>
            <a:normAutofit lnSpcReduction="10000"/>
          </a:bodyPr>
          <a:lstStyle/>
          <a:p>
            <a:pPr eaLnBrk="1" hangingPunct="1"/>
            <a:r>
              <a:rPr lang="en-US" altLang="en-US" sz="2000" b="1" dirty="0">
                <a:solidFill>
                  <a:srgbClr val="FF0000"/>
                </a:solidFill>
                <a:latin typeface="Times New Roman" pitchFamily="18" charset="0"/>
                <a:cs typeface="Times New Roman" pitchFamily="18" charset="0"/>
              </a:rPr>
              <a:t>Uses</a:t>
            </a:r>
          </a:p>
          <a:p>
            <a:pPr lvl="1" eaLnBrk="1" hangingPunct="1"/>
            <a:r>
              <a:rPr lang="en-US" altLang="en-US" dirty="0">
                <a:latin typeface="Times New Roman" pitchFamily="18" charset="0"/>
                <a:cs typeface="Times New Roman" pitchFamily="18" charset="0"/>
              </a:rPr>
              <a:t>When we review or use PHI internally (i.e. audits, training, customer service, or quality improvement).</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19</a:t>
            </a:fld>
            <a:endParaRPr lang="en-US" dirty="0"/>
          </a:p>
        </p:txBody>
      </p:sp>
      <p:sp>
        <p:nvSpPr>
          <p:cNvPr id="59397" name="TextBox 1"/>
          <p:cNvSpPr txBox="1">
            <a:spLocks noChangeArrowheads="1"/>
          </p:cNvSpPr>
          <p:nvPr/>
        </p:nvSpPr>
        <p:spPr bwMode="auto">
          <a:xfrm>
            <a:off x="3810000" y="1293019"/>
            <a:ext cx="4572000" cy="830997"/>
          </a:xfrm>
          <a:prstGeom prst="rect">
            <a:avLst/>
          </a:prstGeom>
          <a:noFill/>
          <a:ln w="9525">
            <a:noFill/>
            <a:miter lim="800000"/>
            <a:headEnd/>
            <a:tailEnd/>
          </a:ln>
        </p:spPr>
        <p:txBody>
          <a:bodyPr>
            <a:spAutoFit/>
          </a:bodyPr>
          <a:lstStyle/>
          <a:p>
            <a:r>
              <a:rPr lang="en-US" sz="2400" b="1" dirty="0"/>
              <a:t>What Are Uses and Disclosures?</a:t>
            </a:r>
          </a:p>
        </p:txBody>
      </p:sp>
      <p:sp>
        <p:nvSpPr>
          <p:cNvPr id="9" name="Rectangle 3"/>
          <p:cNvSpPr txBox="1">
            <a:spLocks noChangeArrowheads="1"/>
          </p:cNvSpPr>
          <p:nvPr/>
        </p:nvSpPr>
        <p:spPr bwMode="auto">
          <a:xfrm>
            <a:off x="6889274" y="2667000"/>
            <a:ext cx="2985453" cy="1676400"/>
          </a:xfrm>
          <a:prstGeom prst="rect">
            <a:avLst/>
          </a:prstGeom>
          <a:noFill/>
          <a:ln w="9525">
            <a:solidFill>
              <a:schemeClr val="accent6">
                <a:lumMod val="60000"/>
                <a:lumOff val="40000"/>
              </a:schemeClr>
            </a:solid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eaLnBrk="1" hangingPunct="1"/>
            <a:r>
              <a:rPr lang="en-US" altLang="en-US" sz="2000" b="1" dirty="0">
                <a:solidFill>
                  <a:srgbClr val="FF0000"/>
                </a:solidFill>
                <a:latin typeface="Times New Roman" pitchFamily="18" charset="0"/>
                <a:cs typeface="Times New Roman" pitchFamily="18" charset="0"/>
              </a:rPr>
              <a:t>Disclosures: </a:t>
            </a:r>
          </a:p>
          <a:p>
            <a:pPr lvl="1" eaLnBrk="1" hangingPunct="1"/>
            <a:r>
              <a:rPr lang="en-US" altLang="en-US" sz="1600" dirty="0">
                <a:latin typeface="Times New Roman" pitchFamily="18" charset="0"/>
                <a:cs typeface="Times New Roman" pitchFamily="18" charset="0"/>
              </a:rPr>
              <a:t>When we release or provide PHI to someone (i.e. attorney, patient or faxing records to another provider).</a:t>
            </a:r>
          </a:p>
        </p:txBody>
      </p:sp>
      <p:pic>
        <p:nvPicPr>
          <p:cNvPr id="11" name="Picture 10" descr="https://tse1.mm.bing.net/th?&amp;id=JN.COObQcIDvADw6XnhMB0yH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8098" y="2667000"/>
            <a:ext cx="1752600" cy="1676400"/>
          </a:xfrm>
          <a:prstGeom prst="rect">
            <a:avLst/>
          </a:prstGeom>
          <a:noFill/>
          <a:ln>
            <a:noFill/>
          </a:ln>
        </p:spPr>
      </p:pic>
    </p:spTree>
    <p:extLst>
      <p:ext uri="{BB962C8B-B14F-4D97-AF65-F5344CB8AC3E}">
        <p14:creationId xmlns:p14="http://schemas.microsoft.com/office/powerpoint/2010/main" val="2009857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62150" y="1524000"/>
            <a:ext cx="4114800" cy="3776472"/>
          </a:xfrm>
        </p:spPr>
        <p:txBody>
          <a:bodyPr>
            <a:normAutofit fontScale="92500"/>
          </a:bodyPr>
          <a:lstStyle/>
          <a:p>
            <a:pPr marL="452437">
              <a:buFont typeface="+mj-lt"/>
              <a:buAutoNum type="arabicPeriod"/>
            </a:pPr>
            <a:r>
              <a:rPr lang="en-US" sz="2400" dirty="0">
                <a:latin typeface="Times New Roman" panose="02020603050405020304" pitchFamily="18" charset="0"/>
                <a:cs typeface="Times New Roman" panose="02020603050405020304" pitchFamily="18" charset="0"/>
              </a:rPr>
              <a:t>What is HIPAA?</a:t>
            </a:r>
          </a:p>
          <a:p>
            <a:pPr marL="452437">
              <a:buFont typeface="+mj-lt"/>
              <a:buAutoNum type="arabicPeriod"/>
            </a:pPr>
            <a:r>
              <a:rPr lang="en-US" sz="2400" dirty="0">
                <a:latin typeface="Times New Roman" panose="02020603050405020304" pitchFamily="18" charset="0"/>
                <a:cs typeface="Times New Roman" panose="02020603050405020304" pitchFamily="18" charset="0"/>
              </a:rPr>
              <a:t>Why is HIPAA Important?</a:t>
            </a:r>
          </a:p>
          <a:p>
            <a:pPr marL="452437">
              <a:buFont typeface="+mj-lt"/>
              <a:buAutoNum type="arabicPeriod"/>
            </a:pPr>
            <a:r>
              <a:rPr lang="en-US" sz="2400" dirty="0">
                <a:latin typeface="Times New Roman" panose="02020603050405020304" pitchFamily="18" charset="0"/>
                <a:cs typeface="Times New Roman" panose="02020603050405020304" pitchFamily="18" charset="0"/>
              </a:rPr>
              <a:t>HIPAA Definitions</a:t>
            </a:r>
          </a:p>
          <a:p>
            <a:pPr marL="452437">
              <a:buFont typeface="+mj-lt"/>
              <a:buAutoNum type="arabicPeriod"/>
            </a:pPr>
            <a:r>
              <a:rPr lang="en-US" sz="2400" dirty="0">
                <a:latin typeface="Times New Roman" panose="02020603050405020304" pitchFamily="18" charset="0"/>
                <a:cs typeface="Times New Roman" panose="02020603050405020304" pitchFamily="18" charset="0"/>
              </a:rPr>
              <a:t>HIPAA Enforcement</a:t>
            </a:r>
          </a:p>
          <a:p>
            <a:pPr marL="452437">
              <a:buFont typeface="+mj-lt"/>
              <a:buAutoNum type="arabicPeriod"/>
            </a:pPr>
            <a:r>
              <a:rPr lang="en-US" sz="2400" dirty="0">
                <a:latin typeface="Times New Roman" panose="02020603050405020304" pitchFamily="18" charset="0"/>
                <a:cs typeface="Times New Roman" panose="02020603050405020304" pitchFamily="18" charset="0"/>
              </a:rPr>
              <a:t>Patient Rights</a:t>
            </a:r>
          </a:p>
          <a:p>
            <a:pPr marL="452437">
              <a:buFont typeface="+mj-lt"/>
              <a:buAutoNum type="arabicPeriod"/>
            </a:pPr>
            <a:r>
              <a:rPr lang="en-US" sz="2400" dirty="0">
                <a:latin typeface="Times New Roman" panose="02020603050405020304" pitchFamily="18" charset="0"/>
                <a:cs typeface="Times New Roman" panose="02020603050405020304" pitchFamily="18" charset="0"/>
              </a:rPr>
              <a:t>HIPAA Privacy Requirements</a:t>
            </a:r>
          </a:p>
          <a:p>
            <a:pPr marL="452437">
              <a:buFont typeface="+mj-lt"/>
              <a:buAutoNum type="arabicPeriod"/>
            </a:pPr>
            <a:r>
              <a:rPr lang="en-US" sz="2400" dirty="0">
                <a:latin typeface="Times New Roman" panose="02020603050405020304" pitchFamily="18" charset="0"/>
                <a:cs typeface="Times New Roman" panose="02020603050405020304" pitchFamily="18" charset="0"/>
              </a:rPr>
              <a:t>The Breach Notification Rule</a:t>
            </a:r>
          </a:p>
        </p:txBody>
      </p:sp>
      <p:sp>
        <p:nvSpPr>
          <p:cNvPr id="4" name="Content Placeholder 3"/>
          <p:cNvSpPr>
            <a:spLocks noGrp="1"/>
          </p:cNvSpPr>
          <p:nvPr>
            <p:ph sz="half" idx="2"/>
          </p:nvPr>
        </p:nvSpPr>
        <p:spPr>
          <a:xfrm>
            <a:off x="6067425" y="1447801"/>
            <a:ext cx="4067175" cy="3733800"/>
          </a:xfrm>
        </p:spPr>
        <p:txBody>
          <a:bodyPr>
            <a:normAutofit lnSpcReduction="10000"/>
          </a:bodyPr>
          <a:lstStyle/>
          <a:p>
            <a:pPr marL="566737" indent="-457200">
              <a:buAutoNum type="arabicPeriod" startAt="8"/>
            </a:pPr>
            <a:r>
              <a:rPr lang="en-US" sz="2400" dirty="0">
                <a:latin typeface="Times New Roman" panose="02020603050405020304" pitchFamily="18" charset="0"/>
                <a:cs typeface="Times New Roman" panose="02020603050405020304" pitchFamily="18" charset="0"/>
              </a:rPr>
              <a:t>Release of Information (ROI)</a:t>
            </a:r>
          </a:p>
          <a:p>
            <a:pPr marL="566737" indent="-457200">
              <a:buAutoNum type="arabicPeriod" startAt="8"/>
            </a:pPr>
            <a:r>
              <a:rPr lang="en-US" sz="2400" dirty="0">
                <a:latin typeface="Times New Roman" panose="02020603050405020304" pitchFamily="18" charset="0"/>
                <a:cs typeface="Times New Roman" panose="02020603050405020304" pitchFamily="18" charset="0"/>
              </a:rPr>
              <a:t>HIPAA Security Rule</a:t>
            </a:r>
          </a:p>
          <a:p>
            <a:pPr marL="566737" indent="-457200">
              <a:buAutoNum type="arabicPeriod" startAt="8"/>
            </a:pPr>
            <a:r>
              <a:rPr lang="en-US" sz="2400" dirty="0">
                <a:latin typeface="Times New Roman" panose="02020603050405020304" pitchFamily="18" charset="0"/>
                <a:cs typeface="Times New Roman" panose="02020603050405020304" pitchFamily="18" charset="0"/>
              </a:rPr>
              <a:t>PHI Safeguarding Tips</a:t>
            </a:r>
          </a:p>
          <a:p>
            <a:pPr marL="566737" indent="-457200">
              <a:buAutoNum type="arabicPeriod" startAt="8"/>
            </a:pPr>
            <a:r>
              <a:rPr lang="en-US" sz="2400" dirty="0">
                <a:latin typeface="Times New Roman" panose="02020603050405020304" pitchFamily="18" charset="0"/>
                <a:cs typeface="Times New Roman" panose="02020603050405020304" pitchFamily="18" charset="0"/>
              </a:rPr>
              <a:t>Business Associate Agreements</a:t>
            </a:r>
          </a:p>
          <a:p>
            <a:pPr marL="566737" indent="-457200">
              <a:buAutoNum type="arabicPeriod" startAt="8"/>
            </a:pPr>
            <a:r>
              <a:rPr lang="en-US" sz="2400" dirty="0">
                <a:latin typeface="Times New Roman" panose="02020603050405020304" pitchFamily="18" charset="0"/>
                <a:cs typeface="Times New Roman" panose="02020603050405020304" pitchFamily="18" charset="0"/>
              </a:rPr>
              <a:t>HIPAA Violations and Complaints</a:t>
            </a:r>
          </a:p>
          <a:p>
            <a:pPr marL="566737" indent="-457200">
              <a:buAutoNum type="arabicPeriod" startAt="8"/>
            </a:pPr>
            <a:r>
              <a:rPr lang="en-US" sz="2400" dirty="0">
                <a:latin typeface="Times New Roman" panose="02020603050405020304" pitchFamily="18" charset="0"/>
                <a:cs typeface="Times New Roman" panose="02020603050405020304" pitchFamily="18" charset="0"/>
              </a:rPr>
              <a:t>Discussion Slides</a:t>
            </a:r>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FC3F571-1379-4C82-83A2-0E6C7CDF3B78}" type="slidenum">
              <a:rPr lang="en-US" smtClean="0"/>
              <a:pPr>
                <a:defRPr/>
              </a:pPr>
              <a:t>2</a:t>
            </a:fld>
            <a:endParaRPr lang="en-US" dirty="0"/>
          </a:p>
        </p:txBody>
      </p:sp>
      <p:sp>
        <p:nvSpPr>
          <p:cNvPr id="12" name="Rectangle 2"/>
          <p:cNvSpPr txBox="1">
            <a:spLocks noChangeArrowheads="1"/>
          </p:cNvSpPr>
          <p:nvPr/>
        </p:nvSpPr>
        <p:spPr>
          <a:xfrm>
            <a:off x="2057400" y="457201"/>
            <a:ext cx="8077200" cy="885825"/>
          </a:xfrm>
          <a:prstGeom prst="rect">
            <a:avLst/>
          </a:prstGeom>
        </p:spPr>
        <p:txBody>
          <a:bodyPr vert="horz" rtlCol="0"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eaLnBrk="1" hangingPunct="1">
              <a:defRPr/>
            </a:pPr>
            <a:r>
              <a:rPr lang="en-US" altLang="en-US" sz="3600" dirty="0">
                <a:solidFill>
                  <a:schemeClr val="tx1"/>
                </a:solidFill>
                <a:effectLst/>
                <a:latin typeface="Times New Roman" pitchFamily="18" charset="0"/>
                <a:cs typeface="Times New Roman" pitchFamily="18" charset="0"/>
              </a:rPr>
              <a:t>Privacy and Security Training Sections</a:t>
            </a:r>
          </a:p>
        </p:txBody>
      </p:sp>
    </p:spTree>
    <p:extLst>
      <p:ext uri="{BB962C8B-B14F-4D97-AF65-F5344CB8AC3E}">
        <p14:creationId xmlns:p14="http://schemas.microsoft.com/office/powerpoint/2010/main" val="2281113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4267200" y="381000"/>
            <a:ext cx="4038600" cy="792162"/>
          </a:xfrm>
        </p:spPr>
        <p:txBody>
          <a:bodyPr>
            <a:normAutofit/>
          </a:bodyPr>
          <a:lstStyle/>
          <a:p>
            <a:pPr eaLnBrk="1" hangingPunct="1">
              <a:defRPr/>
            </a:pPr>
            <a:r>
              <a:rPr lang="en-US" altLang="en-US" dirty="0">
                <a:solidFill>
                  <a:srgbClr val="FF0000"/>
                </a:solidFill>
                <a:latin typeface="Times New Roman" pitchFamily="18" charset="0"/>
                <a:cs typeface="Times New Roman" pitchFamily="18" charset="0"/>
              </a:rPr>
              <a:t>HIPAA Definitions</a:t>
            </a:r>
          </a:p>
        </p:txBody>
      </p:sp>
      <p:sp>
        <p:nvSpPr>
          <p:cNvPr id="61443" name="Rectangle 3"/>
          <p:cNvSpPr>
            <a:spLocks noGrp="1" noChangeArrowheads="1"/>
          </p:cNvSpPr>
          <p:nvPr>
            <p:ph idx="1"/>
          </p:nvPr>
        </p:nvSpPr>
        <p:spPr>
          <a:xfrm>
            <a:off x="2209800" y="1981200"/>
            <a:ext cx="8153400" cy="2667000"/>
          </a:xfrm>
        </p:spPr>
        <p:txBody>
          <a:bodyPr>
            <a:normAutofit fontScale="92500" lnSpcReduction="10000"/>
          </a:bodyPr>
          <a:lstStyle/>
          <a:p>
            <a:pPr lvl="1" eaLnBrk="1" hangingPunct="1">
              <a:lnSpc>
                <a:spcPct val="90000"/>
              </a:lnSpc>
            </a:pPr>
            <a:r>
              <a:rPr lang="en-US" altLang="en-US" sz="2000" dirty="0">
                <a:latin typeface="Times New Roman" pitchFamily="18" charset="0"/>
                <a:cs typeface="Times New Roman" pitchFamily="18" charset="0"/>
              </a:rPr>
              <a:t>To use or disclose/release only the minimum necessary to accomplish intended purposes of the use, disclosure, or request.</a:t>
            </a:r>
          </a:p>
          <a:p>
            <a:pPr lvl="1" eaLnBrk="1" hangingPunct="1">
              <a:lnSpc>
                <a:spcPct val="90000"/>
              </a:lnSpc>
            </a:pPr>
            <a:r>
              <a:rPr lang="en-US" altLang="en-US" sz="2000" dirty="0">
                <a:latin typeface="Times New Roman" pitchFamily="18" charset="0"/>
                <a:cs typeface="Times New Roman" pitchFamily="18" charset="0"/>
              </a:rPr>
              <a:t>Requests from employees at your organization</a:t>
            </a:r>
          </a:p>
          <a:p>
            <a:pPr lvl="2" eaLnBrk="1" hangingPunct="1">
              <a:lnSpc>
                <a:spcPct val="90000"/>
              </a:lnSpc>
            </a:pPr>
            <a:r>
              <a:rPr lang="en-US" altLang="en-US" sz="2000" dirty="0">
                <a:latin typeface="Times New Roman" pitchFamily="18" charset="0"/>
                <a:cs typeface="Times New Roman" pitchFamily="18" charset="0"/>
              </a:rPr>
              <a:t>Identify each workforce member who needs to access PHI.</a:t>
            </a:r>
          </a:p>
          <a:p>
            <a:pPr lvl="2" eaLnBrk="1" hangingPunct="1">
              <a:lnSpc>
                <a:spcPct val="90000"/>
              </a:lnSpc>
            </a:pPr>
            <a:r>
              <a:rPr lang="en-US" altLang="en-US" sz="2000" dirty="0">
                <a:latin typeface="Times New Roman" pitchFamily="18" charset="0"/>
                <a:cs typeface="Times New Roman" pitchFamily="18" charset="0"/>
              </a:rPr>
              <a:t>Limit the PHI provided on a </a:t>
            </a:r>
            <a:r>
              <a:rPr lang="en-US" altLang="en-US" sz="2000" b="1" dirty="0">
                <a:solidFill>
                  <a:srgbClr val="FF0000"/>
                </a:solidFill>
                <a:latin typeface="Times New Roman" pitchFamily="18" charset="0"/>
                <a:cs typeface="Times New Roman" pitchFamily="18" charset="0"/>
              </a:rPr>
              <a:t>“need-to-know” </a:t>
            </a:r>
            <a:r>
              <a:rPr lang="en-US" altLang="en-US" sz="2000" dirty="0">
                <a:latin typeface="Times New Roman" pitchFamily="18" charset="0"/>
                <a:cs typeface="Times New Roman" pitchFamily="18" charset="0"/>
              </a:rPr>
              <a:t>basis.</a:t>
            </a:r>
          </a:p>
          <a:p>
            <a:pPr lvl="1" eaLnBrk="1" hangingPunct="1">
              <a:lnSpc>
                <a:spcPct val="90000"/>
              </a:lnSpc>
            </a:pPr>
            <a:r>
              <a:rPr lang="en-US" altLang="en-US" sz="2000" dirty="0">
                <a:latin typeface="Times New Roman" pitchFamily="18" charset="0"/>
                <a:cs typeface="Times New Roman" pitchFamily="18" charset="0"/>
              </a:rPr>
              <a:t>Requests from individuals not employed at your organization</a:t>
            </a:r>
          </a:p>
          <a:p>
            <a:pPr lvl="2" eaLnBrk="1" hangingPunct="1">
              <a:lnSpc>
                <a:spcPct val="90000"/>
              </a:lnSpc>
            </a:pPr>
            <a:r>
              <a:rPr lang="en-US" altLang="en-US" sz="2000" dirty="0">
                <a:latin typeface="Times New Roman" pitchFamily="18" charset="0"/>
                <a:cs typeface="Times New Roman" pitchFamily="18" charset="0"/>
              </a:rPr>
              <a:t>Limit the PHI provided to what is needed to accomplish the purpose for which the request was made.</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20</a:t>
            </a:fld>
            <a:endParaRPr lang="en-US" dirty="0"/>
          </a:p>
        </p:txBody>
      </p:sp>
      <p:sp>
        <p:nvSpPr>
          <p:cNvPr id="61445" name="TextBox 1"/>
          <p:cNvSpPr txBox="1">
            <a:spLocks noChangeArrowheads="1"/>
          </p:cNvSpPr>
          <p:nvPr/>
        </p:nvSpPr>
        <p:spPr bwMode="auto">
          <a:xfrm>
            <a:off x="4114801" y="1294607"/>
            <a:ext cx="4305987" cy="424732"/>
          </a:xfrm>
          <a:prstGeom prst="rect">
            <a:avLst/>
          </a:prstGeom>
          <a:noFill/>
          <a:ln w="9525">
            <a:noFill/>
            <a:miter lim="800000"/>
            <a:headEnd/>
            <a:tailEnd/>
          </a:ln>
        </p:spPr>
        <p:txBody>
          <a:bodyPr wrap="none">
            <a:spAutoFit/>
          </a:bodyPr>
          <a:lstStyle/>
          <a:p>
            <a:pPr>
              <a:lnSpc>
                <a:spcPct val="90000"/>
              </a:lnSpc>
            </a:pPr>
            <a:r>
              <a:rPr lang="en-US" altLang="en-US" sz="2400" b="1" dirty="0"/>
              <a:t>What is Minimum Necessary?</a:t>
            </a:r>
          </a:p>
        </p:txBody>
      </p:sp>
    </p:spTree>
    <p:extLst>
      <p:ext uri="{BB962C8B-B14F-4D97-AF65-F5344CB8AC3E}">
        <p14:creationId xmlns:p14="http://schemas.microsoft.com/office/powerpoint/2010/main" val="2135595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a:xfrm>
            <a:off x="1981200" y="1143001"/>
            <a:ext cx="8153400" cy="457199"/>
          </a:xfrm>
        </p:spPr>
        <p:txBody>
          <a:bodyPr>
            <a:normAutofit fontScale="90000"/>
          </a:bodyPr>
          <a:lstStyle/>
          <a:p>
            <a:pPr eaLnBrk="1" hangingPunct="1">
              <a:defRPr/>
            </a:pPr>
            <a:r>
              <a:rPr lang="en-US" altLang="en-US" sz="2400" dirty="0">
                <a:solidFill>
                  <a:schemeClr val="tx1"/>
                </a:solidFill>
                <a:latin typeface="Times New Roman" pitchFamily="18" charset="0"/>
                <a:cs typeface="Times New Roman" pitchFamily="18" charset="0"/>
              </a:rPr>
              <a:t>What is Treatment, Payment and Health Care Operations (TPO)?</a:t>
            </a:r>
          </a:p>
        </p:txBody>
      </p:sp>
      <p:sp>
        <p:nvSpPr>
          <p:cNvPr id="63491" name="Rectangle 3"/>
          <p:cNvSpPr>
            <a:spLocks noGrp="1" noChangeArrowheads="1"/>
          </p:cNvSpPr>
          <p:nvPr>
            <p:ph idx="1"/>
          </p:nvPr>
        </p:nvSpPr>
        <p:spPr>
          <a:xfrm>
            <a:off x="1752600" y="1905000"/>
            <a:ext cx="8534400" cy="2133600"/>
          </a:xfrm>
        </p:spPr>
        <p:txBody>
          <a:bodyPr>
            <a:normAutofit lnSpcReduction="10000"/>
          </a:bodyPr>
          <a:lstStyle/>
          <a:p>
            <a:pPr eaLnBrk="1" hangingPunct="1">
              <a:lnSpc>
                <a:spcPct val="110000"/>
              </a:lnSpc>
            </a:pPr>
            <a:r>
              <a:rPr lang="en-US" altLang="en-US" dirty="0">
                <a:latin typeface="Times New Roman" pitchFamily="18" charset="0"/>
                <a:cs typeface="Times New Roman" pitchFamily="18" charset="0"/>
              </a:rPr>
              <a:t>HIPAA allows Use and/or Disclosure of PHI for purpose of:</a:t>
            </a:r>
          </a:p>
          <a:p>
            <a:pPr lvl="1" eaLnBrk="1" hangingPunct="1">
              <a:lnSpc>
                <a:spcPct val="110000"/>
              </a:lnSpc>
            </a:pPr>
            <a:r>
              <a:rPr lang="en-US" altLang="en-US" sz="1800" b="1" dirty="0">
                <a:solidFill>
                  <a:srgbClr val="FF0000"/>
                </a:solidFill>
                <a:latin typeface="Times New Roman" pitchFamily="18" charset="0"/>
                <a:cs typeface="Times New Roman" pitchFamily="18" charset="0"/>
              </a:rPr>
              <a:t>Treatment</a:t>
            </a:r>
            <a:r>
              <a:rPr lang="en-US" altLang="en-US" sz="1800" dirty="0">
                <a:latin typeface="Times New Roman" pitchFamily="18" charset="0"/>
                <a:cs typeface="Times New Roman" pitchFamily="18" charset="0"/>
              </a:rPr>
              <a:t> – providing care to patients.</a:t>
            </a:r>
          </a:p>
          <a:p>
            <a:pPr lvl="1" eaLnBrk="1" hangingPunct="1">
              <a:lnSpc>
                <a:spcPct val="110000"/>
              </a:lnSpc>
            </a:pPr>
            <a:r>
              <a:rPr lang="en-US" altLang="en-US" sz="1800" b="1" dirty="0">
                <a:solidFill>
                  <a:srgbClr val="FF0000"/>
                </a:solidFill>
                <a:latin typeface="Times New Roman" pitchFamily="18" charset="0"/>
                <a:cs typeface="Times New Roman" pitchFamily="18" charset="0"/>
              </a:rPr>
              <a:t>Payment</a:t>
            </a:r>
            <a:r>
              <a:rPr lang="en-US" altLang="en-US" sz="1800" dirty="0">
                <a:latin typeface="Times New Roman" pitchFamily="18" charset="0"/>
                <a:cs typeface="Times New Roman" pitchFamily="18" charset="0"/>
              </a:rPr>
              <a:t> – the provision of benefits and premium payment.</a:t>
            </a:r>
          </a:p>
          <a:p>
            <a:pPr lvl="1" eaLnBrk="1" hangingPunct="1">
              <a:lnSpc>
                <a:spcPct val="110000"/>
              </a:lnSpc>
            </a:pPr>
            <a:r>
              <a:rPr lang="en-US" altLang="en-US" sz="1800" b="1" dirty="0">
                <a:solidFill>
                  <a:srgbClr val="FF0000"/>
                </a:solidFill>
                <a:latin typeface="Times New Roman" pitchFamily="18" charset="0"/>
                <a:cs typeface="Times New Roman" pitchFamily="18" charset="0"/>
              </a:rPr>
              <a:t>Health Care Operations</a:t>
            </a:r>
            <a:r>
              <a:rPr lang="en-US" altLang="en-US" sz="1800" dirty="0">
                <a:latin typeface="Times New Roman" pitchFamily="18" charset="0"/>
                <a:cs typeface="Times New Roman" pitchFamily="18" charset="0"/>
              </a:rPr>
              <a:t> – normal business activities (i.e. reporting, quality improvement, training, auditing, customer service and resolution of grievances data collection and eligibility checks and accreditation).</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21</a:t>
            </a:fld>
            <a:endParaRPr lang="en-US" dirty="0"/>
          </a:p>
        </p:txBody>
      </p:sp>
      <p:sp>
        <p:nvSpPr>
          <p:cNvPr id="63492" name="Rectangle 5"/>
          <p:cNvSpPr>
            <a:spLocks noChangeArrowheads="1"/>
          </p:cNvSpPr>
          <p:nvPr/>
        </p:nvSpPr>
        <p:spPr bwMode="auto">
          <a:xfrm>
            <a:off x="3429000" y="457200"/>
            <a:ext cx="5029200" cy="685800"/>
          </a:xfrm>
          <a:prstGeom prst="rect">
            <a:avLst/>
          </a:prstGeom>
          <a:noFill/>
          <a:ln w="9525">
            <a:noFill/>
            <a:miter lim="800000"/>
            <a:headEnd/>
            <a:tailEnd/>
          </a:ln>
        </p:spPr>
        <p:txBody>
          <a:bodyPr anchor="ctr"/>
          <a:lstStyle/>
          <a:p>
            <a:pPr algn="ctr"/>
            <a:r>
              <a:rPr lang="en-US" altLang="en-US" sz="3600" b="1" dirty="0">
                <a:solidFill>
                  <a:srgbClr val="FF0000"/>
                </a:solidFill>
                <a:cs typeface="Times New Roman" pitchFamily="18" charset="0"/>
              </a:rPr>
              <a:t>HIPAA Definitions</a:t>
            </a:r>
          </a:p>
        </p:txBody>
      </p:sp>
      <p:pic>
        <p:nvPicPr>
          <p:cNvPr id="9" name="Picture 8" descr="https://tse1.mm.bing.net/th?&amp;id=JN.%2b0y58SWXjizHIFj6c0gzj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1" y="4133850"/>
            <a:ext cx="1748949" cy="1657350"/>
          </a:xfrm>
          <a:prstGeom prst="rect">
            <a:avLst/>
          </a:prstGeom>
          <a:noFill/>
          <a:ln>
            <a:noFill/>
          </a:ln>
        </p:spPr>
      </p:pic>
    </p:spTree>
    <p:extLst>
      <p:ext uri="{BB962C8B-B14F-4D97-AF65-F5344CB8AC3E}">
        <p14:creationId xmlns:p14="http://schemas.microsoft.com/office/powerpoint/2010/main" val="2302959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657600" y="2133600"/>
            <a:ext cx="4876800" cy="643060"/>
          </a:xfrm>
        </p:spPr>
        <p:txBody>
          <a:bodyPr>
            <a:normAutofit fontScale="90000"/>
          </a:bodyPr>
          <a:lstStyle/>
          <a:p>
            <a:pPr algn="ctr"/>
            <a:r>
              <a:rPr lang="en-US" dirty="0">
                <a:solidFill>
                  <a:srgbClr val="FF0000"/>
                </a:solidFill>
                <a:latin typeface="Times New Roman" panose="02020603050405020304" pitchFamily="18" charset="0"/>
                <a:cs typeface="Times New Roman" panose="02020603050405020304" pitchFamily="18" charset="0"/>
              </a:rPr>
              <a:t>Section IV</a:t>
            </a:r>
          </a:p>
        </p:txBody>
      </p:sp>
      <p:sp>
        <p:nvSpPr>
          <p:cNvPr id="8" name="Subtitle 7"/>
          <p:cNvSpPr>
            <a:spLocks noGrp="1"/>
          </p:cNvSpPr>
          <p:nvPr>
            <p:ph type="subTitle" idx="1"/>
          </p:nvPr>
        </p:nvSpPr>
        <p:spPr>
          <a:xfrm>
            <a:off x="3581401" y="2971800"/>
            <a:ext cx="5145087" cy="533400"/>
          </a:xfrm>
        </p:spPr>
        <p:txBody>
          <a:bodyPr>
            <a:normAutofit fontScale="92500" lnSpcReduction="10000"/>
          </a:bodyPr>
          <a:lstStyle/>
          <a:p>
            <a:pPr algn="ctr"/>
            <a:r>
              <a:rPr lang="en-US" sz="3200" b="1" dirty="0">
                <a:latin typeface="Times New Roman" panose="02020603050405020304" pitchFamily="18" charset="0"/>
                <a:cs typeface="Times New Roman" panose="02020603050405020304" pitchFamily="18" charset="0"/>
              </a:rPr>
              <a:t>HIPAA Enforcement</a:t>
            </a:r>
          </a:p>
        </p:txBody>
      </p:sp>
      <p:pic>
        <p:nvPicPr>
          <p:cNvPr id="5" name="Picture 4" descr="https://tse2.mm.bing.net/th?id=JN.OHbE6Lmq%2bzgixA%2b9%2f3F3IA&amp;w=273&amp;h=180&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1" y="3694112"/>
            <a:ext cx="1515427" cy="1030288"/>
          </a:xfrm>
          <a:prstGeom prst="rect">
            <a:avLst/>
          </a:prstGeom>
          <a:noFill/>
          <a:ln>
            <a:noFill/>
          </a:ln>
        </p:spPr>
      </p:pic>
    </p:spTree>
    <p:extLst>
      <p:ext uri="{BB962C8B-B14F-4D97-AF65-F5344CB8AC3E}">
        <p14:creationId xmlns:p14="http://schemas.microsoft.com/office/powerpoint/2010/main" val="2726965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2438400" y="533400"/>
            <a:ext cx="6934200" cy="792162"/>
          </a:xfrm>
        </p:spPr>
        <p:txBody>
          <a:bodyPr>
            <a:normAutofit/>
          </a:bodyPr>
          <a:lstStyle/>
          <a:p>
            <a:pPr eaLnBrk="1" hangingPunct="1">
              <a:defRPr/>
            </a:pPr>
            <a:r>
              <a:rPr lang="en-US" altLang="en-US" dirty="0">
                <a:solidFill>
                  <a:schemeClr val="accent1">
                    <a:lumMod val="75000"/>
                  </a:schemeClr>
                </a:solidFill>
                <a:latin typeface="Times New Roman" pitchFamily="18" charset="0"/>
                <a:cs typeface="Times New Roman" pitchFamily="18" charset="0"/>
              </a:rPr>
              <a:t>Why Do You Need to Protect PHI? </a:t>
            </a:r>
          </a:p>
        </p:txBody>
      </p:sp>
      <p:sp>
        <p:nvSpPr>
          <p:cNvPr id="65539" name="Rectangle 3"/>
          <p:cNvSpPr>
            <a:spLocks noGrp="1" noChangeArrowheads="1"/>
          </p:cNvSpPr>
          <p:nvPr>
            <p:ph idx="1"/>
          </p:nvPr>
        </p:nvSpPr>
        <p:spPr>
          <a:xfrm>
            <a:off x="2743200" y="1600200"/>
            <a:ext cx="7239000" cy="1905000"/>
          </a:xfrm>
        </p:spPr>
        <p:txBody>
          <a:bodyPr>
            <a:normAutofit fontScale="92500" lnSpcReduction="10000"/>
          </a:bodyPr>
          <a:lstStyle/>
          <a:p>
            <a:pPr eaLnBrk="1" hangingPunct="1"/>
            <a:r>
              <a:rPr lang="en-US" altLang="en-US" sz="2000" dirty="0">
                <a:latin typeface="Times New Roman" pitchFamily="18" charset="0"/>
                <a:cs typeface="Times New Roman" pitchFamily="18" charset="0"/>
              </a:rPr>
              <a:t>It’s the law.</a:t>
            </a:r>
          </a:p>
          <a:p>
            <a:pPr eaLnBrk="1" hangingPunct="1"/>
            <a:r>
              <a:rPr lang="en-US" altLang="en-US" sz="2000" dirty="0">
                <a:latin typeface="Times New Roman" pitchFamily="18" charset="0"/>
                <a:cs typeface="Times New Roman" pitchFamily="18" charset="0"/>
              </a:rPr>
              <a:t>To protect your reputation.</a:t>
            </a:r>
          </a:p>
          <a:p>
            <a:pPr eaLnBrk="1" hangingPunct="1"/>
            <a:r>
              <a:rPr lang="en-US" altLang="en-US" sz="2000" dirty="0">
                <a:latin typeface="Times New Roman" pitchFamily="18" charset="0"/>
                <a:cs typeface="Times New Roman" pitchFamily="18" charset="0"/>
              </a:rPr>
              <a:t>To avoid potential withholding of federal Medicaid and Medicare funds.</a:t>
            </a:r>
          </a:p>
          <a:p>
            <a:pPr eaLnBrk="1" hangingPunct="1"/>
            <a:r>
              <a:rPr lang="en-US" altLang="en-US" sz="2000" dirty="0">
                <a:latin typeface="Times New Roman" pitchFamily="18" charset="0"/>
                <a:cs typeface="Times New Roman" pitchFamily="18" charset="0"/>
              </a:rPr>
              <a:t>To build trust between providers and patients.</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23</a:t>
            </a:fld>
            <a:endParaRPr lang="en-US" dirty="0"/>
          </a:p>
        </p:txBody>
      </p:sp>
      <p:sp>
        <p:nvSpPr>
          <p:cNvPr id="65541" name="TextBox 1"/>
          <p:cNvSpPr txBox="1">
            <a:spLocks noChangeArrowheads="1"/>
          </p:cNvSpPr>
          <p:nvPr/>
        </p:nvSpPr>
        <p:spPr bwMode="auto">
          <a:xfrm>
            <a:off x="1752600" y="5410201"/>
            <a:ext cx="8686800" cy="1354217"/>
          </a:xfrm>
          <a:prstGeom prst="rect">
            <a:avLst/>
          </a:prstGeom>
          <a:noFill/>
          <a:ln w="9525">
            <a:noFill/>
            <a:miter lim="800000"/>
            <a:headEnd/>
            <a:tailEnd/>
          </a:ln>
        </p:spPr>
        <p:txBody>
          <a:bodyPr>
            <a:spAutoFit/>
          </a:bodyPr>
          <a:lstStyle/>
          <a:p>
            <a:pPr marL="0" lvl="3"/>
            <a:r>
              <a:rPr lang="en-US" altLang="en-US" sz="1400" b="1" dirty="0">
                <a:solidFill>
                  <a:srgbClr val="FF0000"/>
                </a:solidFill>
                <a:cs typeface="Times New Roman" pitchFamily="18" charset="0"/>
              </a:rPr>
              <a:t>If patients feel their PHI will be kept confidential, they will be more likely to share information needed for care.</a:t>
            </a:r>
          </a:p>
          <a:p>
            <a:r>
              <a:rPr lang="en-US" dirty="0"/>
              <a:t/>
            </a:r>
            <a:br>
              <a:rPr lang="en-US" dirty="0"/>
            </a:br>
            <a:endParaRPr lang="en-US" dirty="0"/>
          </a:p>
          <a:p>
            <a:endParaRPr lang="en-US" dirty="0"/>
          </a:p>
        </p:txBody>
      </p:sp>
      <p:pic>
        <p:nvPicPr>
          <p:cNvPr id="8" name="Picture 7" descr="https://tse1.mm.bing.net/th?&amp;id=JN.xrY92zCguDC6pb5LaBvPA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3657601"/>
            <a:ext cx="933450" cy="1076325"/>
          </a:xfrm>
          <a:prstGeom prst="rect">
            <a:avLst/>
          </a:prstGeom>
          <a:noFill/>
          <a:ln>
            <a:noFill/>
          </a:ln>
        </p:spPr>
      </p:pic>
    </p:spTree>
    <p:extLst>
      <p:ext uri="{BB962C8B-B14F-4D97-AF65-F5344CB8AC3E}">
        <p14:creationId xmlns:p14="http://schemas.microsoft.com/office/powerpoint/2010/main" val="31596186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3124200" y="457200"/>
            <a:ext cx="5791200" cy="533400"/>
          </a:xfrm>
        </p:spPr>
        <p:txBody>
          <a:bodyPr>
            <a:noAutofit/>
          </a:bodyPr>
          <a:lstStyle/>
          <a:p>
            <a:pPr eaLnBrk="1" hangingPunct="1">
              <a:defRPr/>
            </a:pPr>
            <a:r>
              <a:rPr lang="en-US" altLang="en-US" dirty="0">
                <a:solidFill>
                  <a:srgbClr val="FF0000"/>
                </a:solidFill>
                <a:latin typeface="Times New Roman" pitchFamily="18" charset="0"/>
                <a:cs typeface="Times New Roman" pitchFamily="18" charset="0"/>
              </a:rPr>
              <a:t>Who or What Protects PHI?</a:t>
            </a:r>
          </a:p>
        </p:txBody>
      </p:sp>
      <p:sp>
        <p:nvSpPr>
          <p:cNvPr id="67586" name="Rectangle 3"/>
          <p:cNvSpPr>
            <a:spLocks noGrp="1" noChangeArrowheads="1"/>
          </p:cNvSpPr>
          <p:nvPr>
            <p:ph type="body" sz="half" idx="1"/>
          </p:nvPr>
        </p:nvSpPr>
        <p:spPr>
          <a:xfrm>
            <a:off x="1981200" y="1066800"/>
            <a:ext cx="8305800" cy="3962400"/>
          </a:xfrm>
        </p:spPr>
        <p:txBody>
          <a:bodyPr>
            <a:normAutofit fontScale="92500" lnSpcReduction="10000"/>
          </a:bodyPr>
          <a:lstStyle/>
          <a:p>
            <a:pPr eaLnBrk="1" hangingPunct="1">
              <a:lnSpc>
                <a:spcPct val="90000"/>
              </a:lnSpc>
            </a:pPr>
            <a:r>
              <a:rPr lang="en-US" altLang="en-US" sz="2200" b="1" dirty="0">
                <a:solidFill>
                  <a:srgbClr val="FF0000"/>
                </a:solidFill>
                <a:latin typeface="Times New Roman" pitchFamily="18" charset="0"/>
                <a:cs typeface="Times New Roman" pitchFamily="18" charset="0"/>
              </a:rPr>
              <a:t>Federal Government </a:t>
            </a:r>
            <a:r>
              <a:rPr lang="en-US" altLang="en-US" sz="2200" dirty="0">
                <a:latin typeface="Times New Roman" pitchFamily="18" charset="0"/>
                <a:cs typeface="Times New Roman" pitchFamily="18" charset="0"/>
              </a:rPr>
              <a:t>protects PHI through HIPAA regulations</a:t>
            </a:r>
            <a:endParaRPr lang="en-US" altLang="en-US" sz="2000" dirty="0">
              <a:latin typeface="Times New Roman" pitchFamily="18" charset="0"/>
              <a:cs typeface="Times New Roman" pitchFamily="18" charset="0"/>
            </a:endParaRPr>
          </a:p>
          <a:p>
            <a:pPr lvl="1" eaLnBrk="1" hangingPunct="1">
              <a:lnSpc>
                <a:spcPct val="90000"/>
              </a:lnSpc>
            </a:pPr>
            <a:r>
              <a:rPr lang="en-US" altLang="en-US" sz="2000" dirty="0">
                <a:latin typeface="Times New Roman" pitchFamily="18" charset="0"/>
                <a:cs typeface="Times New Roman" pitchFamily="18" charset="0"/>
              </a:rPr>
              <a:t>Civil penalties up to $1,500,000/year for identical types of violations</a:t>
            </a:r>
            <a:r>
              <a:rPr lang="en-US" altLang="en-US" sz="2000" dirty="0">
                <a:solidFill>
                  <a:schemeClr val="tx2"/>
                </a:solidFill>
                <a:latin typeface="Times New Roman" pitchFamily="18" charset="0"/>
                <a:cs typeface="Times New Roman" pitchFamily="18" charset="0"/>
              </a:rPr>
              <a:t>.</a:t>
            </a:r>
          </a:p>
          <a:p>
            <a:pPr lvl="2" eaLnBrk="1" hangingPunct="1">
              <a:lnSpc>
                <a:spcPct val="90000"/>
              </a:lnSpc>
            </a:pPr>
            <a:r>
              <a:rPr lang="en-US" altLang="en-US" sz="1800" dirty="0">
                <a:latin typeface="Times New Roman" pitchFamily="18" charset="0"/>
                <a:cs typeface="Times New Roman" pitchFamily="18" charset="0"/>
              </a:rPr>
              <a:t> Willful neglect violations are mandatory!</a:t>
            </a:r>
          </a:p>
          <a:p>
            <a:pPr lvl="1" eaLnBrk="1" hangingPunct="1">
              <a:lnSpc>
                <a:spcPct val="90000"/>
              </a:lnSpc>
            </a:pPr>
            <a:r>
              <a:rPr lang="en-US" altLang="en-US" sz="2000" dirty="0">
                <a:latin typeface="Times New Roman" pitchFamily="18" charset="0"/>
                <a:cs typeface="Times New Roman" pitchFamily="18" charset="0"/>
              </a:rPr>
              <a:t>Criminal penalties:</a:t>
            </a:r>
          </a:p>
          <a:p>
            <a:pPr lvl="2" eaLnBrk="1" hangingPunct="1">
              <a:lnSpc>
                <a:spcPct val="90000"/>
              </a:lnSpc>
            </a:pPr>
            <a:r>
              <a:rPr lang="en-US" altLang="en-US" sz="2000" dirty="0">
                <a:latin typeface="Times New Roman" pitchFamily="18" charset="0"/>
                <a:cs typeface="Times New Roman" pitchFamily="18" charset="0"/>
              </a:rPr>
              <a:t>$50,000 fine and 1 year prison </a:t>
            </a:r>
            <a:r>
              <a:rPr lang="en-US" altLang="en-US" sz="2000" dirty="0">
                <a:solidFill>
                  <a:schemeClr val="tx2"/>
                </a:solidFill>
                <a:latin typeface="Times New Roman" pitchFamily="18" charset="0"/>
                <a:cs typeface="Times New Roman" pitchFamily="18" charset="0"/>
              </a:rPr>
              <a:t>for knowingly obtaining and wrongfully sharing information.</a:t>
            </a:r>
          </a:p>
          <a:p>
            <a:pPr lvl="2" eaLnBrk="1" hangingPunct="1">
              <a:lnSpc>
                <a:spcPct val="90000"/>
              </a:lnSpc>
            </a:pPr>
            <a:r>
              <a:rPr lang="en-US" altLang="en-US" sz="2000" dirty="0">
                <a:latin typeface="Times New Roman" pitchFamily="18" charset="0"/>
                <a:cs typeface="Times New Roman" pitchFamily="18" charset="0"/>
              </a:rPr>
              <a:t>$100,000 fine and 5 years prison </a:t>
            </a:r>
            <a:r>
              <a:rPr lang="en-US" altLang="en-US" sz="2000" dirty="0">
                <a:solidFill>
                  <a:schemeClr val="tx2"/>
                </a:solidFill>
                <a:latin typeface="Times New Roman" pitchFamily="18" charset="0"/>
                <a:cs typeface="Times New Roman" pitchFamily="18" charset="0"/>
              </a:rPr>
              <a:t>for obtaining and disclosing through false pretenses.</a:t>
            </a:r>
          </a:p>
          <a:p>
            <a:pPr lvl="2" eaLnBrk="1" hangingPunct="1">
              <a:lnSpc>
                <a:spcPct val="90000"/>
              </a:lnSpc>
            </a:pPr>
            <a:r>
              <a:rPr lang="en-US" altLang="en-US" sz="2000" dirty="0">
                <a:latin typeface="Times New Roman" pitchFamily="18" charset="0"/>
                <a:cs typeface="Times New Roman" pitchFamily="18" charset="0"/>
              </a:rPr>
              <a:t>$250,000 fine and 10 years prison </a:t>
            </a:r>
            <a:r>
              <a:rPr lang="en-US" altLang="en-US" sz="2000" dirty="0">
                <a:solidFill>
                  <a:schemeClr val="tx2"/>
                </a:solidFill>
                <a:latin typeface="Times New Roman" pitchFamily="18" charset="0"/>
                <a:cs typeface="Times New Roman" pitchFamily="18" charset="0"/>
              </a:rPr>
              <a:t>for obtaining and disclosing for commercial advantage, personal gain, or malicious harm.</a:t>
            </a:r>
          </a:p>
          <a:p>
            <a:pPr eaLnBrk="1" hangingPunct="1">
              <a:lnSpc>
                <a:spcPct val="90000"/>
              </a:lnSpc>
            </a:pPr>
            <a:r>
              <a:rPr lang="en-US" altLang="en-US" sz="2200" b="1" dirty="0">
                <a:solidFill>
                  <a:srgbClr val="FF0000"/>
                </a:solidFill>
                <a:latin typeface="Times New Roman" pitchFamily="18" charset="0"/>
                <a:cs typeface="Times New Roman" pitchFamily="18" charset="0"/>
              </a:rPr>
              <a:t>Your organization</a:t>
            </a:r>
            <a:r>
              <a:rPr lang="en-US" altLang="en-US" sz="2200" dirty="0">
                <a:latin typeface="Times New Roman" pitchFamily="18" charset="0"/>
                <a:cs typeface="Times New Roman" pitchFamily="18" charset="0"/>
              </a:rPr>
              <a:t>, through the Notice of Privacy Practices (NPP).</a:t>
            </a:r>
          </a:p>
          <a:p>
            <a:pPr eaLnBrk="1" hangingPunct="1">
              <a:lnSpc>
                <a:spcPct val="90000"/>
              </a:lnSpc>
            </a:pPr>
            <a:r>
              <a:rPr lang="en-US" altLang="en-US" sz="2200" b="1" dirty="0">
                <a:solidFill>
                  <a:srgbClr val="FF0000"/>
                </a:solidFill>
                <a:latin typeface="Times New Roman" pitchFamily="18" charset="0"/>
                <a:cs typeface="Times New Roman" pitchFamily="18" charset="0"/>
              </a:rPr>
              <a:t>You</a:t>
            </a:r>
            <a:r>
              <a:rPr lang="en-US" altLang="en-US" sz="2200" b="1" dirty="0">
                <a:latin typeface="Times New Roman" pitchFamily="18" charset="0"/>
                <a:cs typeface="Times New Roman" pitchFamily="18" charset="0"/>
              </a:rPr>
              <a:t>,</a:t>
            </a:r>
            <a:r>
              <a:rPr lang="en-US" altLang="en-US" sz="2200" dirty="0">
                <a:latin typeface="Times New Roman" pitchFamily="18" charset="0"/>
                <a:cs typeface="Times New Roman" pitchFamily="18" charset="0"/>
              </a:rPr>
              <a:t> by following our policies and procedures.</a:t>
            </a:r>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05F1CE4E-9CE3-41E2-8821-0C71E88EC0EA}" type="slidenum">
              <a:rPr lang="en-US" altLang="en-US" smtClean="0"/>
              <a:pPr>
                <a:defRPr/>
              </a:pPr>
              <a:t>24</a:t>
            </a:fld>
            <a:endParaRPr lang="en-US" altLang="en-US" dirty="0"/>
          </a:p>
        </p:txBody>
      </p:sp>
      <p:graphicFrame>
        <p:nvGraphicFramePr>
          <p:cNvPr id="2" name="Diagram 1"/>
          <p:cNvGraphicFramePr/>
          <p:nvPr>
            <p:extLst/>
          </p:nvPr>
        </p:nvGraphicFramePr>
        <p:xfrm>
          <a:off x="5791200" y="4876800"/>
          <a:ext cx="2667000" cy="157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997110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a:xfrm>
            <a:off x="4495800" y="381000"/>
            <a:ext cx="3505200" cy="868362"/>
          </a:xfrm>
        </p:spPr>
        <p:txBody>
          <a:bodyPr>
            <a:normAutofit/>
          </a:bodyPr>
          <a:lstStyle/>
          <a:p>
            <a:pPr eaLnBrk="1" hangingPunct="1">
              <a:defRPr/>
            </a:pPr>
            <a:r>
              <a:rPr lang="en-US" altLang="en-US" dirty="0">
                <a:solidFill>
                  <a:srgbClr val="FF0000"/>
                </a:solidFill>
                <a:latin typeface="Times New Roman" pitchFamily="18" charset="0"/>
                <a:cs typeface="Times New Roman" pitchFamily="18" charset="0"/>
              </a:rPr>
              <a:t>Enforcement</a:t>
            </a:r>
          </a:p>
        </p:txBody>
      </p:sp>
      <p:sp>
        <p:nvSpPr>
          <p:cNvPr id="69635" name="Rectangle 3"/>
          <p:cNvSpPr>
            <a:spLocks noGrp="1" noChangeArrowheads="1"/>
          </p:cNvSpPr>
          <p:nvPr>
            <p:ph idx="1"/>
          </p:nvPr>
        </p:nvSpPr>
        <p:spPr>
          <a:xfrm>
            <a:off x="1981200" y="2133600"/>
            <a:ext cx="8382000" cy="2560320"/>
          </a:xfrm>
        </p:spPr>
        <p:txBody>
          <a:bodyPr>
            <a:normAutofit lnSpcReduction="10000"/>
          </a:bodyPr>
          <a:lstStyle/>
          <a:p>
            <a:pPr eaLnBrk="1" hangingPunct="1">
              <a:lnSpc>
                <a:spcPct val="80000"/>
              </a:lnSpc>
            </a:pPr>
            <a:r>
              <a:rPr lang="en-US" altLang="en-US" sz="2400" b="1" dirty="0">
                <a:solidFill>
                  <a:srgbClr val="FF0000"/>
                </a:solidFill>
                <a:latin typeface="Times New Roman" pitchFamily="18" charset="0"/>
                <a:cs typeface="Times New Roman" pitchFamily="18" charset="0"/>
              </a:rPr>
              <a:t>The Public</a:t>
            </a:r>
            <a:r>
              <a:rPr lang="en-US" altLang="en-US" sz="2400" dirty="0">
                <a:latin typeface="Times New Roman" pitchFamily="18" charset="0"/>
                <a:cs typeface="Times New Roman" pitchFamily="18" charset="0"/>
              </a:rPr>
              <a:t>.  The public is educated about their privacy rights and will not tolerate violations!  They will take action.</a:t>
            </a:r>
          </a:p>
          <a:p>
            <a:pPr eaLnBrk="1" hangingPunct="1">
              <a:lnSpc>
                <a:spcPct val="80000"/>
              </a:lnSpc>
            </a:pPr>
            <a:r>
              <a:rPr lang="en-US" altLang="en-US" sz="2400" b="1" dirty="0">
                <a:solidFill>
                  <a:srgbClr val="FF0000"/>
                </a:solidFill>
                <a:latin typeface="Times New Roman" pitchFamily="18" charset="0"/>
                <a:cs typeface="Times New Roman" pitchFamily="18" charset="0"/>
              </a:rPr>
              <a:t>Office For Civil Rights (OCR).  </a:t>
            </a:r>
            <a:r>
              <a:rPr lang="en-US" altLang="en-US" sz="2400" dirty="0">
                <a:latin typeface="Times New Roman" pitchFamily="18" charset="0"/>
                <a:cs typeface="Times New Roman" pitchFamily="18" charset="0"/>
              </a:rPr>
              <a:t>The agency that enforces the privacy regulations providing guidance and monitoring compliance.</a:t>
            </a:r>
          </a:p>
          <a:p>
            <a:pPr eaLnBrk="1" hangingPunct="1">
              <a:lnSpc>
                <a:spcPct val="80000"/>
              </a:lnSpc>
            </a:pPr>
            <a:r>
              <a:rPr lang="en-US" altLang="en-US" sz="2400" b="1" dirty="0">
                <a:solidFill>
                  <a:srgbClr val="FF0000"/>
                </a:solidFill>
                <a:latin typeface="Times New Roman" pitchFamily="18" charset="0"/>
                <a:cs typeface="Times New Roman" pitchFamily="18" charset="0"/>
              </a:rPr>
              <a:t>Department of Justice (DOJ).  </a:t>
            </a:r>
            <a:r>
              <a:rPr lang="en-US" altLang="en-US" sz="2400" dirty="0">
                <a:latin typeface="Times New Roman" pitchFamily="18" charset="0"/>
                <a:cs typeface="Times New Roman" pitchFamily="18" charset="0"/>
              </a:rPr>
              <a:t>Agency involved in criminal privacy violations.  Provides fines, penalties and imprisonment to offenders.</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25</a:t>
            </a:fld>
            <a:endParaRPr lang="en-US" dirty="0"/>
          </a:p>
        </p:txBody>
      </p:sp>
      <p:sp>
        <p:nvSpPr>
          <p:cNvPr id="69637" name="TextBox 1"/>
          <p:cNvSpPr txBox="1">
            <a:spLocks noChangeArrowheads="1"/>
          </p:cNvSpPr>
          <p:nvPr/>
        </p:nvSpPr>
        <p:spPr bwMode="auto">
          <a:xfrm>
            <a:off x="3048001" y="1295401"/>
            <a:ext cx="6132063" cy="461665"/>
          </a:xfrm>
          <a:prstGeom prst="rect">
            <a:avLst/>
          </a:prstGeom>
          <a:noFill/>
          <a:ln w="9525">
            <a:noFill/>
            <a:miter lim="800000"/>
            <a:headEnd/>
            <a:tailEnd/>
          </a:ln>
        </p:spPr>
        <p:txBody>
          <a:bodyPr wrap="none">
            <a:spAutoFit/>
          </a:bodyPr>
          <a:lstStyle/>
          <a:p>
            <a:r>
              <a:rPr lang="en-US" sz="2400" b="1" dirty="0"/>
              <a:t>How are the HIPAA Regulations Enforced?</a:t>
            </a:r>
          </a:p>
        </p:txBody>
      </p:sp>
      <p:graphicFrame>
        <p:nvGraphicFramePr>
          <p:cNvPr id="5" name="Diagram 4"/>
          <p:cNvGraphicFramePr/>
          <p:nvPr>
            <p:extLst/>
          </p:nvPr>
        </p:nvGraphicFramePr>
        <p:xfrm>
          <a:off x="4819650" y="4572000"/>
          <a:ext cx="4324350" cy="190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5105400" y="5267326"/>
            <a:ext cx="1219200" cy="461665"/>
          </a:xfrm>
          <a:prstGeom prst="rect">
            <a:avLst/>
          </a:prstGeom>
          <a:noFill/>
        </p:spPr>
        <p:txBody>
          <a:bodyPr wrap="square" rtlCol="0">
            <a:spAutoFit/>
          </a:bodyPr>
          <a:lstStyle/>
          <a:p>
            <a:pPr algn="ctr"/>
            <a:r>
              <a:rPr lang="en-US" sz="1200" b="1" dirty="0"/>
              <a:t>HIPAA </a:t>
            </a:r>
          </a:p>
          <a:p>
            <a:pPr algn="ctr"/>
            <a:r>
              <a:rPr lang="en-US" sz="1200" b="1" dirty="0"/>
              <a:t>Enforcement</a:t>
            </a:r>
          </a:p>
        </p:txBody>
      </p:sp>
    </p:spTree>
    <p:extLst>
      <p:ext uri="{BB962C8B-B14F-4D97-AF65-F5344CB8AC3E}">
        <p14:creationId xmlns:p14="http://schemas.microsoft.com/office/powerpoint/2010/main" val="1244512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152900" y="1295401"/>
            <a:ext cx="3962400" cy="839161"/>
          </a:xfrm>
        </p:spPr>
        <p:txBody>
          <a:bodyPr>
            <a:normAutofit/>
          </a:bodyPr>
          <a:lstStyle/>
          <a:p>
            <a:pPr algn="ctr"/>
            <a:r>
              <a:rPr lang="en-US" sz="4400" dirty="0">
                <a:solidFill>
                  <a:srgbClr val="FF0000"/>
                </a:solidFill>
                <a:latin typeface="Times New Roman" panose="02020603050405020304" pitchFamily="18" charset="0"/>
                <a:cs typeface="Times New Roman" panose="02020603050405020304" pitchFamily="18" charset="0"/>
              </a:rPr>
              <a:t>Section V </a:t>
            </a:r>
          </a:p>
        </p:txBody>
      </p:sp>
      <p:sp>
        <p:nvSpPr>
          <p:cNvPr id="8" name="Subtitle 7"/>
          <p:cNvSpPr>
            <a:spLocks noGrp="1"/>
          </p:cNvSpPr>
          <p:nvPr>
            <p:ph type="subTitle" idx="1"/>
          </p:nvPr>
        </p:nvSpPr>
        <p:spPr>
          <a:xfrm>
            <a:off x="3619500" y="2362200"/>
            <a:ext cx="5029200" cy="685800"/>
          </a:xfrm>
        </p:spPr>
        <p:txBody>
          <a:bodyPr>
            <a:normAutofit/>
          </a:bodyPr>
          <a:lstStyle/>
          <a:p>
            <a:pPr algn="ctr"/>
            <a:r>
              <a:rPr lang="en-US" sz="3200" b="1" dirty="0">
                <a:solidFill>
                  <a:schemeClr val="tx1"/>
                </a:solidFill>
                <a:latin typeface="Times New Roman" panose="02020603050405020304" pitchFamily="18" charset="0"/>
                <a:cs typeface="Times New Roman" panose="02020603050405020304" pitchFamily="18" charset="0"/>
              </a:rPr>
              <a:t>Patient Rights</a:t>
            </a:r>
          </a:p>
        </p:txBody>
      </p:sp>
      <p:pic>
        <p:nvPicPr>
          <p:cNvPr id="6" name="Picture 5" descr="https://tse1.mm.bing.net/th?&amp;id=JN.OYs1z0TyN8wx77ldUSBdwA&amp;w=300&amp;h=300&amp;c=0&amp;pid=1.9&amp;rs=0&amp;p=0"/>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00400"/>
            <a:ext cx="2514600" cy="990600"/>
          </a:xfrm>
          <a:prstGeom prst="rect">
            <a:avLst/>
          </a:prstGeom>
          <a:noFill/>
          <a:ln>
            <a:noFill/>
          </a:ln>
        </p:spPr>
      </p:pic>
    </p:spTree>
    <p:extLst>
      <p:ext uri="{BB962C8B-B14F-4D97-AF65-F5344CB8AC3E}">
        <p14:creationId xmlns:p14="http://schemas.microsoft.com/office/powerpoint/2010/main" val="3299199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3657600" y="457201"/>
            <a:ext cx="4267200" cy="761999"/>
          </a:xfrm>
        </p:spPr>
        <p:txBody>
          <a:bodyPr>
            <a:normAutofit/>
          </a:bodyPr>
          <a:lstStyle/>
          <a:p>
            <a:pPr eaLnBrk="1" hangingPunct="1">
              <a:defRPr/>
            </a:pPr>
            <a:r>
              <a:rPr lang="en-US" altLang="en-US" dirty="0">
                <a:solidFill>
                  <a:srgbClr val="FF0000"/>
                </a:solidFill>
                <a:latin typeface="Times New Roman" pitchFamily="18" charset="0"/>
                <a:cs typeface="Times New Roman" pitchFamily="18" charset="0"/>
              </a:rPr>
              <a:t>HIPAA Regulations</a:t>
            </a:r>
          </a:p>
        </p:txBody>
      </p:sp>
      <p:sp>
        <p:nvSpPr>
          <p:cNvPr id="71683" name="Rectangle 3"/>
          <p:cNvSpPr>
            <a:spLocks noGrp="1" noChangeArrowheads="1"/>
          </p:cNvSpPr>
          <p:nvPr>
            <p:ph idx="1"/>
          </p:nvPr>
        </p:nvSpPr>
        <p:spPr>
          <a:xfrm>
            <a:off x="2619375" y="1874203"/>
            <a:ext cx="6858000" cy="1524000"/>
          </a:xfrm>
        </p:spPr>
        <p:txBody>
          <a:bodyPr>
            <a:normAutofit/>
          </a:bodyPr>
          <a:lstStyle/>
          <a:p>
            <a:pPr eaLnBrk="1" hangingPunct="1"/>
            <a:r>
              <a:rPr lang="en-US" altLang="en-US" sz="2400" dirty="0">
                <a:latin typeface="Times New Roman" pitchFamily="18" charset="0"/>
                <a:cs typeface="Times New Roman" pitchFamily="18" charset="0"/>
              </a:rPr>
              <a:t>The Right to Individual Privacy</a:t>
            </a:r>
          </a:p>
          <a:p>
            <a:pPr eaLnBrk="1" hangingPunct="1"/>
            <a:r>
              <a:rPr lang="en-US" altLang="en-US" sz="2400" dirty="0">
                <a:latin typeface="Times New Roman" pitchFamily="18" charset="0"/>
                <a:cs typeface="Times New Roman" pitchFamily="18" charset="0"/>
              </a:rPr>
              <a:t>The Right to Expect Health Care Providers Will Protect These Rights</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27</a:t>
            </a:fld>
            <a:endParaRPr lang="en-US" dirty="0"/>
          </a:p>
        </p:txBody>
      </p:sp>
      <p:sp>
        <p:nvSpPr>
          <p:cNvPr id="71686" name="TextBox 1"/>
          <p:cNvSpPr txBox="1">
            <a:spLocks noChangeArrowheads="1"/>
          </p:cNvSpPr>
          <p:nvPr/>
        </p:nvSpPr>
        <p:spPr bwMode="auto">
          <a:xfrm>
            <a:off x="2936465" y="1369218"/>
            <a:ext cx="6422977" cy="461665"/>
          </a:xfrm>
          <a:prstGeom prst="rect">
            <a:avLst/>
          </a:prstGeom>
          <a:noFill/>
          <a:ln w="9525">
            <a:noFill/>
            <a:miter lim="800000"/>
            <a:headEnd/>
            <a:tailEnd/>
          </a:ln>
        </p:spPr>
        <p:txBody>
          <a:bodyPr wrap="none">
            <a:spAutoFit/>
          </a:bodyPr>
          <a:lstStyle/>
          <a:p>
            <a:r>
              <a:rPr lang="en-US" sz="2400" b="1" dirty="0"/>
              <a:t>What Are the Patient’s Rights Under HIPAA?</a:t>
            </a:r>
          </a:p>
        </p:txBody>
      </p:sp>
      <p:sp>
        <p:nvSpPr>
          <p:cNvPr id="71687" name="TextBox 2"/>
          <p:cNvSpPr txBox="1">
            <a:spLocks noChangeArrowheads="1"/>
          </p:cNvSpPr>
          <p:nvPr/>
        </p:nvSpPr>
        <p:spPr bwMode="auto">
          <a:xfrm>
            <a:off x="2085975" y="4495801"/>
            <a:ext cx="8305800" cy="1323439"/>
          </a:xfrm>
          <a:prstGeom prst="rect">
            <a:avLst/>
          </a:prstGeom>
          <a:noFill/>
          <a:ln w="9525">
            <a:noFill/>
            <a:miter lim="800000"/>
            <a:headEnd/>
            <a:tailEnd/>
          </a:ln>
        </p:spPr>
        <p:txBody>
          <a:bodyPr>
            <a:spAutoFit/>
          </a:bodyPr>
          <a:lstStyle/>
          <a:p>
            <a:r>
              <a:rPr lang="en-US" sz="2000" b="1" dirty="0"/>
              <a:t>Other Patient Rights Include</a:t>
            </a:r>
            <a:r>
              <a:rPr lang="en-US" sz="2000" dirty="0"/>
              <a:t>:  Access, Communications, Special Requests, Amendment of Health Information, Accounting of Disclosures, Notice of Privacy Practices and Reminders, and the Right to File Complaints.</a:t>
            </a:r>
          </a:p>
        </p:txBody>
      </p:sp>
      <p:pic>
        <p:nvPicPr>
          <p:cNvPr id="9" name="Picture 8" descr="https://tse4.mm.bing.net/th?id=JN.NevTz5peuGpmyssZAauBpg&amp;w=288&amp;h=135&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3543300"/>
            <a:ext cx="1676400" cy="609600"/>
          </a:xfrm>
          <a:prstGeom prst="rect">
            <a:avLst/>
          </a:prstGeom>
          <a:noFill/>
          <a:ln>
            <a:noFill/>
          </a:ln>
        </p:spPr>
      </p:pic>
    </p:spTree>
    <p:extLst>
      <p:ext uri="{BB962C8B-B14F-4D97-AF65-F5344CB8AC3E}">
        <p14:creationId xmlns:p14="http://schemas.microsoft.com/office/powerpoint/2010/main" val="242377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2133600" y="304800"/>
            <a:ext cx="7848600" cy="1219200"/>
          </a:xfrm>
        </p:spPr>
        <p:txBody>
          <a:bodyPr>
            <a:normAutofit/>
          </a:bodyPr>
          <a:lstStyle/>
          <a:p>
            <a:pPr algn="ctr"/>
            <a:r>
              <a:rPr lang="en-US" altLang="en-US" dirty="0">
                <a:solidFill>
                  <a:srgbClr val="FF0000"/>
                </a:solidFill>
                <a:latin typeface="Times New Roman" pitchFamily="18" charset="0"/>
                <a:cs typeface="Times New Roman" pitchFamily="18" charset="0"/>
              </a:rPr>
              <a:t>Patient Rights</a:t>
            </a:r>
            <a:br>
              <a:rPr lang="en-US" altLang="en-US" dirty="0">
                <a:solidFill>
                  <a:srgbClr val="FF0000"/>
                </a:solidFill>
                <a:latin typeface="Times New Roman" pitchFamily="18" charset="0"/>
                <a:cs typeface="Times New Roman" pitchFamily="18" charset="0"/>
              </a:rPr>
            </a:br>
            <a:r>
              <a:rPr lang="en-US" altLang="en-US" dirty="0">
                <a:solidFill>
                  <a:srgbClr val="FF0000"/>
                </a:solidFill>
                <a:latin typeface="Times New Roman" pitchFamily="18" charset="0"/>
                <a:cs typeface="Times New Roman" pitchFamily="18" charset="0"/>
              </a:rPr>
              <a:t>Notice of Privacy Practices (NPP)</a:t>
            </a:r>
            <a:endParaRPr lang="en-US" altLang="en-US" dirty="0"/>
          </a:p>
        </p:txBody>
      </p:sp>
      <p:sp>
        <p:nvSpPr>
          <p:cNvPr id="294915" name="Rectangle 3"/>
          <p:cNvSpPr>
            <a:spLocks noGrp="1" noChangeArrowheads="1"/>
          </p:cNvSpPr>
          <p:nvPr>
            <p:ph idx="1"/>
          </p:nvPr>
        </p:nvSpPr>
        <p:spPr>
          <a:xfrm>
            <a:off x="2133600" y="1600200"/>
            <a:ext cx="8077200" cy="4114800"/>
          </a:xfrm>
        </p:spPr>
        <p:txBody>
          <a:bodyPr>
            <a:normAutofit lnSpcReduction="10000"/>
          </a:bodyPr>
          <a:lstStyle/>
          <a:p>
            <a:pPr marL="609600" indent="-609600">
              <a:lnSpc>
                <a:spcPct val="80000"/>
              </a:lnSpc>
            </a:pPr>
            <a:r>
              <a:rPr lang="en-US" altLang="en-US" sz="2400" dirty="0">
                <a:latin typeface="Times New Roman" pitchFamily="18" charset="0"/>
                <a:cs typeface="Times New Roman" pitchFamily="18" charset="0"/>
              </a:rPr>
              <a:t>What is the purpose of the NPP?</a:t>
            </a:r>
          </a:p>
          <a:p>
            <a:pPr marL="971550" lvl="1" indent="-514350">
              <a:lnSpc>
                <a:spcPct val="80000"/>
              </a:lnSpc>
            </a:pPr>
            <a:r>
              <a:rPr lang="en-US" altLang="en-US" sz="2400" dirty="0">
                <a:latin typeface="Times New Roman" pitchFamily="18" charset="0"/>
                <a:cs typeface="Times New Roman" pitchFamily="18" charset="0"/>
              </a:rPr>
              <a:t>Summarizes how your organization uses and discloses patient’s PHI.</a:t>
            </a:r>
          </a:p>
          <a:p>
            <a:pPr marL="971550" lvl="1" indent="-514350">
              <a:lnSpc>
                <a:spcPct val="80000"/>
              </a:lnSpc>
            </a:pPr>
            <a:r>
              <a:rPr lang="en-US" altLang="en-US" sz="2400" dirty="0">
                <a:latin typeface="Times New Roman" pitchFamily="18" charset="0"/>
                <a:cs typeface="Times New Roman" pitchFamily="18" charset="0"/>
              </a:rPr>
              <a:t>Details patient’s rights with respect to their PHI</a:t>
            </a:r>
          </a:p>
          <a:p>
            <a:pPr marL="609600" indent="-609600">
              <a:lnSpc>
                <a:spcPct val="80000"/>
              </a:lnSpc>
            </a:pPr>
            <a:r>
              <a:rPr lang="en-US" altLang="en-US" sz="2400" dirty="0">
                <a:latin typeface="Times New Roman" pitchFamily="18" charset="0"/>
                <a:cs typeface="Times New Roman" pitchFamily="18" charset="0"/>
              </a:rPr>
              <a:t>The Organization must request that new patients sign the NPP acknowledgment</a:t>
            </a:r>
            <a:r>
              <a:rPr lang="en-US" altLang="en-US" sz="2400" dirty="0">
                <a:solidFill>
                  <a:srgbClr val="DD071B"/>
                </a:solidFill>
                <a:effectLst>
                  <a:outerShdw blurRad="38100" dist="38100" dir="2700000" algn="tl">
                    <a:srgbClr val="000000"/>
                  </a:outerShdw>
                </a:effectLst>
                <a:latin typeface="Times New Roman" pitchFamily="18" charset="0"/>
                <a:cs typeface="Times New Roman" pitchFamily="18" charset="0"/>
              </a:rPr>
              <a:t> </a:t>
            </a:r>
            <a:r>
              <a:rPr lang="en-US" altLang="en-US" sz="2400" dirty="0">
                <a:latin typeface="Times New Roman" pitchFamily="18" charset="0"/>
                <a:cs typeface="Times New Roman" pitchFamily="18" charset="0"/>
              </a:rPr>
              <a:t>form at the time of their first visit.</a:t>
            </a:r>
          </a:p>
          <a:p>
            <a:pPr marL="971550" lvl="1" indent="-514350">
              <a:lnSpc>
                <a:spcPct val="80000"/>
              </a:lnSpc>
            </a:pPr>
            <a:r>
              <a:rPr lang="en-US" altLang="en-US" sz="2400" dirty="0">
                <a:latin typeface="Times New Roman" pitchFamily="18" charset="0"/>
                <a:cs typeface="Times New Roman" pitchFamily="18" charset="0"/>
              </a:rPr>
              <a:t>Patients sign the Acknowledgment of Receipt to confirm that they have been offered and/or received the NPP.</a:t>
            </a:r>
          </a:p>
          <a:p>
            <a:pPr marL="971550" lvl="1" indent="-514350">
              <a:lnSpc>
                <a:spcPct val="80000"/>
              </a:lnSpc>
            </a:pPr>
            <a:r>
              <a:rPr lang="en-US" altLang="en-US" sz="2400" dirty="0">
                <a:latin typeface="Times New Roman" pitchFamily="18" charset="0"/>
                <a:cs typeface="Times New Roman" pitchFamily="18" charset="0"/>
              </a:rPr>
              <a:t>If unable to obtain a signed Acknowledgement, the Organization must document its good faith efforts to obtain such acknowledgement and the reason why it could not obtain it.</a:t>
            </a:r>
          </a:p>
          <a:p>
            <a:pPr marL="609600" indent="-609600">
              <a:lnSpc>
                <a:spcPct val="80000"/>
              </a:lnSpc>
            </a:pPr>
            <a:endParaRPr lang="en-US" altLang="en-US" sz="2400" dirty="0">
              <a:latin typeface="Times New Roman" pitchFamily="18" charset="0"/>
              <a:cs typeface="Times New Roman" pitchFamily="18" charset="0"/>
            </a:endParaRPr>
          </a:p>
          <a:p>
            <a:pPr marL="971550" lvl="1" indent="-514350">
              <a:lnSpc>
                <a:spcPct val="80000"/>
              </a:lnSpc>
            </a:pPr>
            <a:endParaRPr lang="en-US" altLang="en-US" sz="24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28</a:t>
            </a:fld>
            <a:endParaRPr lang="en-US" dirty="0"/>
          </a:p>
        </p:txBody>
      </p:sp>
      <p:pic>
        <p:nvPicPr>
          <p:cNvPr id="7" name="Picture 6" descr="https://tse1.mm.bing.net/th?&amp;id=JN.WUTsbQDG3pUrk0g7l6gVb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5181600"/>
            <a:ext cx="1146810" cy="1146810"/>
          </a:xfrm>
          <a:prstGeom prst="rect">
            <a:avLst/>
          </a:prstGeom>
          <a:noFill/>
          <a:ln>
            <a:noFill/>
          </a:ln>
        </p:spPr>
      </p:pic>
    </p:spTree>
    <p:extLst>
      <p:ext uri="{BB962C8B-B14F-4D97-AF65-F5344CB8AC3E}">
        <p14:creationId xmlns:p14="http://schemas.microsoft.com/office/powerpoint/2010/main" val="1716014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8" name="Rectangle 6"/>
          <p:cNvSpPr>
            <a:spLocks noGrp="1" noChangeArrowheads="1"/>
          </p:cNvSpPr>
          <p:nvPr>
            <p:ph type="title"/>
          </p:nvPr>
        </p:nvSpPr>
        <p:spPr>
          <a:xfrm>
            <a:off x="1828800" y="609600"/>
            <a:ext cx="8153400" cy="1066800"/>
          </a:xfrm>
        </p:spPr>
        <p:txBody>
          <a:bodyPr>
            <a:noAutofit/>
          </a:bodyPr>
          <a:lstStyle/>
          <a:p>
            <a:pPr algn="ctr" eaLnBrk="1" hangingPunct="1">
              <a:defRPr/>
            </a:pPr>
            <a:r>
              <a:rPr lang="en-US" altLang="en-US" dirty="0">
                <a:solidFill>
                  <a:srgbClr val="FF0000"/>
                </a:solidFill>
                <a:latin typeface="Times New Roman" pitchFamily="18" charset="0"/>
                <a:cs typeface="Times New Roman" pitchFamily="18" charset="0"/>
              </a:rPr>
              <a:t>Patient Rights</a:t>
            </a:r>
            <a:br>
              <a:rPr lang="en-US" altLang="en-US" dirty="0">
                <a:solidFill>
                  <a:srgbClr val="FF0000"/>
                </a:solidFill>
                <a:latin typeface="Times New Roman" pitchFamily="18" charset="0"/>
                <a:cs typeface="Times New Roman" pitchFamily="18" charset="0"/>
              </a:rPr>
            </a:br>
            <a:r>
              <a:rPr lang="en-US" altLang="en-US" dirty="0">
                <a:solidFill>
                  <a:srgbClr val="FF0000"/>
                </a:solidFill>
                <a:latin typeface="Times New Roman" pitchFamily="18" charset="0"/>
                <a:cs typeface="Times New Roman" pitchFamily="18" charset="0"/>
              </a:rPr>
              <a:t>Request Alternate Communication</a:t>
            </a:r>
          </a:p>
        </p:txBody>
      </p:sp>
      <p:sp>
        <p:nvSpPr>
          <p:cNvPr id="75778" name="Rectangle 3"/>
          <p:cNvSpPr>
            <a:spLocks noGrp="1" noChangeArrowheads="1"/>
          </p:cNvSpPr>
          <p:nvPr>
            <p:ph idx="1"/>
          </p:nvPr>
        </p:nvSpPr>
        <p:spPr>
          <a:xfrm>
            <a:off x="2209800" y="1981200"/>
            <a:ext cx="7467600" cy="2209800"/>
          </a:xfrm>
        </p:spPr>
        <p:txBody>
          <a:bodyPr>
            <a:normAutofit/>
          </a:bodyPr>
          <a:lstStyle/>
          <a:p>
            <a:pPr eaLnBrk="1" hangingPunct="1"/>
            <a:r>
              <a:rPr lang="en-US" altLang="en-US" sz="2000" dirty="0">
                <a:latin typeface="Times New Roman" pitchFamily="18" charset="0"/>
                <a:cs typeface="Times New Roman" pitchFamily="18" charset="0"/>
              </a:rPr>
              <a:t>Patient has the right to request to receive communication by alternative means or location.   For example:</a:t>
            </a:r>
          </a:p>
          <a:p>
            <a:pPr lvl="1" eaLnBrk="1" hangingPunct="1"/>
            <a:r>
              <a:rPr lang="en-US" altLang="en-US" sz="2000" dirty="0">
                <a:latin typeface="Times New Roman" pitchFamily="18" charset="0"/>
                <a:cs typeface="Times New Roman" pitchFamily="18" charset="0"/>
              </a:rPr>
              <a:t>The patient may request a bill be sent directly to him instead of to his insurance company.</a:t>
            </a:r>
          </a:p>
          <a:p>
            <a:pPr lvl="1" eaLnBrk="1" hangingPunct="1"/>
            <a:r>
              <a:rPr lang="en-US" altLang="en-US" sz="2000" dirty="0">
                <a:latin typeface="Times New Roman" pitchFamily="18" charset="0"/>
                <a:cs typeface="Times New Roman" pitchFamily="18" charset="0"/>
              </a:rPr>
              <a:t>The patient may request we contact her on cell phone instead of  home telephone number.</a:t>
            </a:r>
            <a:endParaRPr lang="en-US" altLang="en-US" sz="2000" b="1"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29</a:t>
            </a:fld>
            <a:endParaRPr lang="en-US" dirty="0"/>
          </a:p>
        </p:txBody>
      </p:sp>
    </p:spTree>
    <p:extLst>
      <p:ext uri="{BB962C8B-B14F-4D97-AF65-F5344CB8AC3E}">
        <p14:creationId xmlns:p14="http://schemas.microsoft.com/office/powerpoint/2010/main" val="32881393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914401"/>
            <a:ext cx="4419600" cy="1127125"/>
          </a:xfrm>
        </p:spPr>
        <p:txBody>
          <a:bodyPr>
            <a:normAutofit/>
          </a:bodyPr>
          <a:lstStyle/>
          <a:p>
            <a:pPr algn="ctr"/>
            <a:r>
              <a:rPr lang="en-US" sz="4800" dirty="0">
                <a:solidFill>
                  <a:schemeClr val="accent6">
                    <a:lumMod val="60000"/>
                    <a:lumOff val="40000"/>
                  </a:schemeClr>
                </a:solidFill>
                <a:latin typeface="Times New Roman" pitchFamily="18" charset="0"/>
                <a:cs typeface="Times New Roman" pitchFamily="18" charset="0"/>
              </a:rPr>
              <a:t>Section I</a:t>
            </a:r>
          </a:p>
        </p:txBody>
      </p:sp>
      <p:sp>
        <p:nvSpPr>
          <p:cNvPr id="3" name="Footer Placeholder 2"/>
          <p:cNvSpPr>
            <a:spLocks noGrp="1"/>
          </p:cNvSpPr>
          <p:nvPr>
            <p:ph type="ftr" sz="quarter" idx="11"/>
          </p:nvPr>
        </p:nvSpPr>
        <p:spPr/>
        <p:txBody>
          <a:bodyPr/>
          <a:lstStyle/>
          <a:p>
            <a:pPr>
              <a:defRPr/>
            </a:pPr>
            <a:endParaRPr lang="en-US" altLang="en-US" dirty="0"/>
          </a:p>
        </p:txBody>
      </p:sp>
      <p:sp>
        <p:nvSpPr>
          <p:cNvPr id="9" name="Slide Number Placeholder 8"/>
          <p:cNvSpPr>
            <a:spLocks noGrp="1"/>
          </p:cNvSpPr>
          <p:nvPr>
            <p:ph type="sldNum" sz="quarter" idx="12"/>
          </p:nvPr>
        </p:nvSpPr>
        <p:spPr/>
        <p:txBody>
          <a:bodyPr/>
          <a:lstStyle/>
          <a:p>
            <a:pPr>
              <a:defRPr/>
            </a:pPr>
            <a:fld id="{87139FB2-1F87-4E0D-BC2A-14040850CCFB}" type="slidenum">
              <a:rPr lang="en-US" altLang="en-US" smtClean="0"/>
              <a:pPr>
                <a:defRPr/>
              </a:pPr>
              <a:t>3</a:t>
            </a:fld>
            <a:endParaRPr lang="en-US" altLang="en-US" dirty="0"/>
          </a:p>
        </p:txBody>
      </p:sp>
      <p:sp>
        <p:nvSpPr>
          <p:cNvPr id="7" name="Title 1"/>
          <p:cNvSpPr txBox="1">
            <a:spLocks/>
          </p:cNvSpPr>
          <p:nvPr/>
        </p:nvSpPr>
        <p:spPr>
          <a:xfrm>
            <a:off x="3962400" y="2209801"/>
            <a:ext cx="4953000" cy="1431925"/>
          </a:xfrm>
          <a:prstGeom prst="rect">
            <a:avLst/>
          </a:prstGeom>
        </p:spPr>
        <p:txBody>
          <a:bodyPr vert="horz" anchor="ctr">
            <a:normAutofit lnSpcReduction="10000"/>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sz="4800" dirty="0">
                <a:solidFill>
                  <a:schemeClr val="tx1"/>
                </a:solidFill>
                <a:effectLst/>
                <a:latin typeface="Times New Roman" pitchFamily="18" charset="0"/>
                <a:cs typeface="Times New Roman" pitchFamily="18" charset="0"/>
              </a:rPr>
              <a:t>Introduction</a:t>
            </a:r>
          </a:p>
          <a:p>
            <a:pPr algn="ctr"/>
            <a:r>
              <a:rPr lang="en-US" sz="4800" dirty="0">
                <a:solidFill>
                  <a:schemeClr val="tx1"/>
                </a:solidFill>
                <a:effectLst/>
                <a:latin typeface="Times New Roman" pitchFamily="18" charset="0"/>
                <a:cs typeface="Times New Roman" pitchFamily="18" charset="0"/>
              </a:rPr>
              <a:t>What is HIPAA?</a:t>
            </a:r>
          </a:p>
        </p:txBody>
      </p:sp>
      <p:pic>
        <p:nvPicPr>
          <p:cNvPr id="8" name="Picture 7" descr="https://tse1.mm.bing.net/th?&amp;id=JN.9c1HKOCD5zbz1DZTQPEEG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4057651"/>
            <a:ext cx="2057400" cy="554355"/>
          </a:xfrm>
          <a:prstGeom prst="rect">
            <a:avLst/>
          </a:prstGeom>
          <a:noFill/>
          <a:ln>
            <a:noFill/>
          </a:ln>
        </p:spPr>
      </p:pic>
    </p:spTree>
    <p:extLst>
      <p:ext uri="{BB962C8B-B14F-4D97-AF65-F5344CB8AC3E}">
        <p14:creationId xmlns:p14="http://schemas.microsoft.com/office/powerpoint/2010/main" val="3912331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a:xfrm>
            <a:off x="2057400" y="876617"/>
            <a:ext cx="8001000" cy="914400"/>
          </a:xfrm>
        </p:spPr>
        <p:txBody>
          <a:bodyPr>
            <a:noAutofit/>
          </a:bodyPr>
          <a:lstStyle/>
          <a:p>
            <a:pPr algn="ctr" eaLnBrk="1" hangingPunct="1">
              <a:defRPr/>
            </a:pPr>
            <a:r>
              <a:rPr lang="en-US" altLang="en-US" dirty="0">
                <a:solidFill>
                  <a:srgbClr val="FF0000"/>
                </a:solidFill>
                <a:latin typeface="Times New Roman" pitchFamily="18" charset="0"/>
                <a:cs typeface="Times New Roman" pitchFamily="18" charset="0"/>
              </a:rPr>
              <a:t>Patient Rights</a:t>
            </a:r>
            <a:br>
              <a:rPr lang="en-US" altLang="en-US" dirty="0">
                <a:solidFill>
                  <a:srgbClr val="FF0000"/>
                </a:solidFill>
                <a:latin typeface="Times New Roman" pitchFamily="18" charset="0"/>
                <a:cs typeface="Times New Roman" pitchFamily="18" charset="0"/>
              </a:rPr>
            </a:br>
            <a:r>
              <a:rPr lang="en-US" altLang="en-US" dirty="0">
                <a:solidFill>
                  <a:srgbClr val="FF0000"/>
                </a:solidFill>
                <a:latin typeface="Times New Roman" pitchFamily="18" charset="0"/>
                <a:cs typeface="Times New Roman" pitchFamily="18" charset="0"/>
              </a:rPr>
              <a:t>Special Access Request</a:t>
            </a:r>
          </a:p>
        </p:txBody>
      </p:sp>
      <p:sp>
        <p:nvSpPr>
          <p:cNvPr id="295939" name="Rectangle 3"/>
          <p:cNvSpPr>
            <a:spLocks noGrp="1" noChangeArrowheads="1"/>
          </p:cNvSpPr>
          <p:nvPr>
            <p:ph idx="1"/>
          </p:nvPr>
        </p:nvSpPr>
        <p:spPr>
          <a:xfrm>
            <a:off x="2133600" y="2362200"/>
            <a:ext cx="7924800" cy="2667000"/>
          </a:xfrm>
        </p:spPr>
        <p:txBody>
          <a:bodyPr>
            <a:normAutofit fontScale="92500" lnSpcReduction="10000"/>
          </a:bodyPr>
          <a:lstStyle/>
          <a:p>
            <a:pPr marL="0" indent="0">
              <a:buNone/>
            </a:pPr>
            <a:r>
              <a:rPr lang="en-US" altLang="en-US" sz="2400" b="1" dirty="0">
                <a:latin typeface="Times New Roman" pitchFamily="18" charset="0"/>
                <a:cs typeface="Times New Roman" pitchFamily="18" charset="0"/>
              </a:rPr>
              <a:t>Example:</a:t>
            </a:r>
            <a:r>
              <a:rPr lang="en-US" altLang="en-US" sz="2400" dirty="0">
                <a:latin typeface="Times New Roman" pitchFamily="18" charset="0"/>
                <a:cs typeface="Times New Roman" pitchFamily="18" charset="0"/>
              </a:rPr>
              <a:t>  If a patient requests that we always call a family member instead of her directly, what are some options:</a:t>
            </a:r>
          </a:p>
          <a:p>
            <a:pPr lvl="1"/>
            <a:r>
              <a:rPr lang="en-US" altLang="en-US" sz="2000" dirty="0">
                <a:latin typeface="Times New Roman" pitchFamily="18" charset="0"/>
                <a:cs typeface="Times New Roman" pitchFamily="18" charset="0"/>
              </a:rPr>
              <a:t>Your organization may have specific form to complete </a:t>
            </a:r>
          </a:p>
          <a:p>
            <a:pPr lvl="1"/>
            <a:r>
              <a:rPr lang="en-US" altLang="en-US" sz="2000" dirty="0">
                <a:latin typeface="Times New Roman" pitchFamily="18" charset="0"/>
                <a:cs typeface="Times New Roman" pitchFamily="18" charset="0"/>
              </a:rPr>
              <a:t>Your organization may have a policy to refer such requests to Patient Relations or another customer service department</a:t>
            </a:r>
          </a:p>
          <a:p>
            <a:pPr lvl="1"/>
            <a:r>
              <a:rPr lang="en-US" altLang="en-US" sz="2000" dirty="0">
                <a:latin typeface="Times New Roman" pitchFamily="18" charset="0"/>
                <a:cs typeface="Times New Roman" pitchFamily="18" charset="0"/>
              </a:rPr>
              <a:t>Usually, organizations will have a process in place to document the patient’s wishes in his/her medical record, but even they don’t, document it anyway.</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30</a:t>
            </a:fld>
            <a:endParaRPr lang="en-US" dirty="0"/>
          </a:p>
        </p:txBody>
      </p:sp>
      <p:pic>
        <p:nvPicPr>
          <p:cNvPr id="8" name="Picture 7" descr="https://tse4.mm.bing.net/th?id=HQ.279946155040&amp;w=246&amp;h=117&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1066800"/>
            <a:ext cx="1295400" cy="534034"/>
          </a:xfrm>
          <a:prstGeom prst="rect">
            <a:avLst/>
          </a:prstGeom>
          <a:noFill/>
          <a:ln>
            <a:noFill/>
          </a:ln>
        </p:spPr>
      </p:pic>
      <p:pic>
        <p:nvPicPr>
          <p:cNvPr id="7" name="Picture 6" descr="https://tse4.mm.bing.net/th?id=HQ.279946155040&amp;w=246&amp;h=117&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3000" y="990601"/>
            <a:ext cx="1295400" cy="485139"/>
          </a:xfrm>
          <a:prstGeom prst="rect">
            <a:avLst/>
          </a:prstGeom>
          <a:noFill/>
          <a:ln>
            <a:noFill/>
          </a:ln>
        </p:spPr>
      </p:pic>
    </p:spTree>
    <p:extLst>
      <p:ext uri="{BB962C8B-B14F-4D97-AF65-F5344CB8AC3E}">
        <p14:creationId xmlns:p14="http://schemas.microsoft.com/office/powerpoint/2010/main" val="1906249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1981200" y="381000"/>
            <a:ext cx="8305800" cy="1143000"/>
          </a:xfrm>
        </p:spPr>
        <p:txBody>
          <a:bodyPr>
            <a:noAutofit/>
          </a:bodyPr>
          <a:lstStyle/>
          <a:p>
            <a:pPr algn="ctr" eaLnBrk="1" hangingPunct="1">
              <a:defRPr/>
            </a:pPr>
            <a:r>
              <a:rPr lang="en-US" altLang="en-US" dirty="0">
                <a:solidFill>
                  <a:srgbClr val="FF0000"/>
                </a:solidFill>
                <a:latin typeface="Times New Roman" pitchFamily="18" charset="0"/>
                <a:cs typeface="Times New Roman" pitchFamily="18" charset="0"/>
              </a:rPr>
              <a:t>Patient Rights</a:t>
            </a:r>
            <a:br>
              <a:rPr lang="en-US" altLang="en-US" dirty="0">
                <a:solidFill>
                  <a:srgbClr val="FF0000"/>
                </a:solidFill>
                <a:latin typeface="Times New Roman" pitchFamily="18" charset="0"/>
                <a:cs typeface="Times New Roman" pitchFamily="18" charset="0"/>
              </a:rPr>
            </a:br>
            <a:r>
              <a:rPr lang="en-US" altLang="en-US" dirty="0">
                <a:solidFill>
                  <a:srgbClr val="FF0000"/>
                </a:solidFill>
                <a:latin typeface="Times New Roman" pitchFamily="18" charset="0"/>
                <a:cs typeface="Times New Roman" pitchFamily="18" charset="0"/>
              </a:rPr>
              <a:t>Request Amendment</a:t>
            </a:r>
          </a:p>
        </p:txBody>
      </p:sp>
      <p:sp>
        <p:nvSpPr>
          <p:cNvPr id="79875" name="Rectangle 3"/>
          <p:cNvSpPr>
            <a:spLocks noGrp="1" noChangeArrowheads="1"/>
          </p:cNvSpPr>
          <p:nvPr>
            <p:ph idx="1"/>
          </p:nvPr>
        </p:nvSpPr>
        <p:spPr>
          <a:xfrm>
            <a:off x="1828800" y="1676400"/>
            <a:ext cx="8534400" cy="3886200"/>
          </a:xfrm>
        </p:spPr>
        <p:txBody>
          <a:bodyPr>
            <a:normAutofit fontScale="92500" lnSpcReduction="10000"/>
          </a:bodyPr>
          <a:lstStyle/>
          <a:p>
            <a:pPr marL="609600" indent="-609600">
              <a:lnSpc>
                <a:spcPct val="90000"/>
              </a:lnSpc>
            </a:pPr>
            <a:r>
              <a:rPr lang="en-US" altLang="en-US" sz="2000" dirty="0">
                <a:latin typeface="Times New Roman" pitchFamily="18" charset="0"/>
                <a:cs typeface="Times New Roman" pitchFamily="18" charset="0"/>
              </a:rPr>
              <a:t>Patient has the right to request an amendment or correction to PHI</a:t>
            </a:r>
          </a:p>
          <a:p>
            <a:pPr marL="609600" indent="-609600">
              <a:lnSpc>
                <a:spcPct val="90000"/>
              </a:lnSpc>
            </a:pPr>
            <a:r>
              <a:rPr lang="en-US" altLang="en-US" sz="2000" dirty="0">
                <a:latin typeface="Times New Roman" pitchFamily="18" charset="0"/>
                <a:cs typeface="Times New Roman" pitchFamily="18" charset="0"/>
              </a:rPr>
              <a:t>However, may be a situation when request may be denied, including:</a:t>
            </a:r>
          </a:p>
          <a:p>
            <a:pPr marL="1352550" lvl="2" indent="-438150">
              <a:lnSpc>
                <a:spcPct val="90000"/>
              </a:lnSpc>
              <a:buClr>
                <a:schemeClr val="tx1"/>
              </a:buClr>
              <a:buFont typeface="Wingdings" pitchFamily="2" charset="2"/>
              <a:buChar char="ü"/>
            </a:pPr>
            <a:r>
              <a:rPr lang="en-US" altLang="en-US" sz="2000" dirty="0">
                <a:latin typeface="Times New Roman" pitchFamily="18" charset="0"/>
                <a:cs typeface="Times New Roman" pitchFamily="18" charset="0"/>
              </a:rPr>
              <a:t>Your organization did not create the information.</a:t>
            </a:r>
          </a:p>
          <a:p>
            <a:pPr marL="1352550" lvl="2" indent="-438150">
              <a:lnSpc>
                <a:spcPct val="90000"/>
              </a:lnSpc>
              <a:buClr>
                <a:schemeClr val="tx1"/>
              </a:buClr>
              <a:buFont typeface="Wingdings" pitchFamily="2" charset="2"/>
              <a:buChar char="ü"/>
            </a:pPr>
            <a:r>
              <a:rPr lang="en-US" altLang="en-US" sz="2000" dirty="0">
                <a:latin typeface="Times New Roman" pitchFamily="18" charset="0"/>
                <a:cs typeface="Times New Roman" pitchFamily="18" charset="0"/>
              </a:rPr>
              <a:t>Record accurate according to health care professional that wrote it.</a:t>
            </a:r>
          </a:p>
          <a:p>
            <a:pPr marL="1352550" lvl="2" indent="-438150">
              <a:lnSpc>
                <a:spcPct val="90000"/>
              </a:lnSpc>
              <a:buClr>
                <a:schemeClr val="tx1"/>
              </a:buClr>
              <a:buFont typeface="Wingdings" pitchFamily="2" charset="2"/>
              <a:buChar char="ü"/>
            </a:pPr>
            <a:r>
              <a:rPr lang="en-US" altLang="en-US" sz="2000" dirty="0">
                <a:latin typeface="Times New Roman" pitchFamily="18" charset="0"/>
                <a:cs typeface="Times New Roman" pitchFamily="18" charset="0"/>
              </a:rPr>
              <a:t>Information is not part of your organization’s record.</a:t>
            </a:r>
          </a:p>
          <a:p>
            <a:pPr marL="609600" indent="-609600">
              <a:lnSpc>
                <a:spcPct val="90000"/>
              </a:lnSpc>
            </a:pPr>
            <a:r>
              <a:rPr lang="en-US" altLang="en-US" sz="2000" dirty="0">
                <a:latin typeface="Times New Roman" pitchFamily="18" charset="0"/>
                <a:cs typeface="Times New Roman" pitchFamily="18" charset="0"/>
              </a:rPr>
              <a:t>If a patient indicates there is an error in his/her record, what are some options:</a:t>
            </a:r>
          </a:p>
          <a:p>
            <a:pPr marL="1352550" lvl="2" indent="-438150">
              <a:lnSpc>
                <a:spcPct val="90000"/>
              </a:lnSpc>
              <a:buClr>
                <a:schemeClr val="tx1"/>
              </a:buClr>
              <a:buFont typeface="Wingdings" pitchFamily="2" charset="2"/>
              <a:buChar char="ü"/>
            </a:pPr>
            <a:r>
              <a:rPr lang="en-US" altLang="en-US" sz="2000" dirty="0">
                <a:latin typeface="Times New Roman" pitchFamily="18" charset="0"/>
                <a:cs typeface="Times New Roman" pitchFamily="18" charset="0"/>
              </a:rPr>
              <a:t>Your organization may have a specific form to be completed</a:t>
            </a:r>
          </a:p>
          <a:p>
            <a:pPr marL="1352550" lvl="2" indent="-438150">
              <a:lnSpc>
                <a:spcPct val="90000"/>
              </a:lnSpc>
              <a:buClr>
                <a:schemeClr val="tx1"/>
              </a:buClr>
              <a:buFont typeface="Wingdings" pitchFamily="2" charset="2"/>
              <a:buChar char="ü"/>
            </a:pPr>
            <a:r>
              <a:rPr lang="en-US" altLang="en-US" sz="2000" dirty="0">
                <a:latin typeface="Times New Roman" pitchFamily="18" charset="0"/>
                <a:cs typeface="Times New Roman" pitchFamily="18" charset="0"/>
              </a:rPr>
              <a:t>Your organization may have process in place to direct requests to Member Relations or another customer service department</a:t>
            </a:r>
          </a:p>
          <a:p>
            <a:pPr marL="1352550" lvl="2" indent="-438150">
              <a:lnSpc>
                <a:spcPct val="90000"/>
              </a:lnSpc>
              <a:buClr>
                <a:schemeClr val="tx1"/>
              </a:buClr>
              <a:buFont typeface="Wingdings" pitchFamily="2" charset="2"/>
              <a:buChar char="ü"/>
            </a:pPr>
            <a:r>
              <a:rPr lang="en-US" altLang="en-US" sz="2000" dirty="0">
                <a:latin typeface="Times New Roman" pitchFamily="18" charset="0"/>
                <a:cs typeface="Times New Roman" pitchFamily="18" charset="0"/>
              </a:rPr>
              <a:t>Usually, an approved amendment will be directed to the Health Information Management Department or Privacy Officer</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31</a:t>
            </a:fld>
            <a:endParaRPr lang="en-US" dirty="0"/>
          </a:p>
        </p:txBody>
      </p:sp>
    </p:spTree>
    <p:extLst>
      <p:ext uri="{BB962C8B-B14F-4D97-AF65-F5344CB8AC3E}">
        <p14:creationId xmlns:p14="http://schemas.microsoft.com/office/powerpoint/2010/main" val="5713206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3276600" y="381000"/>
            <a:ext cx="5410200" cy="1219200"/>
          </a:xfrm>
        </p:spPr>
        <p:txBody>
          <a:bodyPr>
            <a:noAutofit/>
          </a:bodyPr>
          <a:lstStyle/>
          <a:p>
            <a:pPr algn="ctr" eaLnBrk="1" hangingPunct="1">
              <a:defRPr/>
            </a:pPr>
            <a:r>
              <a:rPr lang="en-US" altLang="en-US" dirty="0">
                <a:solidFill>
                  <a:srgbClr val="FF0000"/>
                </a:solidFill>
                <a:latin typeface="Times New Roman" pitchFamily="18" charset="0"/>
                <a:cs typeface="Times New Roman" pitchFamily="18" charset="0"/>
              </a:rPr>
              <a:t>Patient Rights</a:t>
            </a:r>
            <a:br>
              <a:rPr lang="en-US" altLang="en-US" dirty="0">
                <a:solidFill>
                  <a:srgbClr val="FF0000"/>
                </a:solidFill>
                <a:latin typeface="Times New Roman" pitchFamily="18" charset="0"/>
                <a:cs typeface="Times New Roman" pitchFamily="18" charset="0"/>
              </a:rPr>
            </a:br>
            <a:r>
              <a:rPr lang="en-US" altLang="en-US" dirty="0">
                <a:solidFill>
                  <a:srgbClr val="FF0000"/>
                </a:solidFill>
                <a:latin typeface="Times New Roman" pitchFamily="18" charset="0"/>
                <a:cs typeface="Times New Roman" pitchFamily="18" charset="0"/>
              </a:rPr>
              <a:t>Request Restriction</a:t>
            </a:r>
          </a:p>
        </p:txBody>
      </p:sp>
      <p:sp>
        <p:nvSpPr>
          <p:cNvPr id="81923" name="Rectangle 3"/>
          <p:cNvSpPr>
            <a:spLocks noGrp="1" noChangeArrowheads="1"/>
          </p:cNvSpPr>
          <p:nvPr>
            <p:ph idx="1"/>
          </p:nvPr>
        </p:nvSpPr>
        <p:spPr>
          <a:xfrm>
            <a:off x="1905000" y="1752600"/>
            <a:ext cx="8458200" cy="4114800"/>
          </a:xfrm>
        </p:spPr>
        <p:txBody>
          <a:bodyPr/>
          <a:lstStyle/>
          <a:p>
            <a:pPr eaLnBrk="1" hangingPunct="1">
              <a:lnSpc>
                <a:spcPct val="80000"/>
              </a:lnSpc>
            </a:pPr>
            <a:r>
              <a:rPr lang="en-US" altLang="en-US" sz="2000" b="1" dirty="0">
                <a:latin typeface="Times New Roman" pitchFamily="18" charset="0"/>
                <a:cs typeface="Times New Roman" pitchFamily="18" charset="0"/>
              </a:rPr>
              <a:t>Record Restriction </a:t>
            </a:r>
            <a:r>
              <a:rPr lang="en-US" altLang="en-US" sz="2000" dirty="0">
                <a:latin typeface="Times New Roman" pitchFamily="18" charset="0"/>
                <a:cs typeface="Times New Roman" pitchFamily="18" charset="0"/>
              </a:rPr>
              <a:t>may be requested by the patient if he/she wishes to change or restrict how your organization uses and discloses your PHI. </a:t>
            </a:r>
          </a:p>
          <a:p>
            <a:pPr lvl="1" eaLnBrk="1" hangingPunct="1">
              <a:lnSpc>
                <a:spcPct val="80000"/>
              </a:lnSpc>
            </a:pPr>
            <a:r>
              <a:rPr lang="en-US" altLang="en-US" sz="2000" dirty="0">
                <a:latin typeface="Times New Roman" pitchFamily="18" charset="0"/>
                <a:cs typeface="Times New Roman" pitchFamily="18" charset="0"/>
              </a:rPr>
              <a:t>Organization must honor request to restrict disclosure to a health plan:</a:t>
            </a:r>
          </a:p>
          <a:p>
            <a:pPr lvl="2">
              <a:lnSpc>
                <a:spcPct val="80000"/>
              </a:lnSpc>
            </a:pPr>
            <a:r>
              <a:rPr lang="en-US" altLang="en-US" sz="1800" dirty="0">
                <a:latin typeface="Times New Roman" pitchFamily="18" charset="0"/>
                <a:cs typeface="Times New Roman" pitchFamily="18" charset="0"/>
              </a:rPr>
              <a:t>If the disclosure is for the purpose of carrying out payment or health care operations and is not otherwise required by law; and</a:t>
            </a:r>
          </a:p>
          <a:p>
            <a:pPr lvl="2">
              <a:lnSpc>
                <a:spcPct val="80000"/>
              </a:lnSpc>
            </a:pPr>
            <a:r>
              <a:rPr lang="en-US" altLang="en-US" sz="1800" dirty="0">
                <a:latin typeface="Times New Roman" pitchFamily="18" charset="0"/>
                <a:cs typeface="Times New Roman" pitchFamily="18" charset="0"/>
              </a:rPr>
              <a:t>The PHI pertains to items and services paid by the patient or patient representative in-full.</a:t>
            </a:r>
          </a:p>
          <a:p>
            <a:pPr lvl="1" eaLnBrk="1" hangingPunct="1">
              <a:lnSpc>
                <a:spcPct val="80000"/>
              </a:lnSpc>
            </a:pPr>
            <a:r>
              <a:rPr lang="en-US" altLang="en-US" sz="2000" dirty="0">
                <a:latin typeface="Times New Roman" pitchFamily="18" charset="0"/>
                <a:cs typeface="Times New Roman" pitchFamily="18" charset="0"/>
              </a:rPr>
              <a:t>For all other requests for restrictions, organization must make reasonable effort to honor request, but approval is not required</a:t>
            </a:r>
          </a:p>
          <a:p>
            <a:pPr lvl="1" eaLnBrk="1" hangingPunct="1">
              <a:lnSpc>
                <a:spcPct val="80000"/>
              </a:lnSpc>
            </a:pPr>
            <a:r>
              <a:rPr lang="en-US" altLang="en-US" sz="2000" dirty="0">
                <a:latin typeface="Times New Roman" pitchFamily="18" charset="0"/>
                <a:cs typeface="Times New Roman" pitchFamily="18" charset="0"/>
              </a:rPr>
              <a:t>Organization typically has a form to complete to request the restriction</a:t>
            </a:r>
          </a:p>
          <a:p>
            <a:pPr lvl="1" eaLnBrk="1" hangingPunct="1">
              <a:lnSpc>
                <a:spcPct val="80000"/>
              </a:lnSpc>
            </a:pPr>
            <a:r>
              <a:rPr lang="en-US" altLang="en-US" sz="2000" dirty="0">
                <a:latin typeface="Times New Roman" pitchFamily="18" charset="0"/>
                <a:cs typeface="Times New Roman" pitchFamily="18" charset="0"/>
              </a:rPr>
              <a:t>Patient may later revoke a request for record restriction.</a:t>
            </a:r>
          </a:p>
          <a:p>
            <a:pPr lvl="1" eaLnBrk="1" hangingPunct="1">
              <a:lnSpc>
                <a:spcPct val="80000"/>
              </a:lnSpc>
              <a:buFont typeface="Verdana" pitchFamily="34" charset="0"/>
              <a:buNone/>
            </a:pPr>
            <a:endParaRPr lang="en-US" altLang="en-US" sz="20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32</a:t>
            </a:fld>
            <a:endParaRPr lang="en-US" dirty="0"/>
          </a:p>
        </p:txBody>
      </p:sp>
      <p:pic>
        <p:nvPicPr>
          <p:cNvPr id="10" name="Picture 9" descr="https://tse1.mm.bing.net/th?&amp;id=HN.608042124068783581&amp;w=300&amp;h=300&amp;c=0&amp;pid=1.9&amp;rs=0&amp;p=0"/>
          <p:cNvPicPr/>
          <p:nvPr/>
        </p:nvPicPr>
        <p:blipFill>
          <a:blip r:embed="rId3">
            <a:extLst>
              <a:ext uri="{28A0092B-C50C-407E-A947-70E740481C1C}">
                <a14:useLocalDpi xmlns:a14="http://schemas.microsoft.com/office/drawing/2010/main" val="0"/>
              </a:ext>
            </a:extLst>
          </a:blip>
          <a:srcRect/>
          <a:stretch>
            <a:fillRect/>
          </a:stretch>
        </p:blipFill>
        <p:spPr bwMode="auto">
          <a:xfrm>
            <a:off x="677334" y="2646029"/>
            <a:ext cx="1514475" cy="1007745"/>
          </a:xfrm>
          <a:prstGeom prst="rect">
            <a:avLst/>
          </a:prstGeom>
          <a:noFill/>
          <a:ln>
            <a:noFill/>
          </a:ln>
        </p:spPr>
      </p:pic>
    </p:spTree>
    <p:extLst>
      <p:ext uri="{BB962C8B-B14F-4D97-AF65-F5344CB8AC3E}">
        <p14:creationId xmlns:p14="http://schemas.microsoft.com/office/powerpoint/2010/main" val="265522710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3048000" y="381000"/>
            <a:ext cx="5867400" cy="1143000"/>
          </a:xfrm>
        </p:spPr>
        <p:txBody>
          <a:bodyPr>
            <a:noAutofit/>
          </a:bodyPr>
          <a:lstStyle/>
          <a:p>
            <a:pPr algn="ctr" eaLnBrk="1" hangingPunct="1">
              <a:defRPr/>
            </a:pPr>
            <a:r>
              <a:rPr lang="en-US" altLang="en-US" dirty="0">
                <a:solidFill>
                  <a:srgbClr val="FF0000"/>
                </a:solidFill>
                <a:latin typeface="Times New Roman" pitchFamily="18" charset="0"/>
                <a:cs typeface="Times New Roman" pitchFamily="18" charset="0"/>
              </a:rPr>
              <a:t>Patient Rights</a:t>
            </a:r>
            <a:br>
              <a:rPr lang="en-US" altLang="en-US" dirty="0">
                <a:solidFill>
                  <a:srgbClr val="FF0000"/>
                </a:solidFill>
                <a:latin typeface="Times New Roman" pitchFamily="18" charset="0"/>
                <a:cs typeface="Times New Roman" pitchFamily="18" charset="0"/>
              </a:rPr>
            </a:br>
            <a:r>
              <a:rPr lang="en-US" altLang="en-US" dirty="0">
                <a:solidFill>
                  <a:srgbClr val="FF0000"/>
                </a:solidFill>
                <a:latin typeface="Times New Roman" pitchFamily="18" charset="0"/>
                <a:cs typeface="Times New Roman" pitchFamily="18" charset="0"/>
              </a:rPr>
              <a:t>Accounting of Disclosures</a:t>
            </a:r>
          </a:p>
        </p:txBody>
      </p:sp>
      <p:sp>
        <p:nvSpPr>
          <p:cNvPr id="81923" name="Rectangle 3"/>
          <p:cNvSpPr>
            <a:spLocks noGrp="1" noChangeArrowheads="1"/>
          </p:cNvSpPr>
          <p:nvPr>
            <p:ph idx="1"/>
          </p:nvPr>
        </p:nvSpPr>
        <p:spPr>
          <a:xfrm>
            <a:off x="1905000" y="1524000"/>
            <a:ext cx="8458200" cy="4114800"/>
          </a:xfrm>
        </p:spPr>
        <p:txBody>
          <a:bodyPr>
            <a:normAutofit lnSpcReduction="10000"/>
          </a:bodyPr>
          <a:lstStyle/>
          <a:p>
            <a:pPr lvl="1" eaLnBrk="1" hangingPunct="1">
              <a:lnSpc>
                <a:spcPct val="80000"/>
              </a:lnSpc>
              <a:buFont typeface="Verdana" pitchFamily="34" charset="0"/>
              <a:buNone/>
            </a:pPr>
            <a:endParaRPr lang="en-US" altLang="en-US" sz="2000" dirty="0">
              <a:latin typeface="Times New Roman" pitchFamily="18" charset="0"/>
              <a:cs typeface="Times New Roman" pitchFamily="18" charset="0"/>
            </a:endParaRPr>
          </a:p>
          <a:p>
            <a:pPr eaLnBrk="1" hangingPunct="1">
              <a:lnSpc>
                <a:spcPct val="80000"/>
              </a:lnSpc>
            </a:pPr>
            <a:r>
              <a:rPr lang="en-US" altLang="en-US" sz="2000" b="1" dirty="0">
                <a:latin typeface="Times New Roman" pitchFamily="18" charset="0"/>
                <a:cs typeface="Times New Roman" pitchFamily="18" charset="0"/>
              </a:rPr>
              <a:t>Accounting of Disclosures </a:t>
            </a:r>
            <a:r>
              <a:rPr lang="en-US" altLang="en-US" sz="2000" dirty="0">
                <a:latin typeface="Times New Roman" pitchFamily="18" charset="0"/>
                <a:cs typeface="Times New Roman" pitchFamily="18" charset="0"/>
              </a:rPr>
              <a:t>is a request for a list of disclosures of a patient’s PHI that did not require an authorization or the opportunity for the patient to agree or object.  </a:t>
            </a:r>
          </a:p>
          <a:p>
            <a:pPr lvl="1" eaLnBrk="1" hangingPunct="1">
              <a:lnSpc>
                <a:spcPct val="80000"/>
              </a:lnSpc>
            </a:pPr>
            <a:r>
              <a:rPr lang="en-US" altLang="en-US" sz="2000" dirty="0">
                <a:latin typeface="Times New Roman" pitchFamily="18" charset="0"/>
                <a:cs typeface="Times New Roman" pitchFamily="18" charset="0"/>
              </a:rPr>
              <a:t>Organization typically has a form to complete to request the accounting</a:t>
            </a:r>
          </a:p>
          <a:p>
            <a:pPr lvl="1" eaLnBrk="1" hangingPunct="1">
              <a:lnSpc>
                <a:spcPct val="80000"/>
              </a:lnSpc>
            </a:pPr>
            <a:r>
              <a:rPr lang="en-US" altLang="en-US" sz="2000" dirty="0">
                <a:latin typeface="Times New Roman" pitchFamily="18" charset="0"/>
                <a:cs typeface="Times New Roman" pitchFamily="18" charset="0"/>
              </a:rPr>
              <a:t>The HIPAA rules require the organization to provide certain information about the disclosure, such as date, name of person who received the PHI, a description of the PHI and the purpose of the disclosure.</a:t>
            </a:r>
          </a:p>
          <a:p>
            <a:pPr lvl="1" eaLnBrk="1" hangingPunct="1">
              <a:lnSpc>
                <a:spcPct val="80000"/>
              </a:lnSpc>
            </a:pPr>
            <a:endParaRPr lang="en-US" altLang="en-US" sz="2000" dirty="0">
              <a:latin typeface="Times New Roman" pitchFamily="18" charset="0"/>
              <a:cs typeface="Times New Roman" pitchFamily="18" charset="0"/>
            </a:endParaRPr>
          </a:p>
          <a:p>
            <a:pPr eaLnBrk="1" hangingPunct="1">
              <a:lnSpc>
                <a:spcPct val="80000"/>
              </a:lnSpc>
            </a:pPr>
            <a:r>
              <a:rPr lang="en-US" altLang="en-US" sz="2000" dirty="0">
                <a:latin typeface="Times New Roman" pitchFamily="18" charset="0"/>
                <a:cs typeface="Times New Roman" pitchFamily="18" charset="0"/>
              </a:rPr>
              <a:t>Individual may request accounting of disclosures as far back as six years before the time of the request.</a:t>
            </a:r>
          </a:p>
          <a:p>
            <a:pPr lvl="1" eaLnBrk="1" hangingPunct="1">
              <a:lnSpc>
                <a:spcPct val="80000"/>
              </a:lnSpc>
            </a:pPr>
            <a:r>
              <a:rPr lang="en-US" altLang="en-US" sz="2000" dirty="0">
                <a:latin typeface="Times New Roman" pitchFamily="18" charset="0"/>
                <a:cs typeface="Times New Roman" pitchFamily="18" charset="0"/>
              </a:rPr>
              <a:t>Organization must provide the first accounting without charge.  Subsequent requests for accountings by the same individual within a 12 month period may be charged a reasonable, cost-based fee, as long as the organization provides notice to the individual.</a:t>
            </a:r>
          </a:p>
          <a:p>
            <a:pPr lvl="1" eaLnBrk="1" hangingPunct="1">
              <a:lnSpc>
                <a:spcPct val="80000"/>
              </a:lnSpc>
            </a:pPr>
            <a:endParaRPr lang="en-US" altLang="en-US"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33</a:t>
            </a:fld>
            <a:endParaRPr lang="en-US" dirty="0"/>
          </a:p>
        </p:txBody>
      </p:sp>
    </p:spTree>
    <p:extLst>
      <p:ext uri="{BB962C8B-B14F-4D97-AF65-F5344CB8AC3E}">
        <p14:creationId xmlns:p14="http://schemas.microsoft.com/office/powerpoint/2010/main" val="196355728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2209800" y="228600"/>
            <a:ext cx="7010400" cy="1524000"/>
          </a:xfrm>
        </p:spPr>
        <p:txBody>
          <a:bodyPr>
            <a:normAutofit/>
          </a:bodyPr>
          <a:lstStyle/>
          <a:p>
            <a:pPr marL="838200" indent="-838200" algn="ctr">
              <a:defRPr/>
            </a:pPr>
            <a:r>
              <a:rPr lang="en-US" altLang="en-US" sz="4000" dirty="0"/>
              <a:t>	</a:t>
            </a:r>
            <a:r>
              <a:rPr lang="en-US" altLang="en-US" dirty="0">
                <a:solidFill>
                  <a:srgbClr val="FF0000"/>
                </a:solidFill>
                <a:latin typeface="Times New Roman" pitchFamily="18" charset="0"/>
                <a:cs typeface="Times New Roman" pitchFamily="18" charset="0"/>
              </a:rPr>
              <a:t>Patient Rights</a:t>
            </a:r>
            <a:br>
              <a:rPr lang="en-US" altLang="en-US" dirty="0">
                <a:solidFill>
                  <a:srgbClr val="FF0000"/>
                </a:solidFill>
                <a:latin typeface="Times New Roman" pitchFamily="18" charset="0"/>
                <a:cs typeface="Times New Roman" pitchFamily="18" charset="0"/>
              </a:rPr>
            </a:br>
            <a:r>
              <a:rPr lang="en-US" altLang="en-US" dirty="0">
                <a:solidFill>
                  <a:srgbClr val="FF0000"/>
                </a:solidFill>
                <a:latin typeface="Times New Roman" pitchFamily="18" charset="0"/>
                <a:cs typeface="Times New Roman" pitchFamily="18" charset="0"/>
              </a:rPr>
              <a:t>Accounting of Disclosures </a:t>
            </a:r>
            <a:r>
              <a:rPr lang="en-US" altLang="en-US" sz="1800" dirty="0">
                <a:solidFill>
                  <a:srgbClr val="FF0000"/>
                </a:solidFill>
                <a:latin typeface="Times New Roman" pitchFamily="18" charset="0"/>
                <a:cs typeface="Times New Roman" pitchFamily="18" charset="0"/>
              </a:rPr>
              <a:t>(cont’d)</a:t>
            </a:r>
            <a:endParaRPr lang="en-US" altLang="en-US" dirty="0">
              <a:solidFill>
                <a:srgbClr val="FF0000"/>
              </a:solidFill>
              <a:latin typeface="Times New Roman" pitchFamily="18" charset="0"/>
              <a:cs typeface="Times New Roman" pitchFamily="18" charset="0"/>
            </a:endParaRPr>
          </a:p>
        </p:txBody>
      </p:sp>
      <p:sp>
        <p:nvSpPr>
          <p:cNvPr id="88067" name="Rectangle 3"/>
          <p:cNvSpPr>
            <a:spLocks noGrp="1" noChangeArrowheads="1"/>
          </p:cNvSpPr>
          <p:nvPr>
            <p:ph sz="half" idx="1"/>
          </p:nvPr>
        </p:nvSpPr>
        <p:spPr>
          <a:xfrm>
            <a:off x="2209800" y="2590800"/>
            <a:ext cx="3810000" cy="2667000"/>
          </a:xfrm>
        </p:spPr>
        <p:txBody>
          <a:bodyPr>
            <a:normAutofit fontScale="92500" lnSpcReduction="10000"/>
          </a:bodyPr>
          <a:lstStyle/>
          <a:p>
            <a:pPr lvl="1" eaLnBrk="1" hangingPunct="1">
              <a:lnSpc>
                <a:spcPct val="90000"/>
              </a:lnSpc>
            </a:pPr>
            <a:r>
              <a:rPr lang="en-US" altLang="en-US" sz="2000" dirty="0">
                <a:latin typeface="Times New Roman" pitchFamily="18" charset="0"/>
                <a:cs typeface="Times New Roman" pitchFamily="18" charset="0"/>
              </a:rPr>
              <a:t>Required by law</a:t>
            </a:r>
          </a:p>
          <a:p>
            <a:pPr lvl="1" eaLnBrk="1" hangingPunct="1">
              <a:lnSpc>
                <a:spcPct val="90000"/>
              </a:lnSpc>
            </a:pPr>
            <a:r>
              <a:rPr lang="en-US" altLang="en-US" sz="2000" dirty="0">
                <a:latin typeface="Times New Roman" pitchFamily="18" charset="0"/>
                <a:cs typeface="Times New Roman" pitchFamily="18" charset="0"/>
              </a:rPr>
              <a:t>For public health activities</a:t>
            </a:r>
          </a:p>
          <a:p>
            <a:pPr lvl="1" eaLnBrk="1" hangingPunct="1">
              <a:lnSpc>
                <a:spcPct val="90000"/>
              </a:lnSpc>
            </a:pPr>
            <a:r>
              <a:rPr lang="en-US" altLang="en-US" sz="2000" dirty="0">
                <a:latin typeface="Times New Roman" pitchFamily="18" charset="0"/>
                <a:cs typeface="Times New Roman" pitchFamily="18" charset="0"/>
              </a:rPr>
              <a:t>Victims of abuse, neglect, violence</a:t>
            </a:r>
          </a:p>
          <a:p>
            <a:pPr lvl="1" eaLnBrk="1" hangingPunct="1">
              <a:lnSpc>
                <a:spcPct val="90000"/>
              </a:lnSpc>
            </a:pPr>
            <a:r>
              <a:rPr lang="en-US" altLang="en-US" sz="2000" dirty="0">
                <a:latin typeface="Times New Roman" pitchFamily="18" charset="0"/>
                <a:cs typeface="Times New Roman" pitchFamily="18" charset="0"/>
              </a:rPr>
              <a:t>Health oversight activities</a:t>
            </a:r>
          </a:p>
          <a:p>
            <a:pPr lvl="1" eaLnBrk="1" hangingPunct="1">
              <a:lnSpc>
                <a:spcPct val="90000"/>
              </a:lnSpc>
            </a:pPr>
            <a:r>
              <a:rPr lang="en-US" altLang="en-US" sz="2000" dirty="0">
                <a:latin typeface="Times New Roman" pitchFamily="18" charset="0"/>
                <a:cs typeface="Times New Roman" pitchFamily="18" charset="0"/>
              </a:rPr>
              <a:t>Judicial/Administrative proceedings</a:t>
            </a:r>
          </a:p>
          <a:p>
            <a:pPr lvl="1" eaLnBrk="1" hangingPunct="1">
              <a:lnSpc>
                <a:spcPct val="90000"/>
              </a:lnSpc>
            </a:pPr>
            <a:r>
              <a:rPr lang="en-US" altLang="en-US" sz="2000" dirty="0">
                <a:latin typeface="Times New Roman" pitchFamily="18" charset="0"/>
                <a:cs typeface="Times New Roman" pitchFamily="18" charset="0"/>
              </a:rPr>
              <a:t>Law enforcement purposes</a:t>
            </a:r>
          </a:p>
          <a:p>
            <a:pPr eaLnBrk="1" hangingPunct="1">
              <a:lnSpc>
                <a:spcPct val="90000"/>
              </a:lnSpc>
            </a:pPr>
            <a:endParaRPr lang="en-US" altLang="en-US" sz="2000" dirty="0"/>
          </a:p>
        </p:txBody>
      </p:sp>
      <p:sp>
        <p:nvSpPr>
          <p:cNvPr id="88068" name="Rectangle 4"/>
          <p:cNvSpPr>
            <a:spLocks noGrp="1" noChangeArrowheads="1"/>
          </p:cNvSpPr>
          <p:nvPr>
            <p:ph sz="half" idx="2"/>
          </p:nvPr>
        </p:nvSpPr>
        <p:spPr>
          <a:xfrm>
            <a:off x="6057900" y="2514600"/>
            <a:ext cx="4171950" cy="3505200"/>
          </a:xfrm>
        </p:spPr>
        <p:txBody>
          <a:bodyPr>
            <a:normAutofit fontScale="92500" lnSpcReduction="10000"/>
          </a:bodyPr>
          <a:lstStyle/>
          <a:p>
            <a:pPr lvl="1" eaLnBrk="1" hangingPunct="1">
              <a:lnSpc>
                <a:spcPct val="90000"/>
              </a:lnSpc>
            </a:pPr>
            <a:r>
              <a:rPr lang="en-US" altLang="en-US" sz="2000" dirty="0">
                <a:latin typeface="Times New Roman" pitchFamily="18" charset="0"/>
                <a:cs typeface="Times New Roman" pitchFamily="18" charset="0"/>
              </a:rPr>
              <a:t>Organ/eye/tissue donations</a:t>
            </a:r>
          </a:p>
          <a:p>
            <a:pPr lvl="1" eaLnBrk="1" hangingPunct="1">
              <a:lnSpc>
                <a:spcPct val="90000"/>
              </a:lnSpc>
            </a:pPr>
            <a:r>
              <a:rPr lang="en-US" altLang="en-US" sz="2000" dirty="0">
                <a:latin typeface="Times New Roman" pitchFamily="18" charset="0"/>
                <a:cs typeface="Times New Roman" pitchFamily="18" charset="0"/>
              </a:rPr>
              <a:t>Research purposes</a:t>
            </a:r>
          </a:p>
          <a:p>
            <a:pPr lvl="1" eaLnBrk="1" hangingPunct="1">
              <a:lnSpc>
                <a:spcPct val="90000"/>
              </a:lnSpc>
            </a:pPr>
            <a:r>
              <a:rPr lang="en-US" altLang="en-US" sz="2000" dirty="0">
                <a:latin typeface="Times New Roman" pitchFamily="18" charset="0"/>
                <a:cs typeface="Times New Roman" pitchFamily="18" charset="0"/>
              </a:rPr>
              <a:t>To avert threat to health and safety</a:t>
            </a:r>
          </a:p>
          <a:p>
            <a:pPr lvl="1" eaLnBrk="1" hangingPunct="1">
              <a:lnSpc>
                <a:spcPct val="90000"/>
              </a:lnSpc>
            </a:pPr>
            <a:r>
              <a:rPr lang="en-US" altLang="en-US" sz="2000" dirty="0">
                <a:latin typeface="Times New Roman" pitchFamily="18" charset="0"/>
                <a:cs typeface="Times New Roman" pitchFamily="18" charset="0"/>
              </a:rPr>
              <a:t>For specialized government functions</a:t>
            </a:r>
          </a:p>
          <a:p>
            <a:pPr lvl="1" eaLnBrk="1" hangingPunct="1">
              <a:lnSpc>
                <a:spcPct val="90000"/>
              </a:lnSpc>
            </a:pPr>
            <a:r>
              <a:rPr lang="en-US" altLang="en-US" sz="2000" dirty="0">
                <a:latin typeface="Times New Roman" pitchFamily="18" charset="0"/>
                <a:cs typeface="Times New Roman" pitchFamily="18" charset="0"/>
              </a:rPr>
              <a:t>About decedents</a:t>
            </a:r>
          </a:p>
          <a:p>
            <a:pPr lvl="1" eaLnBrk="1" hangingPunct="1">
              <a:lnSpc>
                <a:spcPct val="90000"/>
              </a:lnSpc>
            </a:pPr>
            <a:r>
              <a:rPr lang="en-US" altLang="en-US" sz="2000" dirty="0">
                <a:latin typeface="Times New Roman" pitchFamily="18" charset="0"/>
                <a:cs typeface="Times New Roman" pitchFamily="18" charset="0"/>
              </a:rPr>
              <a:t>Workers’ compensation</a:t>
            </a:r>
          </a:p>
          <a:p>
            <a:pPr lvl="1" eaLnBrk="1" hangingPunct="1">
              <a:lnSpc>
                <a:spcPct val="90000"/>
              </a:lnSpc>
            </a:pPr>
            <a:r>
              <a:rPr lang="en-US" altLang="en-US" sz="2000" dirty="0">
                <a:latin typeface="Times New Roman" pitchFamily="18" charset="0"/>
                <a:cs typeface="Times New Roman" pitchFamily="18" charset="0"/>
              </a:rPr>
              <a:t>Releases made in error to an incorrect person/entity (i.e. breach)</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FC3F571-1379-4C82-83A2-0E6C7CDF3B78}" type="slidenum">
              <a:rPr lang="en-US" smtClean="0"/>
              <a:pPr>
                <a:defRPr/>
              </a:pPr>
              <a:t>34</a:t>
            </a:fld>
            <a:endParaRPr lang="en-US" dirty="0"/>
          </a:p>
        </p:txBody>
      </p:sp>
      <p:sp>
        <p:nvSpPr>
          <p:cNvPr id="88069" name="Text Box 5"/>
          <p:cNvSpPr txBox="1">
            <a:spLocks noChangeArrowheads="1"/>
          </p:cNvSpPr>
          <p:nvPr/>
        </p:nvSpPr>
        <p:spPr bwMode="auto">
          <a:xfrm>
            <a:off x="2305050" y="1828801"/>
            <a:ext cx="7924800" cy="830997"/>
          </a:xfrm>
          <a:prstGeom prst="rect">
            <a:avLst/>
          </a:prstGeom>
          <a:noFill/>
          <a:ln w="9525">
            <a:noFill/>
            <a:miter lim="800000"/>
            <a:headEnd/>
            <a:tailEnd/>
          </a:ln>
        </p:spPr>
        <p:txBody>
          <a:bodyPr>
            <a:spAutoFit/>
          </a:bodyPr>
          <a:lstStyle/>
          <a:p>
            <a:pPr marL="457200" indent="-457200">
              <a:spcBef>
                <a:spcPct val="50000"/>
              </a:spcBef>
            </a:pPr>
            <a:r>
              <a:rPr lang="en-US" altLang="en-US" sz="2400" b="1" dirty="0">
                <a:cs typeface="Times New Roman" pitchFamily="18" charset="0"/>
              </a:rPr>
              <a:t>Accounting of Disclosures Does Include Disclosures For:</a:t>
            </a:r>
          </a:p>
        </p:txBody>
      </p:sp>
    </p:spTree>
    <p:extLst>
      <p:ext uri="{BB962C8B-B14F-4D97-AF65-F5344CB8AC3E}">
        <p14:creationId xmlns:p14="http://schemas.microsoft.com/office/powerpoint/2010/main" val="1731496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810000" y="1676400"/>
            <a:ext cx="4648200" cy="795460"/>
          </a:xfrm>
        </p:spPr>
        <p:txBody>
          <a:bodyPr>
            <a:normAutofit fontScale="90000"/>
          </a:bodyPr>
          <a:lstStyle/>
          <a:p>
            <a:pPr algn="ctr"/>
            <a:r>
              <a:rPr lang="en-US" dirty="0">
                <a:solidFill>
                  <a:srgbClr val="FF0000"/>
                </a:solidFill>
                <a:latin typeface="Times New Roman" panose="02020603050405020304" pitchFamily="18" charset="0"/>
                <a:cs typeface="Times New Roman" panose="02020603050405020304" pitchFamily="18" charset="0"/>
              </a:rPr>
              <a:t>Section VI </a:t>
            </a:r>
          </a:p>
        </p:txBody>
      </p:sp>
      <p:sp>
        <p:nvSpPr>
          <p:cNvPr id="9" name="Subtitle 8"/>
          <p:cNvSpPr>
            <a:spLocks noGrp="1"/>
          </p:cNvSpPr>
          <p:nvPr>
            <p:ph type="subTitle" idx="1"/>
          </p:nvPr>
        </p:nvSpPr>
        <p:spPr>
          <a:xfrm>
            <a:off x="2846359" y="2667000"/>
            <a:ext cx="6711108" cy="685800"/>
          </a:xfrm>
        </p:spPr>
        <p:txBody>
          <a:bodyPr>
            <a:normAutofit/>
          </a:bodyPr>
          <a:lstStyle/>
          <a:p>
            <a:pPr algn="ctr"/>
            <a:r>
              <a:rPr lang="en-US" sz="3600" b="1" dirty="0">
                <a:latin typeface="Times New Roman" panose="02020603050405020304" pitchFamily="18" charset="0"/>
                <a:cs typeface="Times New Roman" panose="02020603050405020304" pitchFamily="18" charset="0"/>
              </a:rPr>
              <a:t>HIPAA Privacy Requirements</a:t>
            </a:r>
          </a:p>
        </p:txBody>
      </p:sp>
      <p:pic>
        <p:nvPicPr>
          <p:cNvPr id="1026" name="Picture 2" descr="C:\Users\jcoleman\AppData\Local\Microsoft\Windows\Temporary Internet Files\Content.IE5\1V4G81RR\business-people-group[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1" y="3429000"/>
            <a:ext cx="1508289"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8129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90825" y="304800"/>
            <a:ext cx="5715000" cy="1143000"/>
          </a:xfrm>
        </p:spPr>
        <p:txBody>
          <a:bodyPr>
            <a:noAutofit/>
          </a:bodyPr>
          <a:lstStyle/>
          <a:p>
            <a:pPr algn="ctr"/>
            <a:r>
              <a:rPr lang="en-US" dirty="0">
                <a:solidFill>
                  <a:srgbClr val="FF0000"/>
                </a:solidFill>
                <a:latin typeface="Times New Roman" pitchFamily="18" charset="0"/>
                <a:cs typeface="Times New Roman" pitchFamily="18" charset="0"/>
              </a:rPr>
              <a:t>Personnel Designation</a:t>
            </a:r>
            <a:br>
              <a:rPr lang="en-US" dirty="0">
                <a:solidFill>
                  <a:srgbClr val="FF0000"/>
                </a:solidFill>
                <a:latin typeface="Times New Roman" pitchFamily="18" charset="0"/>
                <a:cs typeface="Times New Roman" pitchFamily="18" charset="0"/>
              </a:rPr>
            </a:br>
            <a:r>
              <a:rPr lang="en-US" dirty="0">
                <a:solidFill>
                  <a:srgbClr val="FF0000"/>
                </a:solidFill>
                <a:latin typeface="Times New Roman" pitchFamily="18" charset="0"/>
                <a:cs typeface="Times New Roman" pitchFamily="18" charset="0"/>
              </a:rPr>
              <a:t>Privacy Officer</a:t>
            </a:r>
          </a:p>
        </p:txBody>
      </p:sp>
      <p:sp>
        <p:nvSpPr>
          <p:cNvPr id="7" name="Content Placeholder 6"/>
          <p:cNvSpPr>
            <a:spLocks noGrp="1"/>
          </p:cNvSpPr>
          <p:nvPr>
            <p:ph idx="1"/>
          </p:nvPr>
        </p:nvSpPr>
        <p:spPr>
          <a:xfrm>
            <a:off x="1981200" y="1524000"/>
            <a:ext cx="8229600" cy="3624262"/>
          </a:xfrm>
        </p:spPr>
        <p:txBody>
          <a:bodyPr/>
          <a:lstStyle/>
          <a:p>
            <a:r>
              <a:rPr lang="en-US" dirty="0">
                <a:latin typeface="Times New Roman" pitchFamily="18" charset="0"/>
                <a:cs typeface="Times New Roman" pitchFamily="18" charset="0"/>
              </a:rPr>
              <a:t>Privacy Officer Responsibilities</a:t>
            </a:r>
          </a:p>
          <a:p>
            <a:pPr lvl="1"/>
            <a:r>
              <a:rPr lang="en-US" dirty="0">
                <a:latin typeface="Times New Roman" pitchFamily="18" charset="0"/>
                <a:cs typeface="Times New Roman" pitchFamily="18" charset="0"/>
              </a:rPr>
              <a:t>Development and implementation of the policies and procedures of the entity</a:t>
            </a:r>
          </a:p>
          <a:p>
            <a:pPr lvl="1"/>
            <a:r>
              <a:rPr lang="en-US" dirty="0">
                <a:latin typeface="Times New Roman" pitchFamily="18" charset="0"/>
                <a:cs typeface="Times New Roman" pitchFamily="18" charset="0"/>
              </a:rPr>
              <a:t>Designated to receive and address complaints regarding Privacy</a:t>
            </a:r>
          </a:p>
          <a:p>
            <a:pPr lvl="1"/>
            <a:r>
              <a:rPr lang="en-US" dirty="0">
                <a:latin typeface="Times New Roman" pitchFamily="18" charset="0"/>
                <a:cs typeface="Times New Roman" pitchFamily="18" charset="0"/>
              </a:rPr>
              <a:t>Provide additional information as requested about matters covered by the Notice of Privacy Practices</a:t>
            </a:r>
          </a:p>
          <a:p>
            <a:r>
              <a:rPr lang="en-US" dirty="0">
                <a:latin typeface="Times New Roman" pitchFamily="18" charset="0"/>
                <a:cs typeface="Times New Roman" pitchFamily="18" charset="0"/>
              </a:rPr>
              <a:t>Designation of the Privacy Officer must be documented</a:t>
            </a:r>
          </a:p>
        </p:txBody>
      </p:sp>
      <p:sp>
        <p:nvSpPr>
          <p:cNvPr id="6" name="Footer Placeholder 5"/>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36</a:t>
            </a:fld>
            <a:endParaRPr lang="en-US" dirty="0"/>
          </a:p>
        </p:txBody>
      </p:sp>
      <p:pic>
        <p:nvPicPr>
          <p:cNvPr id="8" name="Picture 7" descr="https://tse1.mm.bing.net/th?&amp;id=JN.sFdEetFCExfEx3teBCcn9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105401"/>
            <a:ext cx="1593850" cy="1274445"/>
          </a:xfrm>
          <a:prstGeom prst="rect">
            <a:avLst/>
          </a:prstGeom>
          <a:noFill/>
          <a:ln>
            <a:noFill/>
          </a:ln>
        </p:spPr>
      </p:pic>
    </p:spTree>
    <p:extLst>
      <p:ext uri="{BB962C8B-B14F-4D97-AF65-F5344CB8AC3E}">
        <p14:creationId xmlns:p14="http://schemas.microsoft.com/office/powerpoint/2010/main" val="1552791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00600" y="609600"/>
            <a:ext cx="2362200" cy="868362"/>
          </a:xfrm>
        </p:spPr>
        <p:txBody>
          <a:bodyPr>
            <a:normAutofit/>
          </a:bodyPr>
          <a:lstStyle/>
          <a:p>
            <a:r>
              <a:rPr lang="en-US" dirty="0">
                <a:solidFill>
                  <a:srgbClr val="FF0000"/>
                </a:solidFill>
                <a:latin typeface="Times New Roman" pitchFamily="18" charset="0"/>
                <a:cs typeface="Times New Roman" pitchFamily="18" charset="0"/>
              </a:rPr>
              <a:t>Training</a:t>
            </a:r>
          </a:p>
        </p:txBody>
      </p:sp>
      <p:sp>
        <p:nvSpPr>
          <p:cNvPr id="2" name="Content Placeholder 1"/>
          <p:cNvSpPr>
            <a:spLocks noGrp="1"/>
          </p:cNvSpPr>
          <p:nvPr>
            <p:ph idx="1"/>
          </p:nvPr>
        </p:nvSpPr>
        <p:spPr>
          <a:xfrm>
            <a:off x="1981200" y="1676400"/>
            <a:ext cx="8229600" cy="3090862"/>
          </a:xfrm>
        </p:spPr>
        <p:txBody>
          <a:bodyPr/>
          <a:lstStyle/>
          <a:p>
            <a:r>
              <a:rPr lang="en-US" dirty="0">
                <a:latin typeface="Times New Roman" pitchFamily="18" charset="0"/>
                <a:cs typeface="Times New Roman" pitchFamily="18" charset="0"/>
              </a:rPr>
              <a:t>Members of the workforce who handle PHI require training </a:t>
            </a:r>
          </a:p>
          <a:p>
            <a:pPr lvl="1"/>
            <a:r>
              <a:rPr lang="en-US" dirty="0">
                <a:latin typeface="Times New Roman" pitchFamily="18" charset="0"/>
                <a:cs typeface="Times New Roman" pitchFamily="18" charset="0"/>
              </a:rPr>
              <a:t>Required upon hire and recommended annually</a:t>
            </a:r>
          </a:p>
          <a:p>
            <a:pPr lvl="1"/>
            <a:r>
              <a:rPr lang="en-US" dirty="0">
                <a:latin typeface="Times New Roman" pitchFamily="18" charset="0"/>
                <a:cs typeface="Times New Roman" pitchFamily="18" charset="0"/>
              </a:rPr>
              <a:t>As material changes are implemented, training to appropriate workforce members affected by that change</a:t>
            </a:r>
          </a:p>
          <a:p>
            <a:pPr lvl="1"/>
            <a:r>
              <a:rPr lang="en-US" dirty="0">
                <a:latin typeface="Times New Roman" pitchFamily="18" charset="0"/>
                <a:cs typeface="Times New Roman" pitchFamily="18" charset="0"/>
              </a:rPr>
              <a:t>Documentation of the training, who attended, the topic covered and date the training was held </a:t>
            </a:r>
          </a:p>
          <a:p>
            <a:pPr lvl="1">
              <a:buNone/>
            </a:pPr>
            <a:endParaRPr lang="en-US" dirty="0">
              <a:latin typeface="Times New Roman" pitchFamily="18" charset="0"/>
              <a:cs typeface="Times New Roman" pitchFamily="18" charset="0"/>
            </a:endParaRPr>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37</a:t>
            </a:fld>
            <a:endParaRPr lang="en-US" dirty="0"/>
          </a:p>
        </p:txBody>
      </p:sp>
      <p:pic>
        <p:nvPicPr>
          <p:cNvPr id="2050" name="Picture 2" descr="C:\Users\jcoleman\AppData\Local\Microsoft\Windows\Temporary Internet Files\Content.IE5\ZJP0XQD7\3672584174_e30b5a0d88[1].jpg"/>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00801" y="4906212"/>
            <a:ext cx="1865993" cy="125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33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67200" y="381000"/>
            <a:ext cx="2743200" cy="868362"/>
          </a:xfrm>
        </p:spPr>
        <p:txBody>
          <a:bodyPr>
            <a:normAutofit/>
          </a:bodyPr>
          <a:lstStyle/>
          <a:p>
            <a:r>
              <a:rPr lang="en-US" dirty="0">
                <a:solidFill>
                  <a:srgbClr val="FF0000"/>
                </a:solidFill>
                <a:latin typeface="Times New Roman" pitchFamily="18" charset="0"/>
                <a:cs typeface="Times New Roman" pitchFamily="18" charset="0"/>
              </a:rPr>
              <a:t>Safeguards</a:t>
            </a:r>
          </a:p>
        </p:txBody>
      </p:sp>
      <p:sp>
        <p:nvSpPr>
          <p:cNvPr id="2" name="Content Placeholder 1"/>
          <p:cNvSpPr>
            <a:spLocks noGrp="1"/>
          </p:cNvSpPr>
          <p:nvPr>
            <p:ph idx="1"/>
          </p:nvPr>
        </p:nvSpPr>
        <p:spPr>
          <a:xfrm>
            <a:off x="1905000" y="1295400"/>
            <a:ext cx="8229600" cy="4114800"/>
          </a:xfrm>
        </p:spPr>
        <p:txBody>
          <a:bodyPr/>
          <a:lstStyle/>
          <a:p>
            <a:r>
              <a:rPr lang="en-US" dirty="0">
                <a:latin typeface="Times New Roman" pitchFamily="18" charset="0"/>
                <a:cs typeface="Times New Roman" pitchFamily="18" charset="0"/>
              </a:rPr>
              <a:t>Implementation of administrative, physical and technical safeguards (work in tandem with Security rule).</a:t>
            </a:r>
          </a:p>
          <a:p>
            <a:r>
              <a:rPr lang="en-US" dirty="0">
                <a:latin typeface="Times New Roman" pitchFamily="18" charset="0"/>
                <a:cs typeface="Times New Roman" pitchFamily="18" charset="0"/>
              </a:rPr>
              <a:t>Safeguard PHI from any intentional or unintentional use or disclosure.</a:t>
            </a:r>
          </a:p>
          <a:p>
            <a:r>
              <a:rPr lang="en-US" dirty="0">
                <a:latin typeface="Times New Roman" pitchFamily="18" charset="0"/>
                <a:cs typeface="Times New Roman" pitchFamily="18" charset="0"/>
              </a:rPr>
              <a:t>Limit incidental uses and disclosures that occur as a result of otherwise permitted or required uses and disclosures.</a:t>
            </a:r>
          </a:p>
          <a:p>
            <a:pPr lvl="1"/>
            <a:r>
              <a:rPr lang="en-US" dirty="0">
                <a:latin typeface="Times New Roman" pitchFamily="18" charset="0"/>
                <a:cs typeface="Times New Roman" pitchFamily="18" charset="0"/>
              </a:rPr>
              <a:t>Example:  create safeguards to prevent others from overhearing PHI.</a:t>
            </a:r>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38</a:t>
            </a:fld>
            <a:endParaRPr lang="en-US" dirty="0"/>
          </a:p>
        </p:txBody>
      </p:sp>
      <p:pic>
        <p:nvPicPr>
          <p:cNvPr id="1028" name="Picture 4" descr="https://tse1.mm.bing.net/th?&amp;id=JN.NuBiX6bOSoYw2gWyko2OCg&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334000"/>
            <a:ext cx="1447800" cy="107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605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2819400" y="457200"/>
            <a:ext cx="6172200" cy="1066800"/>
          </a:xfrm>
        </p:spPr>
        <p:txBody>
          <a:bodyPr>
            <a:noAutofit/>
          </a:bodyPr>
          <a:lstStyle/>
          <a:p>
            <a:pPr algn="ctr" eaLnBrk="1" hangingPunct="1">
              <a:defRPr/>
            </a:pPr>
            <a:r>
              <a:rPr lang="en-US" altLang="en-US" dirty="0">
                <a:solidFill>
                  <a:srgbClr val="FF0000"/>
                </a:solidFill>
                <a:latin typeface="Times New Roman" pitchFamily="18" charset="0"/>
                <a:cs typeface="Times New Roman" pitchFamily="18" charset="0"/>
              </a:rPr>
              <a:t>Patient Right</a:t>
            </a:r>
            <a:br>
              <a:rPr lang="en-US" altLang="en-US" dirty="0">
                <a:solidFill>
                  <a:srgbClr val="FF0000"/>
                </a:solidFill>
                <a:latin typeface="Times New Roman" pitchFamily="18" charset="0"/>
                <a:cs typeface="Times New Roman" pitchFamily="18" charset="0"/>
              </a:rPr>
            </a:br>
            <a:r>
              <a:rPr lang="en-US" altLang="en-US" dirty="0">
                <a:solidFill>
                  <a:srgbClr val="FF0000"/>
                </a:solidFill>
                <a:latin typeface="Times New Roman" pitchFamily="18" charset="0"/>
                <a:cs typeface="Times New Roman" pitchFamily="18" charset="0"/>
              </a:rPr>
              <a:t>File Privacy Complaint</a:t>
            </a:r>
          </a:p>
        </p:txBody>
      </p:sp>
      <p:sp>
        <p:nvSpPr>
          <p:cNvPr id="227331" name="Rectangle 3"/>
          <p:cNvSpPr>
            <a:spLocks noGrp="1" noChangeArrowheads="1"/>
          </p:cNvSpPr>
          <p:nvPr>
            <p:ph idx="1"/>
          </p:nvPr>
        </p:nvSpPr>
        <p:spPr>
          <a:xfrm>
            <a:off x="1905000" y="1600200"/>
            <a:ext cx="7391400" cy="3810000"/>
          </a:xfrm>
        </p:spPr>
        <p:txBody>
          <a:bodyPr/>
          <a:lstStyle/>
          <a:p>
            <a:pPr eaLnBrk="1" hangingPunct="1">
              <a:defRPr/>
            </a:pPr>
            <a:r>
              <a:rPr lang="en-US" altLang="en-US" sz="2800" dirty="0">
                <a:latin typeface="Times New Roman" pitchFamily="18" charset="0"/>
                <a:cs typeface="Times New Roman" pitchFamily="18" charset="0"/>
              </a:rPr>
              <a:t>Individuals may file complaints with your organization’s Privacy Official regarding health information privacy violations or privacy compliance program.</a:t>
            </a:r>
          </a:p>
          <a:p>
            <a:pPr eaLnBrk="1" hangingPunct="1">
              <a:defRPr/>
            </a:pPr>
            <a:r>
              <a:rPr lang="en-US" altLang="en-US" sz="2800" dirty="0">
                <a:latin typeface="Times New Roman" pitchFamily="18" charset="0"/>
                <a:cs typeface="Times New Roman" pitchFamily="18" charset="0"/>
              </a:rPr>
              <a:t>Individuals may file complaints with the Department of Health and Human Services  Office of Civil Rights.</a:t>
            </a:r>
            <a:endParaRPr lang="en-US" altLang="en-US" sz="2800" b="1" dirty="0"/>
          </a:p>
          <a:p>
            <a:pPr lvl="1" eaLnBrk="1" hangingPunct="1">
              <a:defRPr/>
            </a:pPr>
            <a:endParaRPr lang="en-US" altLang="en-US" b="1"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39</a:t>
            </a:fld>
            <a:endParaRPr lang="en-US" dirty="0"/>
          </a:p>
        </p:txBody>
      </p:sp>
      <p:pic>
        <p:nvPicPr>
          <p:cNvPr id="3074" name="Picture 2" descr="C:\Users\jcoleman\AppData\Local\Microsoft\Windows\Temporary Internet Files\Content.IE5\ZJP0XQD7\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8875" y="3576639"/>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275" y="3729039"/>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C:\Users\jcoleman\AppData\Local\Microsoft\Windows\Temporary Internet Files\Content.IE5\Y9SGU680\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jcoleman\AppData\Local\Microsoft\Windows\Temporary Internet Files\Content.IE5\J3F5XQIV\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jcoleman\AppData\Local\Microsoft\Windows\Temporary Internet Files\Content.IE5\RAURBOGE\PngMedium-check-sign-and-cross-sign-3-6175[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5181600"/>
            <a:ext cx="1143000" cy="1131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45947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3962400" y="914400"/>
            <a:ext cx="3886199" cy="685800"/>
          </a:xfrm>
        </p:spPr>
        <p:txBody>
          <a:bodyPr>
            <a:noAutofit/>
          </a:bodyPr>
          <a:lstStyle/>
          <a:p>
            <a:pPr eaLnBrk="1" hangingPunct="1">
              <a:defRPr/>
            </a:pPr>
            <a:r>
              <a:rPr lang="en-US" altLang="en-US" dirty="0">
                <a:solidFill>
                  <a:schemeClr val="accent6">
                    <a:lumMod val="60000"/>
                    <a:lumOff val="40000"/>
                  </a:schemeClr>
                </a:solidFill>
                <a:latin typeface="Times New Roman" pitchFamily="18" charset="0"/>
                <a:cs typeface="Times New Roman" pitchFamily="18" charset="0"/>
              </a:rPr>
              <a:t>What is HIPAA?</a:t>
            </a:r>
          </a:p>
        </p:txBody>
      </p:sp>
      <p:sp>
        <p:nvSpPr>
          <p:cNvPr id="306179" name="Rectangle 3"/>
          <p:cNvSpPr>
            <a:spLocks noGrp="1" noChangeArrowheads="1"/>
          </p:cNvSpPr>
          <p:nvPr>
            <p:ph idx="1"/>
          </p:nvPr>
        </p:nvSpPr>
        <p:spPr>
          <a:xfrm>
            <a:off x="2133600" y="1905000"/>
            <a:ext cx="7848600" cy="2590800"/>
          </a:xfrm>
        </p:spPr>
        <p:txBody>
          <a:bodyPr>
            <a:normAutofit/>
          </a:bodyPr>
          <a:lstStyle/>
          <a:p>
            <a:pPr eaLnBrk="1" hangingPunct="1">
              <a:defRPr/>
            </a:pPr>
            <a:r>
              <a:rPr lang="en-US" altLang="en-US" sz="2400" dirty="0">
                <a:latin typeface="Times New Roman" pitchFamily="18" charset="0"/>
                <a:cs typeface="Times New Roman" pitchFamily="18" charset="0"/>
              </a:rPr>
              <a:t>Acronym for Health Insurance Portability &amp; Accountability Act of 1996 (45 C.F.R. parts 160 &amp; 164).</a:t>
            </a:r>
          </a:p>
          <a:p>
            <a:pPr eaLnBrk="1" hangingPunct="1">
              <a:defRPr/>
            </a:pPr>
            <a:r>
              <a:rPr lang="en-US" altLang="en-US" sz="2400" dirty="0">
                <a:latin typeface="Times New Roman" pitchFamily="18" charset="0"/>
                <a:cs typeface="Times New Roman" pitchFamily="18" charset="0"/>
              </a:rPr>
              <a:t>Provides a framework for establishment of nationwide protection of patient confidentiality, security of electronic systems, and standards and requirements for electronic transmission of health information.</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4</a:t>
            </a:fld>
            <a:endParaRPr lang="en-US" dirty="0"/>
          </a:p>
        </p:txBody>
      </p:sp>
      <p:pic>
        <p:nvPicPr>
          <p:cNvPr id="9" name="Picture 8" descr="https://tse1.mm.bing.net/th?&amp;id=JN.AupXMWlSsKNzx8RkLSPQQ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495800"/>
            <a:ext cx="1908810" cy="1143000"/>
          </a:xfrm>
          <a:prstGeom prst="rect">
            <a:avLst/>
          </a:prstGeom>
          <a:noFill/>
          <a:ln>
            <a:noFill/>
          </a:ln>
        </p:spPr>
      </p:pic>
    </p:spTree>
    <p:extLst>
      <p:ext uri="{BB962C8B-B14F-4D97-AF65-F5344CB8AC3E}">
        <p14:creationId xmlns:p14="http://schemas.microsoft.com/office/powerpoint/2010/main" val="5263686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24400" y="533400"/>
            <a:ext cx="2438400" cy="944562"/>
          </a:xfrm>
        </p:spPr>
        <p:txBody>
          <a:bodyPr>
            <a:normAutofit/>
          </a:bodyPr>
          <a:lstStyle/>
          <a:p>
            <a:r>
              <a:rPr lang="en-US" dirty="0">
                <a:solidFill>
                  <a:srgbClr val="FF0000"/>
                </a:solidFill>
                <a:latin typeface="Times New Roman" pitchFamily="18" charset="0"/>
                <a:cs typeface="Times New Roman" pitchFamily="18" charset="0"/>
              </a:rPr>
              <a:t>Sanctions</a:t>
            </a:r>
          </a:p>
        </p:txBody>
      </p:sp>
      <p:sp>
        <p:nvSpPr>
          <p:cNvPr id="2" name="Content Placeholder 1"/>
          <p:cNvSpPr>
            <a:spLocks noGrp="1"/>
          </p:cNvSpPr>
          <p:nvPr>
            <p:ph idx="1"/>
          </p:nvPr>
        </p:nvSpPr>
        <p:spPr>
          <a:xfrm>
            <a:off x="2057400" y="1828800"/>
            <a:ext cx="8229600" cy="2633662"/>
          </a:xfrm>
        </p:spPr>
        <p:txBody>
          <a:bodyPr/>
          <a:lstStyle/>
          <a:p>
            <a:r>
              <a:rPr lang="en-US" dirty="0">
                <a:latin typeface="Times New Roman" pitchFamily="18" charset="0"/>
                <a:cs typeface="Times New Roman" pitchFamily="18" charset="0"/>
              </a:rPr>
              <a:t>Develop and apply appropriate sanctions for the non-compliance with policies and procedures.</a:t>
            </a:r>
          </a:p>
          <a:p>
            <a:r>
              <a:rPr lang="en-US" dirty="0">
                <a:latin typeface="Times New Roman" pitchFamily="18" charset="0"/>
                <a:cs typeface="Times New Roman" pitchFamily="18" charset="0"/>
              </a:rPr>
              <a:t>Document sanctions that are applied.</a:t>
            </a:r>
          </a:p>
          <a:p>
            <a:pPr lvl="1"/>
            <a:r>
              <a:rPr lang="en-US" dirty="0">
                <a:latin typeface="Times New Roman" pitchFamily="18" charset="0"/>
                <a:cs typeface="Times New Roman" pitchFamily="18" charset="0"/>
              </a:rPr>
              <a:t>NOTE:  “Sanctions” can be referred to as discipline or corrective action.</a:t>
            </a:r>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40</a:t>
            </a:fld>
            <a:endParaRPr lang="en-US" dirty="0"/>
          </a:p>
        </p:txBody>
      </p:sp>
      <p:pic>
        <p:nvPicPr>
          <p:cNvPr id="4101" name="Picture 5" descr="C:\Users\jcoleman\AppData\Local\Microsoft\Windows\Temporary Internet Files\Content.IE5\RAURBOGE\team[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648200"/>
            <a:ext cx="2076450" cy="1457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503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00600" y="1066800"/>
            <a:ext cx="2667000" cy="792162"/>
          </a:xfrm>
        </p:spPr>
        <p:txBody>
          <a:bodyPr>
            <a:normAutofit/>
          </a:bodyPr>
          <a:lstStyle/>
          <a:p>
            <a:r>
              <a:rPr lang="en-US" dirty="0">
                <a:solidFill>
                  <a:srgbClr val="FF0000"/>
                </a:solidFill>
                <a:latin typeface="Times New Roman" pitchFamily="18" charset="0"/>
                <a:cs typeface="Times New Roman" pitchFamily="18" charset="0"/>
              </a:rPr>
              <a:t>Mitigation</a:t>
            </a:r>
          </a:p>
        </p:txBody>
      </p:sp>
      <p:sp>
        <p:nvSpPr>
          <p:cNvPr id="2" name="Content Placeholder 1"/>
          <p:cNvSpPr>
            <a:spLocks noGrp="1"/>
          </p:cNvSpPr>
          <p:nvPr>
            <p:ph idx="1"/>
          </p:nvPr>
        </p:nvSpPr>
        <p:spPr>
          <a:xfrm>
            <a:off x="1905000" y="2514600"/>
            <a:ext cx="8229600" cy="2743200"/>
          </a:xfrm>
        </p:spPr>
        <p:txBody>
          <a:bodyPr/>
          <a:lstStyle/>
          <a:p>
            <a:r>
              <a:rPr lang="en-US" dirty="0">
                <a:latin typeface="Times New Roman" pitchFamily="18" charset="0"/>
                <a:cs typeface="Times New Roman" pitchFamily="18" charset="0"/>
              </a:rPr>
              <a:t>You and your organization must mitigate, to the extent practicable, any harmful effects known from the a use or disclosure of PHI (by the Covered Entity or Business Associate) in violation of the policies and procedures or the requirements of the Privacy Rule.</a:t>
            </a:r>
          </a:p>
        </p:txBody>
      </p:sp>
      <p:sp>
        <p:nvSpPr>
          <p:cNvPr id="7" name="Footer Placeholder 6"/>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41</a:t>
            </a:fld>
            <a:endParaRPr lang="en-US" dirty="0"/>
          </a:p>
        </p:txBody>
      </p:sp>
      <p:pic>
        <p:nvPicPr>
          <p:cNvPr id="8" name="Picture 7" descr="https://tse1.mm.bing.net/th?&amp;id=JN.Ptw3az9FBwJPmFTgh3B6q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1" y="1371600"/>
            <a:ext cx="1295401" cy="1143000"/>
          </a:xfrm>
          <a:prstGeom prst="rect">
            <a:avLst/>
          </a:prstGeom>
          <a:noFill/>
          <a:ln>
            <a:noFill/>
          </a:ln>
        </p:spPr>
      </p:pic>
    </p:spTree>
    <p:extLst>
      <p:ext uri="{BB962C8B-B14F-4D97-AF65-F5344CB8AC3E}">
        <p14:creationId xmlns:p14="http://schemas.microsoft.com/office/powerpoint/2010/main" val="32937973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609600"/>
            <a:ext cx="7162800" cy="1066800"/>
          </a:xfrm>
        </p:spPr>
        <p:txBody>
          <a:bodyPr>
            <a:noAutofit/>
          </a:bodyPr>
          <a:lstStyle/>
          <a:p>
            <a:pPr algn="ctr"/>
            <a:r>
              <a:rPr lang="en-US" dirty="0">
                <a:solidFill>
                  <a:srgbClr val="FF0000"/>
                </a:solidFill>
                <a:latin typeface="Times New Roman" pitchFamily="18" charset="0"/>
                <a:cs typeface="Times New Roman" pitchFamily="18" charset="0"/>
              </a:rPr>
              <a:t>Refraining From </a:t>
            </a:r>
            <a:br>
              <a:rPr lang="en-US" dirty="0">
                <a:solidFill>
                  <a:srgbClr val="FF0000"/>
                </a:solidFill>
                <a:latin typeface="Times New Roman" pitchFamily="18" charset="0"/>
                <a:cs typeface="Times New Roman" pitchFamily="18" charset="0"/>
              </a:rPr>
            </a:br>
            <a:r>
              <a:rPr lang="en-US" dirty="0">
                <a:solidFill>
                  <a:srgbClr val="FF0000"/>
                </a:solidFill>
                <a:latin typeface="Times New Roman" pitchFamily="18" charset="0"/>
                <a:cs typeface="Times New Roman" pitchFamily="18" charset="0"/>
              </a:rPr>
              <a:t>Intimidating or Retaliatory Acts</a:t>
            </a:r>
          </a:p>
        </p:txBody>
      </p:sp>
      <p:sp>
        <p:nvSpPr>
          <p:cNvPr id="2" name="Content Placeholder 1"/>
          <p:cNvSpPr>
            <a:spLocks noGrp="1"/>
          </p:cNvSpPr>
          <p:nvPr>
            <p:ph idx="1"/>
          </p:nvPr>
        </p:nvSpPr>
        <p:spPr>
          <a:xfrm>
            <a:off x="1905000" y="1828801"/>
            <a:ext cx="8229600" cy="3667125"/>
          </a:xfrm>
        </p:spPr>
        <p:txBody>
          <a:bodyPr/>
          <a:lstStyle/>
          <a:p>
            <a:r>
              <a:rPr lang="en-US" dirty="0">
                <a:latin typeface="Times New Roman" pitchFamily="18" charset="0"/>
                <a:cs typeface="Times New Roman" pitchFamily="18" charset="0"/>
              </a:rPr>
              <a:t>You may not intimidate, threaten, coerce, discriminate against, or take other retaliatory action against:</a:t>
            </a:r>
          </a:p>
          <a:p>
            <a:pPr lvl="1"/>
            <a:r>
              <a:rPr lang="en-US" dirty="0">
                <a:latin typeface="Times New Roman" pitchFamily="18" charset="0"/>
                <a:cs typeface="Times New Roman" pitchFamily="18" charset="0"/>
              </a:rPr>
              <a:t>Individuals for exercising their rights or filing a complaint;</a:t>
            </a:r>
          </a:p>
          <a:p>
            <a:pPr lvl="1"/>
            <a:r>
              <a:rPr lang="en-US" dirty="0">
                <a:latin typeface="Times New Roman" pitchFamily="18" charset="0"/>
                <a:cs typeface="Times New Roman" pitchFamily="18" charset="0"/>
              </a:rPr>
              <a:t>Individuals and others for:</a:t>
            </a:r>
          </a:p>
          <a:p>
            <a:pPr lvl="2"/>
            <a:r>
              <a:rPr lang="en-US" dirty="0">
                <a:latin typeface="Times New Roman" pitchFamily="18" charset="0"/>
                <a:cs typeface="Times New Roman" pitchFamily="18" charset="0"/>
              </a:rPr>
              <a:t>Filing a complaint with the Secretary;</a:t>
            </a:r>
          </a:p>
          <a:p>
            <a:pPr lvl="2"/>
            <a:r>
              <a:rPr lang="en-US" dirty="0">
                <a:latin typeface="Times New Roman" pitchFamily="18" charset="0"/>
                <a:cs typeface="Times New Roman" pitchFamily="18" charset="0"/>
              </a:rPr>
              <a:t>Testifying, assisting, or participating in an investigation, compliance review, proceeding, or hearing; or</a:t>
            </a:r>
          </a:p>
          <a:p>
            <a:pPr lvl="2"/>
            <a:r>
              <a:rPr lang="en-US" dirty="0">
                <a:latin typeface="Times New Roman" pitchFamily="18" charset="0"/>
                <a:cs typeface="Times New Roman" pitchFamily="18" charset="0"/>
              </a:rPr>
              <a:t>Good faith opposition to a prohibited act or practice</a:t>
            </a:r>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42</a:t>
            </a:fld>
            <a:endParaRPr lang="en-US" dirty="0"/>
          </a:p>
        </p:txBody>
      </p:sp>
      <p:pic>
        <p:nvPicPr>
          <p:cNvPr id="10" name="Picture 9" descr="https://tse1.mm.bing.net/th?&amp;id=JN.%2b0y58SWXjizHIFj6c0gzj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4953001"/>
            <a:ext cx="1447800" cy="1433195"/>
          </a:xfrm>
          <a:prstGeom prst="rect">
            <a:avLst/>
          </a:prstGeom>
          <a:noFill/>
          <a:ln>
            <a:noFill/>
          </a:ln>
        </p:spPr>
      </p:pic>
    </p:spTree>
    <p:extLst>
      <p:ext uri="{BB962C8B-B14F-4D97-AF65-F5344CB8AC3E}">
        <p14:creationId xmlns:p14="http://schemas.microsoft.com/office/powerpoint/2010/main" val="2475175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14800" y="762000"/>
            <a:ext cx="3962400" cy="563562"/>
          </a:xfrm>
        </p:spPr>
        <p:txBody>
          <a:bodyPr>
            <a:normAutofit fontScale="90000"/>
          </a:bodyPr>
          <a:lstStyle/>
          <a:p>
            <a:r>
              <a:rPr lang="en-US" dirty="0">
                <a:solidFill>
                  <a:srgbClr val="FF0000"/>
                </a:solidFill>
                <a:effectLst/>
                <a:latin typeface="Times New Roman" pitchFamily="18" charset="0"/>
                <a:cs typeface="Times New Roman" pitchFamily="18" charset="0"/>
              </a:rPr>
              <a:t>Waiver of Rights</a:t>
            </a:r>
          </a:p>
        </p:txBody>
      </p:sp>
      <p:sp>
        <p:nvSpPr>
          <p:cNvPr id="2" name="Content Placeholder 1"/>
          <p:cNvSpPr>
            <a:spLocks noGrp="1"/>
          </p:cNvSpPr>
          <p:nvPr>
            <p:ph idx="1"/>
          </p:nvPr>
        </p:nvSpPr>
        <p:spPr>
          <a:xfrm>
            <a:off x="3048000" y="1905000"/>
            <a:ext cx="6629400" cy="2514600"/>
          </a:xfrm>
        </p:spPr>
        <p:txBody>
          <a:bodyPr/>
          <a:lstStyle/>
          <a:p>
            <a:r>
              <a:rPr lang="en-US" dirty="0">
                <a:latin typeface="Times New Roman" pitchFamily="18" charset="0"/>
                <a:cs typeface="Times New Roman" pitchFamily="18" charset="0"/>
              </a:rPr>
              <a:t>You cannot require an individual to waive their rights provided under this rule for the purpose of providing treatment, payment or enrollment in a health plan or eligibility for benefits</a:t>
            </a:r>
            <a:r>
              <a:rPr lang="en-US" dirty="0"/>
              <a:t>.</a:t>
            </a:r>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43</a:t>
            </a:fld>
            <a:endParaRPr lang="en-US" dirty="0"/>
          </a:p>
        </p:txBody>
      </p:sp>
      <p:pic>
        <p:nvPicPr>
          <p:cNvPr id="5129" name="Picture 9" descr="C:\Users\jcoleman\AppData\Local\Microsoft\Windows\Temporary Internet Files\Content.IE5\V4AYWP8Z\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jcoleman\AppData\Local\Microsoft\Windows\Temporary Internet Files\Content.IE5\Y9SGU680\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jcoleman\AppData\Local\Microsoft\Windows\Temporary Internet Files\Content.IE5\1V4G81RR\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C:\Users\jcoleman\AppData\Local\Microsoft\Windows\Temporary Internet Files\Content.IE5\RAURBOGE\9101100829_7bd3fe553e_z[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562" y="2965508"/>
            <a:ext cx="1199828" cy="119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1550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76600" y="609600"/>
            <a:ext cx="5715000" cy="685800"/>
          </a:xfrm>
        </p:spPr>
        <p:txBody>
          <a:bodyPr>
            <a:normAutofit/>
          </a:bodyPr>
          <a:lstStyle/>
          <a:p>
            <a:r>
              <a:rPr lang="en-US" dirty="0">
                <a:solidFill>
                  <a:srgbClr val="FF0000"/>
                </a:solidFill>
                <a:effectLst/>
                <a:latin typeface="Times New Roman" pitchFamily="18" charset="0"/>
                <a:cs typeface="Times New Roman" pitchFamily="18" charset="0"/>
              </a:rPr>
              <a:t>Policies and Procedures</a:t>
            </a:r>
          </a:p>
        </p:txBody>
      </p:sp>
      <p:sp>
        <p:nvSpPr>
          <p:cNvPr id="2" name="Content Placeholder 1"/>
          <p:cNvSpPr>
            <a:spLocks noGrp="1"/>
          </p:cNvSpPr>
          <p:nvPr>
            <p:ph idx="1"/>
          </p:nvPr>
        </p:nvSpPr>
        <p:spPr>
          <a:xfrm>
            <a:off x="1981200" y="1371600"/>
            <a:ext cx="8153400" cy="3886200"/>
          </a:xfrm>
        </p:spPr>
        <p:txBody>
          <a:bodyPr>
            <a:normAutofit fontScale="92500"/>
          </a:bodyPr>
          <a:lstStyle/>
          <a:p>
            <a:r>
              <a:rPr lang="en-US" sz="2400" dirty="0">
                <a:latin typeface="Times New Roman" pitchFamily="18" charset="0"/>
                <a:cs typeface="Times New Roman" pitchFamily="18" charset="0"/>
              </a:rPr>
              <a:t>You must implement policies and procedures designed to comply with the Breach and Privacy Rules.</a:t>
            </a:r>
          </a:p>
          <a:p>
            <a:r>
              <a:rPr lang="en-US" sz="2400" dirty="0">
                <a:latin typeface="Times New Roman" pitchFamily="18" charset="0"/>
                <a:cs typeface="Times New Roman" pitchFamily="18" charset="0"/>
              </a:rPr>
              <a:t>Your organization must change policies and procedures as necessary and appropriate to comply with changes in the law and maintain consistency between policies, procedures and the Notice of Privacy Practices.</a:t>
            </a:r>
          </a:p>
          <a:p>
            <a:r>
              <a:rPr lang="en-US" sz="2400" dirty="0">
                <a:latin typeface="Times New Roman" pitchFamily="18" charset="0"/>
                <a:cs typeface="Times New Roman" pitchFamily="18" charset="0"/>
              </a:rPr>
              <a:t>You and your organization must document all changes made to policies and procedures and maintain all policies for 6 years.</a:t>
            </a:r>
          </a:p>
          <a:p>
            <a:r>
              <a:rPr lang="en-US" sz="2400" dirty="0">
                <a:latin typeface="Times New Roman" pitchFamily="18" charset="0"/>
                <a:cs typeface="Times New Roman" pitchFamily="18" charset="0"/>
              </a:rPr>
              <a:t>Your organization must train employees on changes made to policies and procedures.</a:t>
            </a:r>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E696FFB-220C-4EB6-B537-D9C8AD780086}" type="slidenum">
              <a:rPr lang="en-US" smtClean="0"/>
              <a:pPr>
                <a:defRPr/>
              </a:pPr>
              <a:t>44</a:t>
            </a:fld>
            <a:endParaRPr lang="en-US" dirty="0"/>
          </a:p>
        </p:txBody>
      </p:sp>
      <p:pic>
        <p:nvPicPr>
          <p:cNvPr id="6172" name="Picture 28" descr="C:\Users\jcoleman\AppData\Local\Microsoft\Windows\Temporary Internet Files\Content.IE5\9G2UT332\ima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0" y="5181600"/>
            <a:ext cx="1200150"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3085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3524250" y="914400"/>
            <a:ext cx="5257800" cy="715962"/>
          </a:xfrm>
        </p:spPr>
        <p:txBody>
          <a:bodyPr>
            <a:normAutofit/>
          </a:bodyPr>
          <a:lstStyle/>
          <a:p>
            <a:pPr eaLnBrk="1" hangingPunct="1">
              <a:defRPr/>
            </a:pPr>
            <a:r>
              <a:rPr lang="en-US" altLang="en-US" dirty="0">
                <a:solidFill>
                  <a:srgbClr val="FF0000"/>
                </a:solidFill>
                <a:latin typeface="Times New Roman" pitchFamily="18" charset="0"/>
                <a:cs typeface="Times New Roman" pitchFamily="18" charset="0"/>
              </a:rPr>
              <a:t>Definition of PHI Misuse</a:t>
            </a:r>
          </a:p>
        </p:txBody>
      </p:sp>
      <p:sp>
        <p:nvSpPr>
          <p:cNvPr id="4" name="Footer Placeholder 3"/>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E696FFB-220C-4EB6-B537-D9C8AD780086}" type="slidenum">
              <a:rPr lang="en-US" smtClean="0"/>
              <a:pPr>
                <a:defRPr/>
              </a:pPr>
              <a:t>45</a:t>
            </a:fld>
            <a:endParaRPr lang="en-US" dirty="0"/>
          </a:p>
        </p:txBody>
      </p:sp>
      <p:sp>
        <p:nvSpPr>
          <p:cNvPr id="2" name="TextBox 1"/>
          <p:cNvSpPr txBox="1"/>
          <p:nvPr/>
        </p:nvSpPr>
        <p:spPr>
          <a:xfrm>
            <a:off x="4572000" y="2776419"/>
            <a:ext cx="2659310" cy="2323713"/>
          </a:xfrm>
          <a:prstGeom prst="rect">
            <a:avLst/>
          </a:prstGeom>
          <a:noFill/>
          <a:ln>
            <a:solidFill>
              <a:schemeClr val="tx1"/>
            </a:solidFill>
          </a:ln>
        </p:spPr>
        <p:txBody>
          <a:bodyPr wrap="square" rtlCol="0">
            <a:spAutoFit/>
          </a:bodyPr>
          <a:lstStyle/>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Access</a:t>
            </a:r>
          </a:p>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Using</a:t>
            </a:r>
          </a:p>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Taking</a:t>
            </a:r>
          </a:p>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Possession </a:t>
            </a:r>
          </a:p>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Release </a:t>
            </a:r>
          </a:p>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Editing </a:t>
            </a:r>
          </a:p>
          <a:p>
            <a:pPr marL="914400" lvl="1" indent="-457200">
              <a:lnSpc>
                <a:spcPct val="80000"/>
              </a:lnSpc>
              <a:spcBef>
                <a:spcPts val="325"/>
              </a:spcBef>
              <a:buClr>
                <a:schemeClr val="accent1"/>
              </a:buClr>
              <a:buFont typeface="Verdana" pitchFamily="34" charset="0"/>
              <a:buChar char="◦"/>
              <a:defRPr/>
            </a:pPr>
            <a:r>
              <a:rPr lang="en-US" sz="2000" dirty="0">
                <a:cs typeface="Times New Roman" pitchFamily="18" charset="0"/>
              </a:rPr>
              <a:t>Destruction </a:t>
            </a:r>
          </a:p>
          <a:p>
            <a:endParaRPr lang="en-US" dirty="0"/>
          </a:p>
        </p:txBody>
      </p:sp>
      <p:sp>
        <p:nvSpPr>
          <p:cNvPr id="5" name="TextBox 4"/>
          <p:cNvSpPr txBox="1"/>
          <p:nvPr/>
        </p:nvSpPr>
        <p:spPr>
          <a:xfrm>
            <a:off x="2057400" y="1905001"/>
            <a:ext cx="7924800" cy="830997"/>
          </a:xfrm>
          <a:prstGeom prst="rect">
            <a:avLst/>
          </a:prstGeom>
          <a:noFill/>
        </p:spPr>
        <p:txBody>
          <a:bodyPr wrap="square" rtlCol="0">
            <a:spAutoFit/>
          </a:bodyPr>
          <a:lstStyle/>
          <a:p>
            <a:pPr marL="365125" indent="-255588">
              <a:lnSpc>
                <a:spcPct val="80000"/>
              </a:lnSpc>
              <a:spcBef>
                <a:spcPts val="400"/>
              </a:spcBef>
              <a:buClr>
                <a:schemeClr val="accent1"/>
              </a:buClr>
              <a:buSzPct val="68000"/>
              <a:buFont typeface="Wingdings 3" pitchFamily="18" charset="2"/>
              <a:buChar char=""/>
            </a:pPr>
            <a:r>
              <a:rPr lang="en-US" sz="2000" dirty="0">
                <a:cs typeface="Times New Roman" pitchFamily="18" charset="0"/>
              </a:rPr>
              <a:t>The following activities occurring in the absence of patient authorization are considered misuse of protected health information (PHI):</a:t>
            </a:r>
          </a:p>
        </p:txBody>
      </p:sp>
      <p:pic>
        <p:nvPicPr>
          <p:cNvPr id="8" name="Picture 7" descr="https://tse1.mm.bing.net/th?&amp;id=JN.97tNTO1KQ4qqHusKuWQ%2bt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9181" y="2939642"/>
            <a:ext cx="2725738" cy="1817688"/>
          </a:xfrm>
          <a:prstGeom prst="rect">
            <a:avLst/>
          </a:prstGeom>
          <a:noFill/>
          <a:ln>
            <a:solidFill>
              <a:schemeClr val="tx1"/>
            </a:solidFill>
          </a:ln>
        </p:spPr>
      </p:pic>
      <p:pic>
        <p:nvPicPr>
          <p:cNvPr id="8197" name="Picture 5" descr="C:\Users\jcoleman\AppData\Local\Microsoft\Windows\Temporary Internet Files\Content.IE5\RAURBOGE\blockpage[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2895600" y="3649266"/>
            <a:ext cx="1371600" cy="767556"/>
          </a:xfrm>
          <a:prstGeom prst="wedgeRoundRect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latin typeface="Times New Roman" pitchFamily="18" charset="0"/>
                <a:cs typeface="Times New Roman" pitchFamily="18" charset="0"/>
              </a:rPr>
              <a:t>No!  You must have authorization      </a:t>
            </a:r>
            <a:r>
              <a:rPr lang="en-US" sz="1100" b="1" dirty="0" err="1">
                <a:solidFill>
                  <a:schemeClr val="tx1"/>
                </a:solidFill>
                <a:latin typeface="Times New Roman" pitchFamily="18" charset="0"/>
                <a:cs typeface="Times New Roman" pitchFamily="18" charset="0"/>
              </a:rPr>
              <a:t>first!</a:t>
            </a:r>
            <a:r>
              <a:rPr lang="en-US" sz="1100" b="1" dirty="0" err="1">
                <a:latin typeface="Times New Roman" pitchFamily="18" charset="0"/>
                <a:cs typeface="Times New Roman" pitchFamily="18" charset="0"/>
              </a:rPr>
              <a:t>f</a:t>
            </a:r>
            <a:r>
              <a:rPr lang="en-US" sz="1100" b="1" dirty="0">
                <a:latin typeface="Times New Roman" pitchFamily="18" charset="0"/>
                <a:cs typeface="Times New Roman" pitchFamily="18" charset="0"/>
              </a:rPr>
              <a:t>!</a:t>
            </a:r>
          </a:p>
        </p:txBody>
      </p:sp>
    </p:spTree>
    <p:extLst>
      <p:ext uri="{BB962C8B-B14F-4D97-AF65-F5344CB8AC3E}">
        <p14:creationId xmlns:p14="http://schemas.microsoft.com/office/powerpoint/2010/main" val="394171608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1066800"/>
            <a:ext cx="5943600" cy="579438"/>
          </a:xfrm>
        </p:spPr>
        <p:txBody>
          <a:bodyPr>
            <a:noAutofit/>
          </a:bodyPr>
          <a:lstStyle/>
          <a:p>
            <a:r>
              <a:rPr lang="en-US" dirty="0">
                <a:solidFill>
                  <a:srgbClr val="FF0000"/>
                </a:solidFill>
                <a:latin typeface="Times New Roman" pitchFamily="18" charset="0"/>
                <a:cs typeface="Times New Roman" pitchFamily="18" charset="0"/>
              </a:rPr>
              <a:t>Types of Privacy Violations</a:t>
            </a:r>
          </a:p>
        </p:txBody>
      </p:sp>
      <p:sp>
        <p:nvSpPr>
          <p:cNvPr id="2" name="Content Placeholder 1"/>
          <p:cNvSpPr>
            <a:spLocks noGrp="1"/>
          </p:cNvSpPr>
          <p:nvPr>
            <p:ph idx="1"/>
          </p:nvPr>
        </p:nvSpPr>
        <p:spPr>
          <a:xfrm>
            <a:off x="1981200" y="1828800"/>
            <a:ext cx="8153400" cy="4038600"/>
          </a:xfrm>
        </p:spPr>
        <p:txBody>
          <a:bodyPr>
            <a:normAutofit fontScale="92500" lnSpcReduction="10000"/>
          </a:bodyPr>
          <a:lstStyle/>
          <a:p>
            <a:pPr lvl="0"/>
            <a:r>
              <a:rPr lang="en-US" b="1" dirty="0">
                <a:latin typeface="Times New Roman" pitchFamily="18" charset="0"/>
                <a:cs typeface="Times New Roman" pitchFamily="18" charset="0"/>
              </a:rPr>
              <a:t>Type I -- Inadvertent or Unintentional Disclosure</a:t>
            </a:r>
          </a:p>
          <a:p>
            <a:pPr lvl="1"/>
            <a:r>
              <a:rPr lang="en-US" sz="1800" dirty="0">
                <a:latin typeface="Times New Roman" pitchFamily="18" charset="0"/>
                <a:cs typeface="Times New Roman" pitchFamily="18" charset="0"/>
              </a:rPr>
              <a:t>Inadvertent, unintentional or negligent act which violates policy and which may or may not result in PHI being disclosed.  </a:t>
            </a:r>
          </a:p>
          <a:p>
            <a:pPr lvl="1"/>
            <a:r>
              <a:rPr lang="en-US" sz="1800" dirty="0">
                <a:latin typeface="Times New Roman" pitchFamily="18" charset="0"/>
                <a:cs typeface="Times New Roman" pitchFamily="18" charset="0"/>
              </a:rPr>
              <a:t>Disciplinary action for a Type I disclosure will typically be a verbal warning, re-education, and review and signing of the Confidentiality Agreement.  However, disciplinary action is determined with the collaboration of the Privacy Officer, Director of Human Resources and the department manager.  </a:t>
            </a:r>
          </a:p>
          <a:p>
            <a:pPr lvl="0"/>
            <a:r>
              <a:rPr lang="en-US" b="1" dirty="0">
                <a:latin typeface="Times New Roman" pitchFamily="18" charset="0"/>
                <a:cs typeface="Times New Roman" pitchFamily="18" charset="0"/>
              </a:rPr>
              <a:t>Type II – Intentional Disclosure</a:t>
            </a:r>
          </a:p>
          <a:p>
            <a:pPr lvl="1"/>
            <a:r>
              <a:rPr lang="en-US" sz="1800" dirty="0">
                <a:latin typeface="Times New Roman" pitchFamily="18" charset="0"/>
                <a:cs typeface="Times New Roman" pitchFamily="18" charset="0"/>
              </a:rPr>
              <a:t>Intentional act which violates the organization’s policies pertaining to that PHI which may or may not result in actual harm to the patient or personal gain to the employee.</a:t>
            </a:r>
          </a:p>
          <a:p>
            <a:pPr lvl="1"/>
            <a:r>
              <a:rPr lang="en-US" sz="1800" dirty="0">
                <a:latin typeface="Times New Roman" pitchFamily="18" charset="0"/>
                <a:cs typeface="Times New Roman" pitchFamily="18" charset="0"/>
              </a:rPr>
              <a:t>Breach notification processes will be followed as described in the Breach Notification Policy.</a:t>
            </a:r>
          </a:p>
          <a:p>
            <a:endParaRPr lang="en-US" sz="1400" dirty="0">
              <a:latin typeface="Times New Roman" pitchFamily="18" charset="0"/>
              <a:cs typeface="Times New Roman" pitchFamily="18" charset="0"/>
            </a:endParaRPr>
          </a:p>
        </p:txBody>
      </p:sp>
      <p:sp>
        <p:nvSpPr>
          <p:cNvPr id="7" name="Footer Placeholder 6"/>
          <p:cNvSpPr>
            <a:spLocks noGrp="1"/>
          </p:cNvSpPr>
          <p:nvPr>
            <p:ph type="ftr" sz="quarter" idx="11"/>
          </p:nvPr>
        </p:nvSpPr>
        <p:spPr/>
        <p:txBody>
          <a:bodyPr/>
          <a:lstStyle/>
          <a:p>
            <a:pPr>
              <a:defRPr/>
            </a:pPr>
            <a:endParaRPr lang="en-US" dirty="0"/>
          </a:p>
        </p:txBody>
      </p:sp>
      <p:sp>
        <p:nvSpPr>
          <p:cNvPr id="8" name="Slide Number Placeholder 7"/>
          <p:cNvSpPr>
            <a:spLocks noGrp="1"/>
          </p:cNvSpPr>
          <p:nvPr>
            <p:ph type="sldNum" sz="quarter" idx="12"/>
          </p:nvPr>
        </p:nvSpPr>
        <p:spPr/>
        <p:txBody>
          <a:bodyPr/>
          <a:lstStyle/>
          <a:p>
            <a:pPr>
              <a:defRPr/>
            </a:pPr>
            <a:fld id="{9E696FFB-220C-4EB6-B537-D9C8AD780086}" type="slidenum">
              <a:rPr lang="en-US" smtClean="0"/>
              <a:pPr>
                <a:defRPr/>
              </a:pPr>
              <a:t>46</a:t>
            </a:fld>
            <a:endParaRPr lang="en-US" dirty="0"/>
          </a:p>
        </p:txBody>
      </p:sp>
      <p:pic>
        <p:nvPicPr>
          <p:cNvPr id="11" name="Picture 10" descr="https://encrypted-tbn2.gstatic.com/images?q=tbn:ANd9GcTRa6aaxgNHA4lqdVwOSG3ApBG7QzX8l1RoYgg6LOVP340IisUUiw">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801" y="457200"/>
            <a:ext cx="1335405" cy="1525270"/>
          </a:xfrm>
          <a:prstGeom prst="rect">
            <a:avLst/>
          </a:prstGeom>
          <a:noFill/>
          <a:ln>
            <a:noFill/>
          </a:ln>
        </p:spPr>
      </p:pic>
    </p:spTree>
    <p:extLst>
      <p:ext uri="{BB962C8B-B14F-4D97-AF65-F5344CB8AC3E}">
        <p14:creationId xmlns:p14="http://schemas.microsoft.com/office/powerpoint/2010/main" val="1273243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343400" y="1905000"/>
            <a:ext cx="4038600" cy="795460"/>
          </a:xfrm>
        </p:spPr>
        <p:txBody>
          <a:bodyPr>
            <a:normAutofit fontScale="90000"/>
          </a:bodyPr>
          <a:lstStyle/>
          <a:p>
            <a:pPr algn="ctr"/>
            <a:r>
              <a:rPr lang="en-US" dirty="0">
                <a:solidFill>
                  <a:srgbClr val="FF0000"/>
                </a:solidFill>
                <a:latin typeface="Times New Roman" panose="02020603050405020304" pitchFamily="18" charset="0"/>
                <a:cs typeface="Times New Roman" panose="02020603050405020304" pitchFamily="18" charset="0"/>
              </a:rPr>
              <a:t>Section VII</a:t>
            </a:r>
          </a:p>
        </p:txBody>
      </p:sp>
      <p:sp>
        <p:nvSpPr>
          <p:cNvPr id="10" name="Subtitle 9"/>
          <p:cNvSpPr>
            <a:spLocks noGrp="1"/>
          </p:cNvSpPr>
          <p:nvPr>
            <p:ph type="subTitle" idx="1"/>
          </p:nvPr>
        </p:nvSpPr>
        <p:spPr>
          <a:xfrm>
            <a:off x="3505201" y="3124200"/>
            <a:ext cx="5980113" cy="533400"/>
          </a:xfrm>
        </p:spPr>
        <p:txBody>
          <a:bodyPr>
            <a:normAutofit fontScale="92500" lnSpcReduction="20000"/>
          </a:bodyPr>
          <a:lstStyle/>
          <a:p>
            <a:pPr algn="ctr"/>
            <a:r>
              <a:rPr lang="en-US" sz="3600" b="1" dirty="0">
                <a:latin typeface="Times New Roman" panose="02020603050405020304" pitchFamily="18" charset="0"/>
                <a:cs typeface="Times New Roman" panose="02020603050405020304" pitchFamily="18" charset="0"/>
              </a:rPr>
              <a:t>Breach Notification Rule</a:t>
            </a:r>
          </a:p>
        </p:txBody>
      </p:sp>
      <p:pic>
        <p:nvPicPr>
          <p:cNvPr id="5" name="Picture 4" descr="https://tse1.mm.bing.net/th?id=JN.oAhTmri7gRLZNDaQbkDBzA&amp;w=161&amp;h=164&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9801" y="3048001"/>
            <a:ext cx="1762125" cy="1789747"/>
          </a:xfrm>
          <a:prstGeom prst="rect">
            <a:avLst/>
          </a:prstGeom>
          <a:noFill/>
          <a:ln>
            <a:noFill/>
          </a:ln>
        </p:spPr>
      </p:pic>
    </p:spTree>
    <p:extLst>
      <p:ext uri="{BB962C8B-B14F-4D97-AF65-F5344CB8AC3E}">
        <p14:creationId xmlns:p14="http://schemas.microsoft.com/office/powerpoint/2010/main" val="3974738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62400" y="609600"/>
            <a:ext cx="4343400" cy="563562"/>
          </a:xfrm>
        </p:spPr>
        <p:txBody>
          <a:bodyPr>
            <a:noAutofit/>
          </a:bodyPr>
          <a:lstStyle/>
          <a:p>
            <a:pPr algn="ctr"/>
            <a:r>
              <a:rPr lang="en-US" altLang="en-US" dirty="0">
                <a:solidFill>
                  <a:srgbClr val="FF0000"/>
                </a:solidFill>
                <a:latin typeface="Times New Roman" panose="02020603050405020304" pitchFamily="18" charset="0"/>
                <a:cs typeface="Times New Roman" panose="02020603050405020304" pitchFamily="18" charset="0"/>
              </a:rPr>
              <a:t>Breach Notification</a:t>
            </a:r>
          </a:p>
        </p:txBody>
      </p:sp>
      <p:sp>
        <p:nvSpPr>
          <p:cNvPr id="3" name="Content Placeholder 2"/>
          <p:cNvSpPr>
            <a:spLocks noGrp="1"/>
          </p:cNvSpPr>
          <p:nvPr>
            <p:ph idx="1"/>
          </p:nvPr>
        </p:nvSpPr>
        <p:spPr>
          <a:xfrm>
            <a:off x="1981200" y="1481138"/>
            <a:ext cx="8229600" cy="2405062"/>
          </a:xfrm>
        </p:spPr>
        <p:txBody>
          <a:bodyPr>
            <a:normAutofit fontScale="85000" lnSpcReduction="10000"/>
          </a:bodyPr>
          <a:lstStyle/>
          <a:p>
            <a:pPr marL="0" indent="0" algn="ctr">
              <a:buNone/>
              <a:defRPr/>
            </a:pPr>
            <a:r>
              <a:rPr lang="en-US" sz="2400" b="1" dirty="0">
                <a:latin typeface="Times New Roman" panose="02020603050405020304" pitchFamily="18" charset="0"/>
                <a:cs typeface="Times New Roman" panose="02020603050405020304" pitchFamily="18" charset="0"/>
              </a:rPr>
              <a:t>Definition of Breach (45 C.F.R. 164.402)</a:t>
            </a:r>
          </a:p>
          <a:p>
            <a:pPr marL="0" indent="0">
              <a:buNone/>
              <a:defRPr/>
            </a:pPr>
            <a:endParaRPr lang="en-US" sz="1200" dirty="0">
              <a:latin typeface="Times New Roman" panose="02020603050405020304" pitchFamily="18" charset="0"/>
              <a:cs typeface="Times New Roman" panose="02020603050405020304" pitchFamily="18" charset="0"/>
            </a:endParaRPr>
          </a:p>
          <a:p>
            <a:pPr marL="0" indent="0">
              <a:buNone/>
              <a:defRPr/>
            </a:pPr>
            <a:r>
              <a:rPr lang="en-US" sz="2400" dirty="0">
                <a:latin typeface="Times New Roman" panose="02020603050405020304" pitchFamily="18" charset="0"/>
                <a:cs typeface="Times New Roman" panose="02020603050405020304" pitchFamily="18" charset="0"/>
              </a:rPr>
              <a:t>Impermissible use or disclosure of (unsecured) PHI is assumed to be a breach unless the covered entity or business associate, demonstrates a low probability that the PHI has been compromised based on a risk assessment</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defRPr/>
            </a:pPr>
            <a:endParaRPr lang="en-US" dirty="0"/>
          </a:p>
          <a:p>
            <a:pPr marL="0" indent="0">
              <a:buNone/>
              <a:defRPr/>
            </a:pPr>
            <a:r>
              <a:rPr lang="en-US" b="1" dirty="0"/>
              <a:t>	</a:t>
            </a:r>
            <a:endParaRPr lang="en-US" dirty="0"/>
          </a:p>
        </p:txBody>
      </p:sp>
      <p:sp>
        <p:nvSpPr>
          <p:cNvPr id="2" name="Footer Placeholder 1"/>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48</a:t>
            </a:fld>
            <a:endParaRPr lang="en-US" dirty="0"/>
          </a:p>
        </p:txBody>
      </p:sp>
      <p:pic>
        <p:nvPicPr>
          <p:cNvPr id="2052" name="Picture 4" descr="https://tse1.mm.bing.net/th?&amp;id=JN.m%2b9nlV8k/i4iVgFqaFj4RA&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085" y="4343400"/>
            <a:ext cx="1549830"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351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276600" y="457200"/>
            <a:ext cx="5486400" cy="914400"/>
          </a:xfrm>
        </p:spPr>
        <p:txBody>
          <a:bodyPr>
            <a:normAutofit fontScale="90000"/>
          </a:bodyPr>
          <a:lstStyle/>
          <a:p>
            <a:pPr algn="ctr"/>
            <a:r>
              <a:rPr lang="en-US" altLang="en-US" sz="4000" dirty="0">
                <a:solidFill>
                  <a:srgbClr val="FF0000"/>
                </a:solidFill>
                <a:latin typeface="Times New Roman" panose="02020603050405020304" pitchFamily="18" charset="0"/>
                <a:cs typeface="Times New Roman" panose="02020603050405020304" pitchFamily="18" charset="0"/>
              </a:rPr>
              <a:t>Breach Notification</a:t>
            </a:r>
            <a:br>
              <a:rPr lang="en-US" altLang="en-US" sz="4000" dirty="0">
                <a:solidFill>
                  <a:srgbClr val="FF0000"/>
                </a:solidFill>
                <a:latin typeface="Times New Roman" panose="02020603050405020304" pitchFamily="18" charset="0"/>
                <a:cs typeface="Times New Roman" panose="02020603050405020304" pitchFamily="18" charset="0"/>
              </a:rPr>
            </a:br>
            <a:r>
              <a:rPr lang="en-US" altLang="en-US" sz="2700" dirty="0">
                <a:solidFill>
                  <a:schemeClr val="tx1"/>
                </a:solidFill>
                <a:latin typeface="Times New Roman" panose="02020603050405020304" pitchFamily="18" charset="0"/>
                <a:cs typeface="Times New Roman" panose="02020603050405020304" pitchFamily="18" charset="0"/>
              </a:rPr>
              <a:t>Risk Assessment</a:t>
            </a:r>
          </a:p>
        </p:txBody>
      </p:sp>
      <p:sp>
        <p:nvSpPr>
          <p:cNvPr id="3" name="Content Placeholder 2"/>
          <p:cNvSpPr>
            <a:spLocks noGrp="1"/>
          </p:cNvSpPr>
          <p:nvPr>
            <p:ph idx="1"/>
          </p:nvPr>
        </p:nvSpPr>
        <p:spPr>
          <a:xfrm>
            <a:off x="1905000" y="1600200"/>
            <a:ext cx="8229600" cy="4005262"/>
          </a:xfrm>
        </p:spPr>
        <p:txBody>
          <a:bodyPr>
            <a:normAutofit/>
          </a:bodyPr>
          <a:lstStyle/>
          <a:p>
            <a:pPr marL="0" indent="0">
              <a:buNone/>
              <a:defRPr/>
            </a:pPr>
            <a:r>
              <a:rPr lang="en-US" sz="2400" b="1" dirty="0">
                <a:latin typeface="Times New Roman" panose="02020603050405020304" pitchFamily="18" charset="0"/>
                <a:cs typeface="Times New Roman" panose="02020603050405020304" pitchFamily="18" charset="0"/>
              </a:rPr>
              <a:t> Risk Assessment </a:t>
            </a:r>
            <a:r>
              <a:rPr lang="en-US" sz="2400" dirty="0">
                <a:latin typeface="Times New Roman" panose="02020603050405020304" pitchFamily="18" charset="0"/>
                <a:cs typeface="Times New Roman" panose="02020603050405020304" pitchFamily="18" charset="0"/>
              </a:rPr>
              <a:t>under the Final Rule requires consideration</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at least these four factors:</a:t>
            </a:r>
          </a:p>
          <a:p>
            <a:pPr>
              <a:defRPr/>
            </a:pPr>
            <a:r>
              <a:rPr lang="en-US" sz="2400" dirty="0">
                <a:latin typeface="Times New Roman" panose="02020603050405020304" pitchFamily="18" charset="0"/>
                <a:cs typeface="Times New Roman" panose="02020603050405020304" pitchFamily="18" charset="0"/>
              </a:rPr>
              <a:t>The nature and extent of the PHI involved, including the types of identifiers and the likelihood of re-identification;</a:t>
            </a:r>
          </a:p>
          <a:p>
            <a:pPr>
              <a:defRPr/>
            </a:pPr>
            <a:r>
              <a:rPr lang="en-US" sz="2400" dirty="0">
                <a:latin typeface="Times New Roman" panose="02020603050405020304" pitchFamily="18" charset="0"/>
                <a:cs typeface="Times New Roman" panose="02020603050405020304" pitchFamily="18" charset="0"/>
              </a:rPr>
              <a:t>The unauthorized person who used the PHI or to whom the disclosure was made;</a:t>
            </a:r>
          </a:p>
          <a:p>
            <a:pPr>
              <a:defRPr/>
            </a:pPr>
            <a:r>
              <a:rPr lang="en-US" sz="2400" dirty="0">
                <a:latin typeface="Times New Roman" panose="02020603050405020304" pitchFamily="18" charset="0"/>
                <a:cs typeface="Times New Roman" panose="02020603050405020304" pitchFamily="18" charset="0"/>
              </a:rPr>
              <a:t>Whether the PHI was actually acquired or viewed; and</a:t>
            </a:r>
          </a:p>
          <a:p>
            <a:pPr>
              <a:defRPr/>
            </a:pPr>
            <a:r>
              <a:rPr lang="en-US" sz="2400" dirty="0">
                <a:latin typeface="Times New Roman" panose="02020603050405020304" pitchFamily="18" charset="0"/>
                <a:cs typeface="Times New Roman" panose="02020603050405020304" pitchFamily="18" charset="0"/>
              </a:rPr>
              <a:t>The extent to which the risk to the PHI has been mitigated</a:t>
            </a:r>
          </a:p>
        </p:txBody>
      </p:sp>
      <p:sp>
        <p:nvSpPr>
          <p:cNvPr id="2" name="Footer Placeholder 1"/>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49</a:t>
            </a:fld>
            <a:endParaRPr lang="en-US" dirty="0"/>
          </a:p>
        </p:txBody>
      </p:sp>
      <p:pic>
        <p:nvPicPr>
          <p:cNvPr id="7" name="Picture 6" descr="https://tse1.mm.bing.net/th?&amp;id=JN.PCKgT9dj16wzFG5M22OKl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8088" y="5153342"/>
            <a:ext cx="1361440" cy="1361440"/>
          </a:xfrm>
          <a:prstGeom prst="rect">
            <a:avLst/>
          </a:prstGeom>
          <a:noFill/>
          <a:ln>
            <a:noFill/>
          </a:ln>
        </p:spPr>
      </p:pic>
    </p:spTree>
    <p:extLst>
      <p:ext uri="{BB962C8B-B14F-4D97-AF65-F5344CB8AC3E}">
        <p14:creationId xmlns:p14="http://schemas.microsoft.com/office/powerpoint/2010/main" val="101389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3505200" y="704850"/>
            <a:ext cx="4800600" cy="685800"/>
          </a:xfrm>
        </p:spPr>
        <p:txBody>
          <a:bodyPr>
            <a:normAutofit fontScale="90000"/>
          </a:bodyPr>
          <a:lstStyle/>
          <a:p>
            <a:pPr algn="ctr" eaLnBrk="1" hangingPunct="1">
              <a:defRPr/>
            </a:pPr>
            <a:r>
              <a:rPr lang="en-US" altLang="en-US" dirty="0"/>
              <a:t>	</a:t>
            </a:r>
            <a:r>
              <a:rPr lang="en-US" altLang="en-US" sz="4000" dirty="0">
                <a:solidFill>
                  <a:schemeClr val="accent6">
                    <a:lumMod val="60000"/>
                    <a:lumOff val="40000"/>
                  </a:schemeClr>
                </a:solidFill>
                <a:latin typeface="Times New Roman" pitchFamily="18" charset="0"/>
                <a:cs typeface="Times New Roman" pitchFamily="18" charset="0"/>
              </a:rPr>
              <a:t>What is HIPAA?</a:t>
            </a:r>
          </a:p>
        </p:txBody>
      </p:sp>
      <p:sp>
        <p:nvSpPr>
          <p:cNvPr id="32770" name="Rectangle 3"/>
          <p:cNvSpPr>
            <a:spLocks noGrp="1" noChangeArrowheads="1"/>
          </p:cNvSpPr>
          <p:nvPr>
            <p:ph type="body" sz="half" idx="2"/>
          </p:nvPr>
        </p:nvSpPr>
        <p:spPr>
          <a:xfrm>
            <a:off x="3657600" y="5562601"/>
            <a:ext cx="3276600" cy="223839"/>
          </a:xfrm>
          <a:solidFill>
            <a:schemeClr val="bg1"/>
          </a:solidFill>
        </p:spPr>
        <p:txBody>
          <a:bodyPr/>
          <a:lstStyle/>
          <a:p>
            <a:pPr marL="107950" indent="0">
              <a:lnSpc>
                <a:spcPct val="80000"/>
              </a:lnSpc>
              <a:buNone/>
            </a:pPr>
            <a:r>
              <a:rPr lang="en-US" altLang="en-US" sz="1050" dirty="0">
                <a:solidFill>
                  <a:srgbClr val="FF3300"/>
                </a:solidFill>
                <a:latin typeface="Times New Roman" pitchFamily="18" charset="0"/>
                <a:cs typeface="Times New Roman" pitchFamily="18" charset="0"/>
              </a:rPr>
              <a:t>Each part of HIPAA is governed by different laws</a:t>
            </a:r>
          </a:p>
        </p:txBody>
      </p:sp>
      <p:sp>
        <p:nvSpPr>
          <p:cNvPr id="2" name="Footer Placeholder 1"/>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EED0242E-4775-452C-8298-BB3DE86C1FA6}" type="slidenum">
              <a:rPr lang="en-US" altLang="en-US" smtClean="0"/>
              <a:pPr>
                <a:defRPr/>
              </a:pPr>
              <a:t>5</a:t>
            </a:fld>
            <a:endParaRPr lang="en-US" altLang="en-US" dirty="0"/>
          </a:p>
        </p:txBody>
      </p:sp>
      <p:sp>
        <p:nvSpPr>
          <p:cNvPr id="219146" name="Rectangle 10"/>
          <p:cNvSpPr>
            <a:spLocks noChangeArrowheads="1"/>
          </p:cNvSpPr>
          <p:nvPr/>
        </p:nvSpPr>
        <p:spPr bwMode="auto">
          <a:xfrm>
            <a:off x="2362200" y="1371600"/>
            <a:ext cx="7086600" cy="609600"/>
          </a:xfrm>
          <a:prstGeom prst="rect">
            <a:avLst/>
          </a:prstGeom>
          <a:noFill/>
          <a:ln>
            <a:noFill/>
          </a:ln>
          <a:effectLst/>
          <a:extLst/>
        </p:spPr>
        <p:txBody>
          <a:bodyPr/>
          <a:lstStyle>
            <a:lvl1pPr marL="342900" indent="-342900">
              <a:spcBef>
                <a:spcPct val="20000"/>
              </a:spcBef>
              <a:buClr>
                <a:schemeClr val="hlink"/>
              </a:buClr>
              <a:buSzPct val="70000"/>
              <a:buFont typeface="Wingdings" pitchFamily="2" charset="2"/>
              <a:buChar char="n"/>
              <a:defRPr sz="2800">
                <a:solidFill>
                  <a:schemeClr val="tx1"/>
                </a:solidFill>
                <a:effectLst>
                  <a:outerShdw blurRad="38100" dist="38100" dir="2700000" algn="tl">
                    <a:srgbClr val="FFFFFF"/>
                  </a:outerShdw>
                </a:effectLst>
                <a:latin typeface="Tahoma" pitchFamily="34" charset="0"/>
              </a:defRPr>
            </a:lvl1pPr>
            <a:lvl2pPr marL="742950" indent="-285750">
              <a:spcBef>
                <a:spcPct val="20000"/>
              </a:spcBef>
              <a:buClr>
                <a:schemeClr val="tx1"/>
              </a:buClr>
              <a:buChar char="–"/>
              <a:defRPr sz="2400">
                <a:solidFill>
                  <a:schemeClr val="tx1"/>
                </a:solidFill>
                <a:effectLst>
                  <a:outerShdw blurRad="38100" dist="38100" dir="2700000" algn="tl">
                    <a:srgbClr val="FFFFFF"/>
                  </a:outerShdw>
                </a:effectLst>
                <a:latin typeface="Tahoma" pitchFamily="34" charset="0"/>
              </a:defRPr>
            </a:lvl2pPr>
            <a:lvl3pPr marL="11430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FFFFFF"/>
                  </a:outerShdw>
                </a:effectLst>
                <a:latin typeface="Tahoma" pitchFamily="34" charset="0"/>
              </a:defRPr>
            </a:lvl3pPr>
            <a:lvl4pPr marL="1600200" indent="-228600">
              <a:spcBef>
                <a:spcPct val="20000"/>
              </a:spcBef>
              <a:buClr>
                <a:schemeClr val="tx1"/>
              </a:buClr>
              <a:buChar char="–"/>
              <a:defRPr>
                <a:solidFill>
                  <a:schemeClr val="tx1"/>
                </a:solidFill>
                <a:effectLst>
                  <a:outerShdw blurRad="38100" dist="38100" dir="2700000" algn="tl">
                    <a:srgbClr val="FFFFFF"/>
                  </a:outerShdw>
                </a:effectLst>
                <a:latin typeface="Tahoma" pitchFamily="34" charset="0"/>
              </a:defRPr>
            </a:lvl4pPr>
            <a:lvl5pPr marL="2057400" indent="-228600">
              <a:spcBef>
                <a:spcPct val="20000"/>
              </a:spcBef>
              <a:buClr>
                <a:schemeClr val="hlink"/>
              </a:buClr>
              <a:buSzPct val="70000"/>
              <a:buFont typeface="Wingdings" pitchFamily="2" charset="2"/>
              <a:buChar char="n"/>
              <a:defRPr>
                <a:solidFill>
                  <a:schemeClr val="tx1"/>
                </a:solidFill>
                <a:effectLst>
                  <a:outerShdw blurRad="38100" dist="38100" dir="2700000" algn="tl">
                    <a:srgbClr val="FFFFFF"/>
                  </a:outerShdw>
                </a:effectLst>
                <a:latin typeface="Tahoma" pitchFamily="34" charset="0"/>
              </a:defRPr>
            </a:lvl5pPr>
            <a:lvl6pPr marL="25146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FFFFFF"/>
                  </a:outerShdw>
                </a:effectLst>
                <a:latin typeface="Tahoma" pitchFamily="34" charset="0"/>
              </a:defRPr>
            </a:lvl6pPr>
            <a:lvl7pPr marL="29718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FFFFFF"/>
                  </a:outerShdw>
                </a:effectLst>
                <a:latin typeface="Tahoma" pitchFamily="34" charset="0"/>
              </a:defRPr>
            </a:lvl7pPr>
            <a:lvl8pPr marL="34290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FFFFFF"/>
                  </a:outerShdw>
                </a:effectLst>
                <a:latin typeface="Tahoma" pitchFamily="34" charset="0"/>
              </a:defRPr>
            </a:lvl8pPr>
            <a:lvl9pPr marL="38862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FFFFFF"/>
                  </a:outerShdw>
                </a:effectLst>
                <a:latin typeface="Tahoma" pitchFamily="34" charset="0"/>
              </a:defRPr>
            </a:lvl9pPr>
          </a:lstStyle>
          <a:p>
            <a:pPr marL="0" indent="0">
              <a:buNone/>
              <a:defRPr/>
            </a:pPr>
            <a:r>
              <a:rPr lang="en-US" altLang="en-US" sz="2400" dirty="0">
                <a:latin typeface="Times New Roman" pitchFamily="18" charset="0"/>
                <a:cs typeface="Times New Roman" pitchFamily="18" charset="0"/>
              </a:rPr>
              <a:t>Health Information Privacy and Portability Act of 1996</a:t>
            </a:r>
          </a:p>
          <a:p>
            <a:pPr marL="0" indent="0">
              <a:buNone/>
              <a:defRPr/>
            </a:pPr>
            <a:endParaRPr lang="en-US" altLang="en-US" sz="2400" dirty="0">
              <a:latin typeface="Times New Roman" pitchFamily="18" charset="0"/>
              <a:cs typeface="Times New Roman" pitchFamily="18" charset="0"/>
            </a:endParaRPr>
          </a:p>
          <a:p>
            <a:pPr marL="0" indent="0">
              <a:buNone/>
              <a:defRPr/>
            </a:pPr>
            <a:endParaRPr lang="en-US" altLang="en-US" sz="1800" dirty="0">
              <a:latin typeface="Times New Roman" pitchFamily="18" charset="0"/>
              <a:cs typeface="Times New Roman" pitchFamily="18" charset="0"/>
            </a:endParaRPr>
          </a:p>
          <a:p>
            <a:pPr marL="0" indent="0">
              <a:buNone/>
              <a:defRPr/>
            </a:pPr>
            <a:endParaRPr lang="en-US" altLang="en-US" sz="1800" dirty="0">
              <a:latin typeface="Times New Roman" pitchFamily="18" charset="0"/>
              <a:cs typeface="Times New Roman" pitchFamily="18" charset="0"/>
            </a:endParaRPr>
          </a:p>
          <a:p>
            <a:pPr marL="0" indent="0">
              <a:buNone/>
              <a:defRPr/>
            </a:pPr>
            <a:endParaRPr lang="en-US" altLang="en-US" sz="1200" dirty="0">
              <a:effectLst/>
              <a:latin typeface="Times New Roman" pitchFamily="18" charset="0"/>
              <a:cs typeface="Times New Roman" pitchFamily="18" charset="0"/>
            </a:endParaRPr>
          </a:p>
          <a:p>
            <a:pPr marL="0" indent="0">
              <a:buNone/>
              <a:defRPr/>
            </a:pPr>
            <a:endParaRPr lang="en-US" altLang="en-US" sz="1200" dirty="0">
              <a:effectLst/>
              <a:latin typeface="Times New Roman" pitchFamily="18" charset="0"/>
              <a:cs typeface="Times New Roman" pitchFamily="18" charset="0"/>
            </a:endParaRPr>
          </a:p>
          <a:p>
            <a:pPr marL="0" indent="0">
              <a:buNone/>
              <a:defRPr/>
            </a:pPr>
            <a:r>
              <a:rPr lang="en-US" altLang="en-US" sz="1800" b="1" dirty="0">
                <a:effectLst/>
                <a:latin typeface="Times New Roman" pitchFamily="18" charset="0"/>
                <a:cs typeface="Times New Roman" pitchFamily="18" charset="0"/>
              </a:rPr>
              <a:t>                    </a:t>
            </a:r>
            <a:endParaRPr lang="en-US" altLang="en-US" sz="1600" b="1" dirty="0">
              <a:effectLst/>
              <a:latin typeface="Times New Roman" pitchFamily="18" charset="0"/>
              <a:cs typeface="Times New Roman" pitchFamily="18" charset="0"/>
            </a:endParaRPr>
          </a:p>
        </p:txBody>
      </p:sp>
      <p:graphicFrame>
        <p:nvGraphicFramePr>
          <p:cNvPr id="7" name="Diagram 6"/>
          <p:cNvGraphicFramePr/>
          <p:nvPr>
            <p:extLst/>
          </p:nvPr>
        </p:nvGraphicFramePr>
        <p:xfrm>
          <a:off x="3733800" y="2009775"/>
          <a:ext cx="4191000" cy="279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https://tse2.mm.bing.net/th?id=JN.7ku54LZAXZklJPeOF5t8Iw&amp;w=187&amp;h=186&amp;c=7&amp;rs=1&amp;qlt=90&amp;o=4&amp;pid=1.7">
            <a:hlinkClick r:id="rId8"/>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2000" y="2743200"/>
            <a:ext cx="1828800" cy="1524000"/>
          </a:xfrm>
          <a:prstGeom prst="rect">
            <a:avLst/>
          </a:prstGeom>
          <a:noFill/>
          <a:ln>
            <a:noFill/>
          </a:ln>
        </p:spPr>
      </p:pic>
    </p:spTree>
    <p:extLst>
      <p:ext uri="{BB962C8B-B14F-4D97-AF65-F5344CB8AC3E}">
        <p14:creationId xmlns:p14="http://schemas.microsoft.com/office/powerpoint/2010/main" val="217275775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0" y="609600"/>
            <a:ext cx="7162800" cy="990600"/>
          </a:xfrm>
        </p:spPr>
        <p:txBody>
          <a:bodyPr>
            <a:normAutofit fontScale="90000"/>
          </a:bodyPr>
          <a:lstStyle/>
          <a:p>
            <a:pPr algn="ctr"/>
            <a:r>
              <a:rPr lang="en-US" altLang="en-US" sz="4000" dirty="0">
                <a:solidFill>
                  <a:srgbClr val="FF0000"/>
                </a:solidFill>
                <a:latin typeface="Times New Roman" panose="02020603050405020304" pitchFamily="18" charset="0"/>
                <a:cs typeface="Times New Roman" panose="02020603050405020304" pitchFamily="18" charset="0"/>
              </a:rPr>
              <a:t>Breach Notification</a:t>
            </a:r>
            <a:br>
              <a:rPr lang="en-US" altLang="en-US" sz="4000" dirty="0">
                <a:solidFill>
                  <a:srgbClr val="FF0000"/>
                </a:solidFill>
                <a:latin typeface="Times New Roman" panose="02020603050405020304" pitchFamily="18" charset="0"/>
                <a:cs typeface="Times New Roman" panose="02020603050405020304" pitchFamily="18" charset="0"/>
              </a:rPr>
            </a:br>
            <a:r>
              <a:rPr lang="en-US" altLang="en-US" sz="2700" dirty="0">
                <a:solidFill>
                  <a:schemeClr val="tx1"/>
                </a:solidFill>
                <a:latin typeface="Times New Roman" panose="02020603050405020304" pitchFamily="18" charset="0"/>
                <a:cs typeface="Times New Roman" panose="02020603050405020304" pitchFamily="18" charset="0"/>
              </a:rPr>
              <a:t>Risk Assessment Factor #1</a:t>
            </a:r>
          </a:p>
        </p:txBody>
      </p:sp>
      <p:sp>
        <p:nvSpPr>
          <p:cNvPr id="14339" name="Content Placeholder 2"/>
          <p:cNvSpPr>
            <a:spLocks noGrp="1"/>
          </p:cNvSpPr>
          <p:nvPr>
            <p:ph idx="1"/>
          </p:nvPr>
        </p:nvSpPr>
        <p:spPr>
          <a:xfrm>
            <a:off x="1981200" y="1676400"/>
            <a:ext cx="8077200" cy="3124200"/>
          </a:xfrm>
        </p:spPr>
        <p:txBody>
          <a:bodyPr>
            <a:normAutofit fontScale="92500" lnSpcReduction="10000"/>
          </a:bodyPr>
          <a:lstStyle/>
          <a:p>
            <a:pPr marL="0" indent="0">
              <a:buNone/>
            </a:pPr>
            <a:r>
              <a:rPr lang="en-US" altLang="en-US" sz="2000" b="1" dirty="0">
                <a:latin typeface="Times New Roman" panose="02020603050405020304" pitchFamily="18" charset="0"/>
                <a:cs typeface="Times New Roman" panose="02020603050405020304" pitchFamily="18" charset="0"/>
              </a:rPr>
              <a:t> </a:t>
            </a:r>
            <a:endParaRPr lang="en-US" altLang="en-US" sz="2000" dirty="0">
              <a:latin typeface="Times New Roman" panose="02020603050405020304" pitchFamily="18" charset="0"/>
              <a:cs typeface="Times New Roman" panose="02020603050405020304" pitchFamily="18" charset="0"/>
            </a:endParaRPr>
          </a:p>
          <a:p>
            <a:pPr marL="0" indent="0">
              <a:buNone/>
            </a:pPr>
            <a:r>
              <a:rPr lang="en-US" altLang="en-US" sz="2000" dirty="0">
                <a:latin typeface="Times New Roman" panose="02020603050405020304" pitchFamily="18" charset="0"/>
                <a:cs typeface="Times New Roman" panose="02020603050405020304" pitchFamily="18" charset="0"/>
              </a:rPr>
              <a:t>Evaluate the nature and the extent of the PHI involved, including types of identifiers and likelihood of re-identification of the PHI:</a:t>
            </a:r>
          </a:p>
          <a:p>
            <a:pPr marL="0" indent="0">
              <a:buNone/>
            </a:pPr>
            <a:r>
              <a:rPr lang="en-US" altLang="en-US" sz="2000" dirty="0">
                <a:latin typeface="Times New Roman" panose="02020603050405020304" pitchFamily="18" charset="0"/>
                <a:cs typeface="Times New Roman" panose="02020603050405020304" pitchFamily="18" charset="0"/>
              </a:rPr>
              <a:t>	</a:t>
            </a:r>
            <a:r>
              <a:rPr lang="en-US" altLang="en-US" sz="2000" dirty="0">
                <a:latin typeface="Calibri"/>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Social security number, credit card, financial data (risk of</a:t>
            </a:r>
          </a:p>
          <a:p>
            <a:pPr marL="0" indent="0">
              <a:buNone/>
            </a:pPr>
            <a:r>
              <a:rPr lang="en-US" altLang="en-US" sz="2000" dirty="0">
                <a:latin typeface="Times New Roman" panose="02020603050405020304" pitchFamily="18" charset="0"/>
                <a:cs typeface="Times New Roman" panose="02020603050405020304" pitchFamily="18" charset="0"/>
              </a:rPr>
              <a:t>	    identity theft or financial or other fraud)</a:t>
            </a:r>
          </a:p>
          <a:p>
            <a:pPr marL="0" indent="0">
              <a:buNone/>
            </a:pPr>
            <a:r>
              <a:rPr lang="en-US" altLang="en-US" sz="2000" dirty="0">
                <a:latin typeface="Times New Roman" panose="02020603050405020304" pitchFamily="18" charset="0"/>
                <a:cs typeface="Times New Roman" panose="02020603050405020304" pitchFamily="18" charset="0"/>
              </a:rPr>
              <a:t> 	</a:t>
            </a:r>
            <a:r>
              <a:rPr lang="en-US" altLang="en-US" sz="2000" dirty="0">
                <a:latin typeface="Calibri"/>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Clinical detail, diagnosis, treatment, medications</a:t>
            </a:r>
          </a:p>
          <a:p>
            <a:pPr marL="0" indent="0">
              <a:buNone/>
            </a:pPr>
            <a:r>
              <a:rPr lang="en-US" altLang="en-US" sz="2000" dirty="0">
                <a:latin typeface="Times New Roman" panose="02020603050405020304" pitchFamily="18" charset="0"/>
                <a:cs typeface="Times New Roman" panose="02020603050405020304" pitchFamily="18" charset="0"/>
              </a:rPr>
              <a:t> 	</a:t>
            </a:r>
            <a:r>
              <a:rPr lang="en-US" altLang="en-US" sz="2000" dirty="0">
                <a:latin typeface="Calibri"/>
                <a:cs typeface="Times New Roman" panose="02020603050405020304" pitchFamily="18" charset="0"/>
              </a:rPr>
              <a:t>◦   </a:t>
            </a:r>
            <a:r>
              <a:rPr lang="en-US" altLang="en-US" sz="2000" dirty="0">
                <a:latin typeface="Times New Roman" panose="02020603050405020304" pitchFamily="18" charset="0"/>
                <a:cs typeface="Times New Roman" panose="02020603050405020304" pitchFamily="18" charset="0"/>
              </a:rPr>
              <a:t>Mental health, substance abuse, sexually transmitted </a:t>
            </a:r>
          </a:p>
          <a:p>
            <a:pPr marL="0" indent="0">
              <a:buNone/>
            </a:pPr>
            <a:r>
              <a:rPr lang="en-US" altLang="en-US" sz="2000" dirty="0">
                <a:latin typeface="Times New Roman" panose="02020603050405020304" pitchFamily="18" charset="0"/>
                <a:cs typeface="Times New Roman" panose="02020603050405020304" pitchFamily="18" charset="0"/>
              </a:rPr>
              <a:t>	    diseases, pregnancy</a:t>
            </a:r>
          </a:p>
        </p:txBody>
      </p:sp>
      <p:sp>
        <p:nvSpPr>
          <p:cNvPr id="2" name="Footer Placeholder 1"/>
          <p:cNvSpPr>
            <a:spLocks noGrp="1"/>
          </p:cNvSpPr>
          <p:nvPr>
            <p:ph type="ftr" sz="quarter" idx="11"/>
          </p:nvPr>
        </p:nvSpPr>
        <p:spPr/>
        <p:txBody>
          <a:bodyPr/>
          <a:lstStyle/>
          <a:p>
            <a:pPr>
              <a:defRPr/>
            </a:pPr>
            <a:endParaRPr lang="en-US" dirty="0"/>
          </a:p>
        </p:txBody>
      </p:sp>
      <p:sp>
        <p:nvSpPr>
          <p:cNvPr id="3" name="Slide Number Placeholder 2"/>
          <p:cNvSpPr>
            <a:spLocks noGrp="1"/>
          </p:cNvSpPr>
          <p:nvPr>
            <p:ph type="sldNum" sz="quarter" idx="12"/>
          </p:nvPr>
        </p:nvSpPr>
        <p:spPr/>
        <p:txBody>
          <a:bodyPr/>
          <a:lstStyle/>
          <a:p>
            <a:pPr>
              <a:defRPr/>
            </a:pPr>
            <a:fld id="{9E696FFB-220C-4EB6-B537-D9C8AD780086}" type="slidenum">
              <a:rPr lang="en-US" smtClean="0"/>
              <a:pPr>
                <a:defRPr/>
              </a:pPr>
              <a:t>50</a:t>
            </a:fld>
            <a:endParaRPr lang="en-US" dirty="0"/>
          </a:p>
        </p:txBody>
      </p:sp>
      <p:pic>
        <p:nvPicPr>
          <p:cNvPr id="7" name="Picture 6" descr="https://tse1.mm.bing.net/th?&amp;id=JN.PCKgT9dj16wzFG5M22OKl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170" y="4800600"/>
            <a:ext cx="1361440" cy="1361440"/>
          </a:xfrm>
          <a:prstGeom prst="rect">
            <a:avLst/>
          </a:prstGeom>
          <a:noFill/>
          <a:ln>
            <a:noFill/>
          </a:ln>
        </p:spPr>
      </p:pic>
    </p:spTree>
    <p:extLst>
      <p:ext uri="{BB962C8B-B14F-4D97-AF65-F5344CB8AC3E}">
        <p14:creationId xmlns:p14="http://schemas.microsoft.com/office/powerpoint/2010/main" val="3408019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043419" y="457200"/>
            <a:ext cx="5867400" cy="1143000"/>
          </a:xfrm>
        </p:spPr>
        <p:txBody>
          <a:bodyPr>
            <a:normAutofit/>
          </a:bodyPr>
          <a:lstStyle/>
          <a:p>
            <a:pPr algn="ctr"/>
            <a:r>
              <a:rPr lang="en-US" altLang="en-US" dirty="0">
                <a:solidFill>
                  <a:srgbClr val="FF0000"/>
                </a:solidFill>
                <a:latin typeface="Times New Roman" panose="02020603050405020304" pitchFamily="18" charset="0"/>
                <a:cs typeface="Times New Roman" panose="02020603050405020304" pitchFamily="18" charset="0"/>
              </a:rPr>
              <a:t>Breach Notification</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sz="2400" dirty="0">
                <a:solidFill>
                  <a:schemeClr val="tx1"/>
                </a:solidFill>
                <a:latin typeface="Times New Roman" panose="02020603050405020304" pitchFamily="18" charset="0"/>
                <a:cs typeface="Times New Roman" panose="02020603050405020304" pitchFamily="18" charset="0"/>
              </a:rPr>
              <a:t>Risk Assessment Factor #2</a:t>
            </a:r>
          </a:p>
        </p:txBody>
      </p:sp>
      <p:sp>
        <p:nvSpPr>
          <p:cNvPr id="7" name="Content Placeholder 6"/>
          <p:cNvSpPr>
            <a:spLocks noGrp="1"/>
          </p:cNvSpPr>
          <p:nvPr>
            <p:ph sz="half" idx="2"/>
          </p:nvPr>
        </p:nvSpPr>
        <p:spPr>
          <a:xfrm>
            <a:off x="1119931" y="1787554"/>
            <a:ext cx="8001000" cy="2514600"/>
          </a:xfrm>
        </p:spPr>
        <p:txBody>
          <a:bodyPr/>
          <a:lstStyle/>
          <a:p>
            <a:r>
              <a:rPr lang="en-US" sz="2000" dirty="0">
                <a:latin typeface="Times New Roman" panose="02020603050405020304" pitchFamily="18" charset="0"/>
                <a:cs typeface="Times New Roman" panose="02020603050405020304" pitchFamily="18" charset="0"/>
              </a:rPr>
              <a:t>Consider the unauthorized person who impermissibly used the PHI or to whom the impermissible disclosure was made:</a:t>
            </a:r>
          </a:p>
          <a:p>
            <a:pPr lvl="2"/>
            <a:r>
              <a:rPr lang="en-US" dirty="0">
                <a:latin typeface="Times New Roman" panose="02020603050405020304" pitchFamily="18" charset="0"/>
                <a:cs typeface="Times New Roman" panose="02020603050405020304" pitchFamily="18" charset="0"/>
              </a:rPr>
              <a:t>Does the unauthorized person who received the information have obligations to protect its privacy and security?  </a:t>
            </a:r>
          </a:p>
          <a:p>
            <a:pPr lvl="2"/>
            <a:r>
              <a:rPr lang="en-US" dirty="0">
                <a:latin typeface="Times New Roman" panose="02020603050405020304" pitchFamily="18" charset="0"/>
                <a:cs typeface="Times New Roman" panose="02020603050405020304" pitchFamily="18" charset="0"/>
              </a:rPr>
              <a:t>Is that person workforce of a covered entity or a business associate?</a:t>
            </a:r>
          </a:p>
          <a:p>
            <a:pPr lvl="2"/>
            <a:r>
              <a:rPr lang="en-US" dirty="0">
                <a:latin typeface="Times New Roman" panose="02020603050405020304" pitchFamily="18" charset="0"/>
                <a:cs typeface="Times New Roman" panose="02020603050405020304" pitchFamily="18" charset="0"/>
              </a:rPr>
              <a:t>Does the unauthorized person who received the PHI have the wherewithal to re-identify it?</a:t>
            </a:r>
          </a:p>
          <a:p>
            <a:pPr marL="392113" lvl="1" indent="0">
              <a:buNone/>
            </a:pPr>
            <a:endParaRPr lang="en-US" dirty="0">
              <a:latin typeface="Times New Roman" panose="02020603050405020304" pitchFamily="18" charset="0"/>
              <a:cs typeface="Times New Roman" panose="02020603050405020304" pitchFamily="18" charset="0"/>
            </a:endParaRPr>
          </a:p>
          <a:p>
            <a:pPr marL="109537" indent="0">
              <a:buNone/>
            </a:pPr>
            <a:endParaRPr lang="en-US" dirty="0"/>
          </a:p>
        </p:txBody>
      </p:sp>
      <p:sp>
        <p:nvSpPr>
          <p:cNvPr id="2" name="Footer Placeholder 1"/>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51</a:t>
            </a:fld>
            <a:endParaRPr lang="en-US" dirty="0"/>
          </a:p>
        </p:txBody>
      </p:sp>
      <p:pic>
        <p:nvPicPr>
          <p:cNvPr id="8" name="Picture 7" descr="https://tse1.mm.bing.net/th?&amp;id=JN.PCKgT9dj16wzFG5M22OKl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724400"/>
            <a:ext cx="1361440" cy="1361440"/>
          </a:xfrm>
          <a:prstGeom prst="rect">
            <a:avLst/>
          </a:prstGeom>
          <a:noFill/>
          <a:ln>
            <a:noFill/>
          </a:ln>
        </p:spPr>
      </p:pic>
    </p:spTree>
    <p:extLst>
      <p:ext uri="{BB962C8B-B14F-4D97-AF65-F5344CB8AC3E}">
        <p14:creationId xmlns:p14="http://schemas.microsoft.com/office/powerpoint/2010/main" val="4229329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352800" y="457200"/>
            <a:ext cx="5486400" cy="1143000"/>
          </a:xfrm>
        </p:spPr>
        <p:txBody>
          <a:bodyPr>
            <a:normAutofit/>
          </a:bodyPr>
          <a:lstStyle/>
          <a:p>
            <a:pPr algn="ctr"/>
            <a:r>
              <a:rPr lang="en-US" altLang="en-US" dirty="0">
                <a:solidFill>
                  <a:srgbClr val="FF0000"/>
                </a:solidFill>
                <a:latin typeface="Times New Roman" panose="02020603050405020304" pitchFamily="18" charset="0"/>
                <a:cs typeface="Times New Roman" panose="02020603050405020304" pitchFamily="18" charset="0"/>
              </a:rPr>
              <a:t>Breach Notification</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sz="2400" dirty="0">
                <a:solidFill>
                  <a:schemeClr val="tx1"/>
                </a:solidFill>
                <a:latin typeface="Times New Roman" panose="02020603050405020304" pitchFamily="18" charset="0"/>
                <a:cs typeface="Times New Roman" panose="02020603050405020304" pitchFamily="18" charset="0"/>
              </a:rPr>
              <a:t>Risk Assessment Factor #3</a:t>
            </a:r>
          </a:p>
        </p:txBody>
      </p:sp>
      <p:sp>
        <p:nvSpPr>
          <p:cNvPr id="5" name="Content Placeholder 4"/>
          <p:cNvSpPr>
            <a:spLocks noGrp="1"/>
          </p:cNvSpPr>
          <p:nvPr>
            <p:ph sz="half" idx="1"/>
          </p:nvPr>
        </p:nvSpPr>
        <p:spPr>
          <a:xfrm>
            <a:off x="2209800" y="1676400"/>
            <a:ext cx="7924800" cy="2743200"/>
          </a:xfrm>
        </p:spPr>
        <p:txBody>
          <a:bodyPr>
            <a:normAutofit lnSpcReduction="10000"/>
          </a:bodyPr>
          <a:lstStyle/>
          <a:p>
            <a:r>
              <a:rPr lang="en-US" sz="2000" dirty="0">
                <a:latin typeface="Times New Roman" panose="02020603050405020304" pitchFamily="18" charset="0"/>
                <a:cs typeface="Times New Roman" panose="02020603050405020304" pitchFamily="18" charset="0"/>
              </a:rPr>
              <a:t>Consider whether the PHI was actually acquired or viewed or if only the opportunity existed for the information to be acquired or viewed</a:t>
            </a:r>
          </a:p>
          <a:p>
            <a:r>
              <a:rPr lang="en-US" sz="2000" dirty="0">
                <a:latin typeface="Times New Roman" panose="02020603050405020304" pitchFamily="18" charset="0"/>
                <a:cs typeface="Times New Roman" panose="02020603050405020304" pitchFamily="18" charset="0"/>
              </a:rPr>
              <a:t>Example:  </a:t>
            </a:r>
          </a:p>
          <a:p>
            <a:pPr lvl="1"/>
            <a:r>
              <a:rPr lang="en-US" sz="1800" dirty="0">
                <a:latin typeface="Times New Roman" panose="02020603050405020304" pitchFamily="18" charset="0"/>
                <a:cs typeface="Times New Roman" panose="02020603050405020304" pitchFamily="18" charset="0"/>
              </a:rPr>
              <a:t>Laptop computer was stolen, later recovered and IT analysis shows that PHI on the computer was never accessed, viewed, acquired, transferred, or otherwise compromised  </a:t>
            </a:r>
          </a:p>
          <a:p>
            <a:pPr lvl="1"/>
            <a:r>
              <a:rPr lang="en-US" sz="1800" dirty="0">
                <a:latin typeface="Times New Roman" panose="02020603050405020304" pitchFamily="18" charset="0"/>
                <a:cs typeface="Times New Roman" panose="02020603050405020304" pitchFamily="18" charset="0"/>
              </a:rPr>
              <a:t>The entity could determine the information was not actually acquired by an unauthorized individual, although opportunity existed</a:t>
            </a:r>
          </a:p>
          <a:p>
            <a:pPr marL="109537" indent="0">
              <a:buNone/>
            </a:pPr>
            <a:endParaRPr lang="en-US" dirty="0"/>
          </a:p>
        </p:txBody>
      </p:sp>
      <p:sp>
        <p:nvSpPr>
          <p:cNvPr id="2" name="Footer Placeholder 1"/>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52</a:t>
            </a:fld>
            <a:endParaRPr lang="en-US"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572000"/>
            <a:ext cx="1447800" cy="1330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213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algn="ctr"/>
            <a:r>
              <a:rPr lang="en-US" altLang="en-US" dirty="0">
                <a:solidFill>
                  <a:srgbClr val="FF0000"/>
                </a:solidFill>
                <a:latin typeface="Times New Roman" panose="02020603050405020304" pitchFamily="18" charset="0"/>
                <a:cs typeface="Times New Roman" panose="02020603050405020304" pitchFamily="18" charset="0"/>
              </a:rPr>
              <a:t>Breach Notification</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sz="2400" dirty="0">
                <a:solidFill>
                  <a:schemeClr val="tx1"/>
                </a:solidFill>
                <a:latin typeface="Times New Roman" panose="02020603050405020304" pitchFamily="18" charset="0"/>
                <a:cs typeface="Times New Roman" panose="02020603050405020304" pitchFamily="18" charset="0"/>
              </a:rPr>
              <a:t>Risk Assessment Factor #4</a:t>
            </a:r>
          </a:p>
        </p:txBody>
      </p:sp>
      <p:sp>
        <p:nvSpPr>
          <p:cNvPr id="5" name="Content Placeholder 4"/>
          <p:cNvSpPr>
            <a:spLocks noGrp="1"/>
          </p:cNvSpPr>
          <p:nvPr>
            <p:ph sz="half" idx="1"/>
          </p:nvPr>
        </p:nvSpPr>
        <p:spPr>
          <a:xfrm>
            <a:off x="1905000" y="1752600"/>
            <a:ext cx="8305800" cy="2057400"/>
          </a:xfrm>
        </p:spPr>
        <p:txBody>
          <a:bodyPr>
            <a:normAutofit lnSpcReduction="10000"/>
          </a:bodyPr>
          <a:lstStyle/>
          <a:p>
            <a:r>
              <a:rPr lang="en-US" sz="2000" dirty="0">
                <a:latin typeface="Times New Roman" panose="02020603050405020304" pitchFamily="18" charset="0"/>
                <a:cs typeface="Times New Roman" panose="02020603050405020304" pitchFamily="18" charset="0"/>
              </a:rPr>
              <a:t>Consider the extent to which the risk to the PHI has been mitigated:</a:t>
            </a:r>
          </a:p>
          <a:p>
            <a:pPr lvl="1"/>
            <a:r>
              <a:rPr lang="en-US" sz="2000" dirty="0">
                <a:latin typeface="Times New Roman" panose="02020603050405020304" pitchFamily="18" charset="0"/>
                <a:cs typeface="Times New Roman" panose="02020603050405020304" pitchFamily="18" charset="0"/>
              </a:rPr>
              <a:t>Example: Obtain the recipient’s satisfactory assurance that information will not be further used or disclosed</a:t>
            </a:r>
          </a:p>
          <a:p>
            <a:pPr lvl="3"/>
            <a:r>
              <a:rPr lang="en-US" dirty="0">
                <a:latin typeface="Times New Roman" panose="02020603050405020304" pitchFamily="18" charset="0"/>
                <a:cs typeface="Times New Roman" panose="02020603050405020304" pitchFamily="18" charset="0"/>
              </a:rPr>
              <a:t>Confidentiality Agreement</a:t>
            </a:r>
          </a:p>
          <a:p>
            <a:pPr lvl="3"/>
            <a:r>
              <a:rPr lang="en-US" dirty="0">
                <a:latin typeface="Times New Roman" panose="02020603050405020304" pitchFamily="18" charset="0"/>
                <a:cs typeface="Times New Roman" panose="02020603050405020304" pitchFamily="18" charset="0"/>
              </a:rPr>
              <a:t>Destruction, if credible</a:t>
            </a:r>
          </a:p>
          <a:p>
            <a:pPr lvl="3"/>
            <a:r>
              <a:rPr lang="en-US" dirty="0">
                <a:latin typeface="Times New Roman" panose="02020603050405020304" pitchFamily="18" charset="0"/>
                <a:cs typeface="Times New Roman" panose="02020603050405020304" pitchFamily="18" charset="0"/>
              </a:rPr>
              <a:t>Reasonable Assurance</a:t>
            </a:r>
            <a:endParaRPr lang="en-US" dirty="0"/>
          </a:p>
        </p:txBody>
      </p:sp>
      <p:sp>
        <p:nvSpPr>
          <p:cNvPr id="2" name="Footer Placeholder 1"/>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53</a:t>
            </a:fld>
            <a:endParaRPr lang="en-US" dirty="0"/>
          </a:p>
        </p:txBody>
      </p:sp>
      <p:pic>
        <p:nvPicPr>
          <p:cNvPr id="7" name="Picture 6" descr="https://tse1.mm.bing.net/th?&amp;id=JN.PCKgT9dj16wzFG5M22OKl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3601085"/>
            <a:ext cx="1361440" cy="1361440"/>
          </a:xfrm>
          <a:prstGeom prst="rect">
            <a:avLst/>
          </a:prstGeom>
          <a:noFill/>
          <a:ln>
            <a:noFill/>
          </a:ln>
        </p:spPr>
      </p:pic>
    </p:spTree>
    <p:extLst>
      <p:ext uri="{BB962C8B-B14F-4D97-AF65-F5344CB8AC3E}">
        <p14:creationId xmlns:p14="http://schemas.microsoft.com/office/powerpoint/2010/main" val="17035457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lgn="ctr"/>
            <a:r>
              <a:rPr lang="en-US" altLang="en-US" dirty="0">
                <a:solidFill>
                  <a:srgbClr val="FF0000"/>
                </a:solidFill>
                <a:latin typeface="Times New Roman" panose="02020603050405020304" pitchFamily="18" charset="0"/>
                <a:cs typeface="Times New Roman" panose="02020603050405020304" pitchFamily="18" charset="0"/>
              </a:rPr>
              <a:t>Breach Notification</a:t>
            </a:r>
            <a:br>
              <a:rPr lang="en-US" altLang="en-US" dirty="0">
                <a:solidFill>
                  <a:srgbClr val="FF0000"/>
                </a:solidFill>
                <a:latin typeface="Times New Roman" panose="02020603050405020304" pitchFamily="18" charset="0"/>
                <a:cs typeface="Times New Roman" panose="02020603050405020304" pitchFamily="18" charset="0"/>
              </a:rPr>
            </a:br>
            <a:r>
              <a:rPr lang="en-US" altLang="en-US" sz="2400" dirty="0">
                <a:solidFill>
                  <a:schemeClr val="tx1"/>
                </a:solidFill>
                <a:latin typeface="Times New Roman" panose="02020603050405020304" pitchFamily="18" charset="0"/>
                <a:cs typeface="Times New Roman" panose="02020603050405020304" pitchFamily="18" charset="0"/>
              </a:rPr>
              <a:t>Risk Assessment Conclusion</a:t>
            </a:r>
          </a:p>
        </p:txBody>
      </p:sp>
      <p:sp>
        <p:nvSpPr>
          <p:cNvPr id="5" name="Content Placeholder 4"/>
          <p:cNvSpPr>
            <a:spLocks noGrp="1"/>
          </p:cNvSpPr>
          <p:nvPr>
            <p:ph sz="half" idx="1"/>
          </p:nvPr>
        </p:nvSpPr>
        <p:spPr>
          <a:xfrm>
            <a:off x="2133600" y="1752600"/>
            <a:ext cx="8001000" cy="2819400"/>
          </a:xfrm>
        </p:spPr>
        <p:txBody>
          <a:bodyPr>
            <a:normAutofit fontScale="92500" lnSpcReduction="10000"/>
          </a:bodyPr>
          <a:lstStyle/>
          <a:p>
            <a:r>
              <a:rPr lang="en-US" sz="2000" dirty="0">
                <a:latin typeface="Times New Roman" panose="02020603050405020304" pitchFamily="18" charset="0"/>
                <a:cs typeface="Times New Roman" panose="02020603050405020304" pitchFamily="18" charset="0"/>
              </a:rPr>
              <a:t>Evaluate the overall probability that the PHI has been compromised by considering all the factors in combination (and more, as needed)</a:t>
            </a:r>
          </a:p>
          <a:p>
            <a:r>
              <a:rPr lang="en-US" sz="2000" dirty="0">
                <a:latin typeface="Times New Roman" panose="02020603050405020304" pitchFamily="18" charset="0"/>
                <a:cs typeface="Times New Roman" panose="02020603050405020304" pitchFamily="18" charset="0"/>
              </a:rPr>
              <a:t>Risk assessments should be:</a:t>
            </a:r>
          </a:p>
          <a:p>
            <a:pPr lvl="2"/>
            <a:r>
              <a:rPr lang="en-US" sz="1800" dirty="0">
                <a:latin typeface="Times New Roman" panose="02020603050405020304" pitchFamily="18" charset="0"/>
                <a:cs typeface="Times New Roman" panose="02020603050405020304" pitchFamily="18" charset="0"/>
              </a:rPr>
              <a:t>Thorough</a:t>
            </a:r>
          </a:p>
          <a:p>
            <a:pPr lvl="2"/>
            <a:r>
              <a:rPr lang="en-US" sz="1800" dirty="0">
                <a:latin typeface="Times New Roman" panose="02020603050405020304" pitchFamily="18" charset="0"/>
                <a:cs typeface="Times New Roman" panose="02020603050405020304" pitchFamily="18" charset="0"/>
              </a:rPr>
              <a:t>Performed in good faith </a:t>
            </a:r>
          </a:p>
          <a:p>
            <a:pPr lvl="2"/>
            <a:r>
              <a:rPr lang="en-US" sz="1800" dirty="0">
                <a:latin typeface="Times New Roman" panose="02020603050405020304" pitchFamily="18" charset="0"/>
                <a:cs typeface="Times New Roman" panose="02020603050405020304" pitchFamily="18" charset="0"/>
              </a:rPr>
              <a:t>Conclusions should be reasonably based on the facts</a:t>
            </a:r>
          </a:p>
          <a:p>
            <a:r>
              <a:rPr lang="en-US" sz="2000" dirty="0">
                <a:latin typeface="Times New Roman" panose="02020603050405020304" pitchFamily="18" charset="0"/>
                <a:cs typeface="Times New Roman" panose="02020603050405020304" pitchFamily="18" charset="0"/>
              </a:rPr>
              <a:t>If evaluation of the factors fails to demonstrate low probability that the PHI has been compromised, breach notification is required</a:t>
            </a:r>
          </a:p>
        </p:txBody>
      </p:sp>
      <p:sp>
        <p:nvSpPr>
          <p:cNvPr id="2" name="Footer Placeholder 1"/>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54</a:t>
            </a:fld>
            <a:endParaRPr lang="en-US" dirty="0"/>
          </a:p>
        </p:txBody>
      </p:sp>
      <p:pic>
        <p:nvPicPr>
          <p:cNvPr id="9" name="Picture 8" descr="https://tse2.mm.bing.net/th?id=JN.n9euzCD1khLC5nugg4GbdA&amp;w=187&amp;h=182&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495801"/>
            <a:ext cx="1981200" cy="1988185"/>
          </a:xfrm>
          <a:prstGeom prst="rect">
            <a:avLst/>
          </a:prstGeom>
          <a:noFill/>
          <a:ln>
            <a:noFill/>
          </a:ln>
        </p:spPr>
      </p:pic>
    </p:spTree>
    <p:extLst>
      <p:ext uri="{BB962C8B-B14F-4D97-AF65-F5344CB8AC3E}">
        <p14:creationId xmlns:p14="http://schemas.microsoft.com/office/powerpoint/2010/main" val="28845381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05000" y="533400"/>
            <a:ext cx="8229600" cy="1143000"/>
          </a:xfrm>
        </p:spPr>
        <p:txBody>
          <a:bodyPr>
            <a:normAutofit/>
          </a:bodyPr>
          <a:lstStyle/>
          <a:p>
            <a:pPr algn="ctr"/>
            <a:r>
              <a:rPr lang="en-US" altLang="en-US" dirty="0">
                <a:solidFill>
                  <a:srgbClr val="FF0000"/>
                </a:solidFill>
                <a:effectLst/>
                <a:latin typeface="Times New Roman" panose="02020603050405020304" pitchFamily="18" charset="0"/>
                <a:cs typeface="Times New Roman" panose="02020603050405020304" pitchFamily="18" charset="0"/>
              </a:rPr>
              <a:t>Breach Notification</a:t>
            </a:r>
            <a:br>
              <a:rPr lang="en-US" altLang="en-US" dirty="0">
                <a:solidFill>
                  <a:srgbClr val="FF0000"/>
                </a:solidFill>
                <a:effectLst/>
                <a:latin typeface="Times New Roman" panose="02020603050405020304" pitchFamily="18" charset="0"/>
                <a:cs typeface="Times New Roman" panose="02020603050405020304" pitchFamily="18" charset="0"/>
              </a:rPr>
            </a:br>
            <a:r>
              <a:rPr lang="en-US" altLang="en-US" sz="2700" dirty="0">
                <a:solidFill>
                  <a:schemeClr val="tx1"/>
                </a:solidFill>
                <a:latin typeface="Times New Roman" panose="02020603050405020304" pitchFamily="18" charset="0"/>
                <a:cs typeface="Times New Roman" panose="02020603050405020304" pitchFamily="18" charset="0"/>
              </a:rPr>
              <a:t>When Risk Assessment Not Required</a:t>
            </a:r>
          </a:p>
        </p:txBody>
      </p:sp>
      <p:sp>
        <p:nvSpPr>
          <p:cNvPr id="3" name="Content Placeholder 2"/>
          <p:cNvSpPr>
            <a:spLocks noGrp="1"/>
          </p:cNvSpPr>
          <p:nvPr>
            <p:ph idx="1"/>
          </p:nvPr>
        </p:nvSpPr>
        <p:spPr>
          <a:xfrm>
            <a:off x="1905000" y="2057400"/>
            <a:ext cx="8229600" cy="1600200"/>
          </a:xfrm>
        </p:spPr>
        <p:txBody>
          <a:bodyPr>
            <a:normAutofit/>
          </a:bodyPr>
          <a:lstStyle/>
          <a:p>
            <a:pPr marL="0" indent="0">
              <a:buNone/>
              <a:defRPr/>
            </a:pPr>
            <a:r>
              <a:rPr lang="en-US" sz="2400" dirty="0">
                <a:latin typeface="Times New Roman" panose="02020603050405020304" pitchFamily="18" charset="0"/>
                <a:cs typeface="Times New Roman" panose="02020603050405020304" pitchFamily="18" charset="0"/>
              </a:rPr>
              <a:t>A covered entity or business associate has the discretion to provide the required notifications following an impermissible use or disclosure or protected health information without performing a risk assessment</a:t>
            </a:r>
          </a:p>
          <a:p>
            <a:pPr>
              <a:defRPr/>
            </a:pPr>
            <a:endParaRPr lang="en-US" sz="2400" dirty="0"/>
          </a:p>
        </p:txBody>
      </p:sp>
      <p:sp>
        <p:nvSpPr>
          <p:cNvPr id="2" name="Footer Placeholder 1"/>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55</a:t>
            </a:fld>
            <a:endParaRPr lang="en-US" dirty="0"/>
          </a:p>
        </p:txBody>
      </p:sp>
      <p:pic>
        <p:nvPicPr>
          <p:cNvPr id="7" name="Picture 6" descr="https://tse4.mm.bing.net/th?id=JN.6CAlS55Lz9k5KQM6Y2vPLA&amp;w=176&amp;h=176&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505200"/>
            <a:ext cx="2451100" cy="2514600"/>
          </a:xfrm>
          <a:prstGeom prst="rect">
            <a:avLst/>
          </a:prstGeom>
          <a:noFill/>
          <a:ln>
            <a:noFill/>
          </a:ln>
        </p:spPr>
      </p:pic>
    </p:spTree>
    <p:extLst>
      <p:ext uri="{BB962C8B-B14F-4D97-AF65-F5344CB8AC3E}">
        <p14:creationId xmlns:p14="http://schemas.microsoft.com/office/powerpoint/2010/main" val="23704989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429000" y="457200"/>
            <a:ext cx="5486400" cy="960438"/>
          </a:xfrm>
        </p:spPr>
        <p:txBody>
          <a:bodyPr>
            <a:normAutofit fontScale="90000"/>
          </a:bodyPr>
          <a:lstStyle/>
          <a:p>
            <a:pPr algn="ctr"/>
            <a:r>
              <a:rPr lang="en-US" altLang="en-US" sz="4000" dirty="0">
                <a:solidFill>
                  <a:srgbClr val="FF0000"/>
                </a:solidFill>
                <a:latin typeface="Times New Roman" panose="02020603050405020304" pitchFamily="18" charset="0"/>
                <a:cs typeface="Times New Roman" panose="02020603050405020304" pitchFamily="18" charset="0"/>
              </a:rPr>
              <a:t>Breach Notification</a:t>
            </a:r>
            <a:br>
              <a:rPr lang="en-US" altLang="en-US" sz="4000" dirty="0">
                <a:solidFill>
                  <a:srgbClr val="FF0000"/>
                </a:solidFill>
                <a:latin typeface="Times New Roman" panose="02020603050405020304" pitchFamily="18" charset="0"/>
                <a:cs typeface="Times New Roman" panose="02020603050405020304" pitchFamily="18" charset="0"/>
              </a:rPr>
            </a:br>
            <a:r>
              <a:rPr lang="en-US" altLang="en-US" sz="2700" dirty="0">
                <a:solidFill>
                  <a:schemeClr val="tx1"/>
                </a:solidFill>
                <a:latin typeface="Times New Roman" panose="02020603050405020304" pitchFamily="18" charset="0"/>
                <a:cs typeface="Times New Roman" panose="02020603050405020304" pitchFamily="18" charset="0"/>
              </a:rPr>
              <a:t>Safe Harbor</a:t>
            </a:r>
          </a:p>
        </p:txBody>
      </p:sp>
      <p:sp>
        <p:nvSpPr>
          <p:cNvPr id="5" name="Content Placeholder 4"/>
          <p:cNvSpPr>
            <a:spLocks noGrp="1"/>
          </p:cNvSpPr>
          <p:nvPr>
            <p:ph sz="half" idx="1"/>
          </p:nvPr>
        </p:nvSpPr>
        <p:spPr>
          <a:xfrm>
            <a:off x="1828800" y="1905001"/>
            <a:ext cx="8305800" cy="1828800"/>
          </a:xfrm>
        </p:spPr>
        <p:txBody>
          <a:bodyPr>
            <a:normAutofit/>
          </a:bodyPr>
          <a:lstStyle/>
          <a:p>
            <a:r>
              <a:rPr lang="en-US" sz="2000" dirty="0">
                <a:latin typeface="Times New Roman" panose="02020603050405020304" pitchFamily="18" charset="0"/>
                <a:cs typeface="Times New Roman" panose="02020603050405020304" pitchFamily="18" charset="0"/>
              </a:rPr>
              <a:t>Guidance Specifying the Technologies and Methodologies that Render Protected Health Information Unusable, Unreadable, or Indecipherable to Unauthorized Individuals</a:t>
            </a:r>
          </a:p>
          <a:p>
            <a:r>
              <a:rPr lang="en-US" sz="2000" dirty="0">
                <a:latin typeface="Times New Roman" panose="02020603050405020304" pitchFamily="18" charset="0"/>
                <a:cs typeface="Times New Roman" panose="02020603050405020304" pitchFamily="18" charset="0"/>
              </a:rPr>
              <a:t>No breach notification required for PHI that is encrypted in accordance with the guidance </a:t>
            </a:r>
          </a:p>
          <a:p>
            <a:endParaRPr lang="en-US" sz="2000" dirty="0">
              <a:latin typeface="Times New Roman" panose="02020603050405020304" pitchFamily="18" charset="0"/>
              <a:cs typeface="Times New Roman" panose="02020603050405020304" pitchFamily="18" charset="0"/>
            </a:endParaRPr>
          </a:p>
          <a:p>
            <a:endParaRPr lang="en-US" sz="2000" dirty="0"/>
          </a:p>
        </p:txBody>
      </p:sp>
      <p:sp>
        <p:nvSpPr>
          <p:cNvPr id="2" name="Footer Placeholder 1"/>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56</a:t>
            </a:fld>
            <a:endParaRPr lang="en-US" dirty="0"/>
          </a:p>
        </p:txBody>
      </p:sp>
      <p:pic>
        <p:nvPicPr>
          <p:cNvPr id="8" name="Picture 7" descr="https://tse2.mm.bing.net/th?id=JN.%2fxUN3w8ULLJSRdiPVrw7kg&amp;w=220&amp;h=166&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876800" y="3505200"/>
            <a:ext cx="2971800" cy="1905000"/>
          </a:xfrm>
          <a:prstGeom prst="rect">
            <a:avLst/>
          </a:prstGeom>
          <a:noFill/>
          <a:ln>
            <a:noFill/>
          </a:ln>
        </p:spPr>
      </p:pic>
    </p:spTree>
    <p:extLst>
      <p:ext uri="{BB962C8B-B14F-4D97-AF65-F5344CB8AC3E}">
        <p14:creationId xmlns:p14="http://schemas.microsoft.com/office/powerpoint/2010/main" val="28966113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90800" y="381000"/>
            <a:ext cx="6858000" cy="1143000"/>
          </a:xfrm>
        </p:spPr>
        <p:txBody>
          <a:bodyPr>
            <a:normAutofit/>
          </a:bodyPr>
          <a:lstStyle/>
          <a:p>
            <a:pPr algn="ctr"/>
            <a:r>
              <a:rPr lang="en-US" altLang="en-US" sz="4000" dirty="0">
                <a:solidFill>
                  <a:srgbClr val="FF0000"/>
                </a:solidFill>
                <a:latin typeface="Times New Roman" panose="02020603050405020304" pitchFamily="18" charset="0"/>
                <a:cs typeface="Times New Roman" panose="02020603050405020304" pitchFamily="18" charset="0"/>
              </a:rPr>
              <a:t>Breach Notification</a:t>
            </a:r>
            <a:br>
              <a:rPr lang="en-US" altLang="en-US" sz="4000" dirty="0">
                <a:solidFill>
                  <a:srgbClr val="FF0000"/>
                </a:solidFill>
                <a:latin typeface="Times New Roman" panose="02020603050405020304" pitchFamily="18" charset="0"/>
                <a:cs typeface="Times New Roman" panose="02020603050405020304" pitchFamily="18" charset="0"/>
              </a:rPr>
            </a:br>
            <a:r>
              <a:rPr lang="en-US" altLang="en-US" sz="2700" dirty="0">
                <a:solidFill>
                  <a:schemeClr val="tx1"/>
                </a:solidFill>
                <a:latin typeface="Times New Roman" panose="02020603050405020304" pitchFamily="18" charset="0"/>
                <a:cs typeface="Times New Roman" panose="02020603050405020304" pitchFamily="18" charset="0"/>
              </a:rPr>
              <a:t>Discovery of Breach</a:t>
            </a:r>
          </a:p>
        </p:txBody>
      </p:sp>
      <p:sp>
        <p:nvSpPr>
          <p:cNvPr id="5" name="Content Placeholder 4"/>
          <p:cNvSpPr>
            <a:spLocks noGrp="1"/>
          </p:cNvSpPr>
          <p:nvPr>
            <p:ph sz="half" idx="1"/>
          </p:nvPr>
        </p:nvSpPr>
        <p:spPr>
          <a:xfrm>
            <a:off x="1981200" y="2362200"/>
            <a:ext cx="8229600" cy="2286000"/>
          </a:xfrm>
        </p:spPr>
        <p:txBody>
          <a:bodyPr>
            <a:normAutofit lnSpcReduction="10000"/>
          </a:bodyPr>
          <a:lstStyle/>
          <a:p>
            <a:pPr marL="285750" indent="-285750">
              <a:defRPr/>
            </a:pPr>
            <a:r>
              <a:rPr lang="en-US" sz="2000" dirty="0">
                <a:latin typeface="Times New Roman" panose="02020603050405020304" pitchFamily="18" charset="0"/>
                <a:cs typeface="Times New Roman" panose="02020603050405020304" pitchFamily="18" charset="0"/>
              </a:rPr>
              <a:t>A breach is treated as discovered:</a:t>
            </a:r>
          </a:p>
          <a:p>
            <a:pPr marL="541338" lvl="1">
              <a:defRPr/>
            </a:pPr>
            <a:r>
              <a:rPr lang="en-US" sz="2000" dirty="0">
                <a:latin typeface="Times New Roman" panose="02020603050405020304" pitchFamily="18" charset="0"/>
                <a:cs typeface="Times New Roman" panose="02020603050405020304" pitchFamily="18" charset="0"/>
              </a:rPr>
              <a:t>On first day the breach is known to the covered entity, or</a:t>
            </a:r>
          </a:p>
          <a:p>
            <a:pPr marL="541338" lvl="1">
              <a:defRPr/>
            </a:pPr>
            <a:r>
              <a:rPr lang="en-US" sz="2000" dirty="0">
                <a:latin typeface="Times New Roman" panose="02020603050405020304" pitchFamily="18" charset="0"/>
                <a:cs typeface="Times New Roman" panose="02020603050405020304" pitchFamily="18" charset="0"/>
              </a:rPr>
              <a:t>In the exercise of reasonable diligence, it should have been known to the covered entity.</a:t>
            </a:r>
          </a:p>
          <a:p>
            <a:pPr>
              <a:defRPr/>
            </a:pPr>
            <a:r>
              <a:rPr lang="en-US" sz="2000" dirty="0">
                <a:latin typeface="Times New Roman" panose="02020603050405020304" pitchFamily="18" charset="0"/>
                <a:cs typeface="Times New Roman" panose="02020603050405020304" pitchFamily="18" charset="0"/>
              </a:rPr>
              <a:t>Notification time period for a breach begins when the organization did or should have known it existed</a:t>
            </a:r>
          </a:p>
          <a:p>
            <a:pPr marL="285750" indent="-285750">
              <a:defRPr/>
            </a:pPr>
            <a:endParaRPr lang="en-US" sz="2000" dirty="0"/>
          </a:p>
        </p:txBody>
      </p:sp>
      <p:sp>
        <p:nvSpPr>
          <p:cNvPr id="2" name="Footer Placeholder 1"/>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10058400" y="6180456"/>
            <a:ext cx="366712" cy="365125"/>
          </a:xfrm>
        </p:spPr>
        <p:txBody>
          <a:bodyPr/>
          <a:lstStyle/>
          <a:p>
            <a:pPr>
              <a:defRPr/>
            </a:pPr>
            <a:fld id="{9E696FFB-220C-4EB6-B537-D9C8AD780086}" type="slidenum">
              <a:rPr lang="en-US" smtClean="0"/>
              <a:pPr>
                <a:defRPr/>
              </a:pPr>
              <a:t>57</a:t>
            </a:fld>
            <a:endParaRPr lang="en-US" dirty="0"/>
          </a:p>
        </p:txBody>
      </p:sp>
      <p:pic>
        <p:nvPicPr>
          <p:cNvPr id="7" name="Picture 6" descr="https://tse4.mm.bing.net/th?id=JN.BNR%2b9AOQO3Wp9RYr%2fY8bPw&amp;w=286&amp;h=172&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4572001"/>
            <a:ext cx="1752600" cy="1544955"/>
          </a:xfrm>
          <a:prstGeom prst="rect">
            <a:avLst/>
          </a:prstGeom>
          <a:noFill/>
          <a:ln>
            <a:noFill/>
          </a:ln>
        </p:spPr>
      </p:pic>
    </p:spTree>
    <p:extLst>
      <p:ext uri="{BB962C8B-B14F-4D97-AF65-F5344CB8AC3E}">
        <p14:creationId xmlns:p14="http://schemas.microsoft.com/office/powerpoint/2010/main" val="32349268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905000" y="609600"/>
            <a:ext cx="7848600" cy="685800"/>
          </a:xfrm>
        </p:spPr>
        <p:txBody>
          <a:bodyPr>
            <a:noAutofit/>
          </a:bodyPr>
          <a:lstStyle/>
          <a:p>
            <a:pPr algn="ctr" eaLnBrk="1" hangingPunct="1">
              <a:defRPr/>
            </a:pPr>
            <a:r>
              <a:rPr lang="en-US" altLang="en-US" dirty="0">
                <a:solidFill>
                  <a:srgbClr val="FF0000"/>
                </a:solidFill>
                <a:latin typeface="Times New Roman" pitchFamily="18" charset="0"/>
                <a:cs typeface="Times New Roman" pitchFamily="18" charset="0"/>
              </a:rPr>
              <a:t>How Do Privacy Violations Happen?</a:t>
            </a:r>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DE41514D-3368-413E-B517-11E384CA27AB}" type="slidenum">
              <a:rPr lang="en-US" altLang="en-US" smtClean="0"/>
              <a:pPr>
                <a:defRPr/>
              </a:pPr>
              <a:t>58</a:t>
            </a:fld>
            <a:endParaRPr lang="en-US" altLang="en-US" dirty="0"/>
          </a:p>
        </p:txBody>
      </p:sp>
      <p:sp>
        <p:nvSpPr>
          <p:cNvPr id="3" name="TextBox 2"/>
          <p:cNvSpPr txBox="1"/>
          <p:nvPr/>
        </p:nvSpPr>
        <p:spPr>
          <a:xfrm>
            <a:off x="1981200" y="2087761"/>
            <a:ext cx="6324600" cy="2862322"/>
          </a:xfrm>
          <a:prstGeom prst="rect">
            <a:avLst/>
          </a:prstGeom>
          <a:noFill/>
        </p:spPr>
        <p:txBody>
          <a:bodyPr wrap="square" rtlCol="0">
            <a:spAutoFit/>
          </a:bodyPr>
          <a:lstStyle/>
          <a:p>
            <a:pPr marL="285750" indent="-285750">
              <a:buFont typeface="Wingdings" pitchFamily="2" charset="2"/>
              <a:buChar char="Ø"/>
            </a:pPr>
            <a:r>
              <a:rPr lang="en-US" b="1" dirty="0"/>
              <a:t>Fax Document to Wrong Location</a:t>
            </a:r>
          </a:p>
          <a:p>
            <a:pPr marL="742950" lvl="1" indent="-285750">
              <a:buFont typeface="Wingdings" pitchFamily="2" charset="2"/>
              <a:buChar char="Ø"/>
            </a:pPr>
            <a:r>
              <a:rPr lang="en-US" dirty="0"/>
              <a:t>“Hello, this is Pizza Plaza on Stark Street.  Did you mean to fax me this lab result for Fred Flintstone?”</a:t>
            </a:r>
          </a:p>
          <a:p>
            <a:pPr lvl="1"/>
            <a:endParaRPr lang="en-US" dirty="0"/>
          </a:p>
          <a:p>
            <a:pPr marL="285750" indent="-285750">
              <a:buFont typeface="Wingdings" pitchFamily="2" charset="2"/>
              <a:buChar char="Ø"/>
            </a:pPr>
            <a:r>
              <a:rPr lang="en-US" b="1" dirty="0"/>
              <a:t>Enter Incorrect Medical Record Number</a:t>
            </a:r>
          </a:p>
          <a:p>
            <a:pPr marL="742950" lvl="1" indent="-285750">
              <a:buFont typeface="Wingdings" pitchFamily="2" charset="2"/>
              <a:buChar char="Ø"/>
            </a:pPr>
            <a:r>
              <a:rPr lang="en-US" dirty="0"/>
              <a:t>“I guess I was just typing too fast.”</a:t>
            </a:r>
          </a:p>
          <a:p>
            <a:pPr lvl="1"/>
            <a:endParaRPr lang="en-US" dirty="0"/>
          </a:p>
          <a:p>
            <a:pPr marL="285750" indent="-285750">
              <a:buFont typeface="Wingdings" pitchFamily="2" charset="2"/>
              <a:buChar char="Ø"/>
            </a:pPr>
            <a:r>
              <a:rPr lang="en-US" b="1" dirty="0"/>
              <a:t>Forgetting to Verify Patient Identity</a:t>
            </a:r>
          </a:p>
          <a:p>
            <a:pPr marL="742950" lvl="1" indent="-285750">
              <a:buFont typeface="Wingdings" pitchFamily="2" charset="2"/>
              <a:buChar char="Ø"/>
            </a:pPr>
            <a:r>
              <a:rPr lang="en-US" dirty="0"/>
              <a:t>“There were seven patients with the name Barney Rubble.  I should have confirmed his date of birth.”</a:t>
            </a:r>
          </a:p>
        </p:txBody>
      </p:sp>
      <p:pic>
        <p:nvPicPr>
          <p:cNvPr id="10" name="Picture 9" descr="https://tse1.mm.bing.net/th?&amp;id=JN.tazBhRkVXT3r717BkEs2Y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58200" y="2770257"/>
            <a:ext cx="1676400" cy="1497330"/>
          </a:xfrm>
          <a:prstGeom prst="rect">
            <a:avLst/>
          </a:prstGeom>
          <a:noFill/>
          <a:ln>
            <a:noFill/>
          </a:ln>
        </p:spPr>
      </p:pic>
    </p:spTree>
    <p:extLst>
      <p:ext uri="{BB962C8B-B14F-4D97-AF65-F5344CB8AC3E}">
        <p14:creationId xmlns:p14="http://schemas.microsoft.com/office/powerpoint/2010/main" val="9088284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5800" y="2012362"/>
            <a:ext cx="3657600" cy="769441"/>
          </a:xfrm>
          <a:prstGeom prst="rect">
            <a:avLst/>
          </a:prstGeom>
          <a:noFill/>
        </p:spPr>
        <p:txBody>
          <a:bodyPr wrap="square" rtlCol="0">
            <a:spAutoFit/>
          </a:bodyPr>
          <a:lstStyle/>
          <a:p>
            <a:r>
              <a:rPr lang="en-US" sz="4400" b="1" dirty="0">
                <a:solidFill>
                  <a:schemeClr val="accent6">
                    <a:lumMod val="60000"/>
                    <a:lumOff val="40000"/>
                  </a:schemeClr>
                </a:solidFill>
              </a:rPr>
              <a:t>Section VIII</a:t>
            </a:r>
          </a:p>
        </p:txBody>
      </p:sp>
      <p:sp>
        <p:nvSpPr>
          <p:cNvPr id="10" name="TextBox 9"/>
          <p:cNvSpPr txBox="1"/>
          <p:nvPr/>
        </p:nvSpPr>
        <p:spPr>
          <a:xfrm>
            <a:off x="3581400" y="2969298"/>
            <a:ext cx="5181600" cy="584775"/>
          </a:xfrm>
          <a:prstGeom prst="rect">
            <a:avLst/>
          </a:prstGeom>
          <a:noFill/>
        </p:spPr>
        <p:txBody>
          <a:bodyPr wrap="square" rtlCol="0">
            <a:spAutoFit/>
          </a:bodyPr>
          <a:lstStyle/>
          <a:p>
            <a:pPr algn="ctr"/>
            <a:r>
              <a:rPr lang="en-US" sz="3200" b="1" dirty="0"/>
              <a:t>Release of Information</a:t>
            </a: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9B7845E-3DC7-4089-B204-774B7E23384C}" type="slidenum">
              <a:rPr lang="en-US" smtClean="0"/>
              <a:pPr>
                <a:defRPr/>
              </a:pPr>
              <a:t>59</a:t>
            </a:fld>
            <a:endParaRPr lang="en-US" dirty="0"/>
          </a:p>
        </p:txBody>
      </p:sp>
      <p:pic>
        <p:nvPicPr>
          <p:cNvPr id="4098" name="Picture 2" descr="https://tse1.mm.bing.net/th?&amp;id=JN.VrpZjIdEpw3hKjQTV%2bp4fA&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4191000"/>
            <a:ext cx="1114425" cy="125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9582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a:xfrm>
            <a:off x="4495800" y="533400"/>
            <a:ext cx="3429000" cy="762000"/>
          </a:xfrm>
        </p:spPr>
        <p:txBody>
          <a:bodyPr>
            <a:normAutofit fontScale="90000"/>
          </a:bodyPr>
          <a:lstStyle/>
          <a:p>
            <a:pPr eaLnBrk="1" hangingPunct="1">
              <a:defRPr/>
            </a:pPr>
            <a:r>
              <a:rPr lang="en-US" altLang="en-US" sz="4000" dirty="0"/>
              <a:t/>
            </a:r>
            <a:br>
              <a:rPr lang="en-US" altLang="en-US" sz="4000" dirty="0"/>
            </a:br>
            <a:r>
              <a:rPr lang="en-US" altLang="en-US" sz="4000" dirty="0">
                <a:solidFill>
                  <a:schemeClr val="tx1"/>
                </a:solidFill>
                <a:latin typeface="Times New Roman" pitchFamily="18" charset="0"/>
                <a:cs typeface="Times New Roman" pitchFamily="18" charset="0"/>
              </a:rPr>
              <a:t>Privacy</a:t>
            </a:r>
            <a:r>
              <a:rPr lang="en-US" altLang="en-US" sz="4000" dirty="0">
                <a:solidFill>
                  <a:srgbClr val="FF0000"/>
                </a:solidFill>
                <a:latin typeface="Times New Roman" pitchFamily="18" charset="0"/>
                <a:cs typeface="Times New Roman" pitchFamily="18" charset="0"/>
              </a:rPr>
              <a:t> </a:t>
            </a:r>
            <a:r>
              <a:rPr lang="en-US" altLang="en-US" sz="4000" dirty="0">
                <a:solidFill>
                  <a:schemeClr val="tx1"/>
                </a:solidFill>
                <a:latin typeface="Times New Roman" pitchFamily="18" charset="0"/>
                <a:cs typeface="Times New Roman" pitchFamily="18" charset="0"/>
              </a:rPr>
              <a:t>Rule</a:t>
            </a:r>
            <a:r>
              <a:rPr lang="en-US" altLang="en-US" sz="4000" dirty="0">
                <a:solidFill>
                  <a:srgbClr val="FF0000"/>
                </a:solidFill>
                <a:latin typeface="Times New Roman" pitchFamily="18" charset="0"/>
                <a:cs typeface="Times New Roman" pitchFamily="18" charset="0"/>
              </a:rPr>
              <a:t/>
            </a:r>
            <a:br>
              <a:rPr lang="en-US" altLang="en-US" sz="4000" dirty="0">
                <a:solidFill>
                  <a:srgbClr val="FF0000"/>
                </a:solidFill>
                <a:latin typeface="Times New Roman" pitchFamily="18" charset="0"/>
                <a:cs typeface="Times New Roman" pitchFamily="18" charset="0"/>
              </a:rPr>
            </a:br>
            <a:endParaRPr lang="en-US" altLang="en-US" sz="4000" dirty="0">
              <a:solidFill>
                <a:srgbClr val="FF0000"/>
              </a:solidFill>
              <a:latin typeface="Times New Roman" pitchFamily="18" charset="0"/>
              <a:cs typeface="Times New Roman" pitchFamily="18" charset="0"/>
            </a:endParaRPr>
          </a:p>
        </p:txBody>
      </p:sp>
      <p:sp>
        <p:nvSpPr>
          <p:cNvPr id="34819" name="Rectangle 3"/>
          <p:cNvSpPr>
            <a:spLocks noGrp="1" noChangeArrowheads="1"/>
          </p:cNvSpPr>
          <p:nvPr>
            <p:ph type="body" sz="half" idx="1"/>
          </p:nvPr>
        </p:nvSpPr>
        <p:spPr>
          <a:xfrm>
            <a:off x="2133600" y="2514600"/>
            <a:ext cx="7620000" cy="1981200"/>
          </a:xfrm>
          <a:ln>
            <a:solidFill>
              <a:schemeClr val="accent6">
                <a:lumMod val="60000"/>
                <a:lumOff val="40000"/>
              </a:schemeClr>
            </a:solidFill>
          </a:ln>
        </p:spPr>
        <p:txBody>
          <a:bodyPr>
            <a:normAutofit lnSpcReduction="10000"/>
          </a:bodyPr>
          <a:lstStyle/>
          <a:p>
            <a:pPr eaLnBrk="1" hangingPunct="1">
              <a:lnSpc>
                <a:spcPct val="90000"/>
              </a:lnSpc>
            </a:pPr>
            <a:r>
              <a:rPr lang="en-US" altLang="en-US" dirty="0">
                <a:latin typeface="Times New Roman" pitchFamily="18" charset="0"/>
                <a:cs typeface="Times New Roman" pitchFamily="18" charset="0"/>
              </a:rPr>
              <a:t>Privacy Rule went into effect </a:t>
            </a:r>
            <a:r>
              <a:rPr lang="en-US" altLang="en-US" b="1" dirty="0">
                <a:solidFill>
                  <a:srgbClr val="FF0000"/>
                </a:solidFill>
                <a:latin typeface="Times New Roman" pitchFamily="18" charset="0"/>
                <a:cs typeface="Times New Roman" pitchFamily="18" charset="0"/>
              </a:rPr>
              <a:t>April 14, 2003</a:t>
            </a:r>
            <a:r>
              <a:rPr lang="en-US" altLang="en-US" dirty="0">
                <a:solidFill>
                  <a:srgbClr val="FF0000"/>
                </a:solidFill>
                <a:latin typeface="Times New Roman" pitchFamily="18" charset="0"/>
                <a:cs typeface="Times New Roman" pitchFamily="18" charset="0"/>
              </a:rPr>
              <a:t>.</a:t>
            </a:r>
          </a:p>
          <a:p>
            <a:pPr eaLnBrk="1" hangingPunct="1">
              <a:lnSpc>
                <a:spcPct val="90000"/>
              </a:lnSpc>
            </a:pPr>
            <a:r>
              <a:rPr lang="en-US" altLang="en-US" dirty="0">
                <a:latin typeface="Times New Roman" pitchFamily="18" charset="0"/>
                <a:cs typeface="Times New Roman" pitchFamily="18" charset="0"/>
              </a:rPr>
              <a:t>Privacy refers to protection of an individual’s health care data.</a:t>
            </a:r>
          </a:p>
          <a:p>
            <a:pPr eaLnBrk="1" hangingPunct="1">
              <a:lnSpc>
                <a:spcPct val="90000"/>
              </a:lnSpc>
            </a:pPr>
            <a:r>
              <a:rPr lang="en-US" altLang="en-US" dirty="0">
                <a:latin typeface="Times New Roman" pitchFamily="18" charset="0"/>
                <a:cs typeface="Times New Roman" pitchFamily="18" charset="0"/>
              </a:rPr>
              <a:t>Defines how patient information used and disclosed.</a:t>
            </a:r>
          </a:p>
          <a:p>
            <a:pPr eaLnBrk="1" hangingPunct="1">
              <a:lnSpc>
                <a:spcPct val="90000"/>
              </a:lnSpc>
            </a:pPr>
            <a:r>
              <a:rPr lang="en-US" altLang="en-US" dirty="0">
                <a:latin typeface="Times New Roman" pitchFamily="18" charset="0"/>
                <a:cs typeface="Times New Roman" pitchFamily="18" charset="0"/>
              </a:rPr>
              <a:t>Gives patients privacy rights and more control over their own health information.</a:t>
            </a:r>
          </a:p>
          <a:p>
            <a:pPr eaLnBrk="1" hangingPunct="1">
              <a:lnSpc>
                <a:spcPct val="90000"/>
              </a:lnSpc>
            </a:pPr>
            <a:r>
              <a:rPr lang="en-US" altLang="en-US" dirty="0">
                <a:latin typeface="Times New Roman" pitchFamily="18" charset="0"/>
                <a:cs typeface="Times New Roman" pitchFamily="18" charset="0"/>
              </a:rPr>
              <a:t>Outlines ways to safeguard Protected Health Information (PHI).</a:t>
            </a:r>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6</a:t>
            </a:fld>
            <a:endParaRPr lang="en-US" altLang="en-US" dirty="0"/>
          </a:p>
        </p:txBody>
      </p:sp>
    </p:spTree>
    <p:extLst>
      <p:ext uri="{BB962C8B-B14F-4D97-AF65-F5344CB8AC3E}">
        <p14:creationId xmlns:p14="http://schemas.microsoft.com/office/powerpoint/2010/main" val="75816966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a:xfrm>
            <a:off x="2514600" y="838200"/>
            <a:ext cx="7239000" cy="838200"/>
          </a:xfrm>
        </p:spPr>
        <p:txBody>
          <a:bodyPr>
            <a:noAutofit/>
          </a:bodyPr>
          <a:lstStyle/>
          <a:p>
            <a:pPr algn="ctr"/>
            <a:r>
              <a:rPr lang="en-US" altLang="en-US" sz="4400" dirty="0">
                <a:solidFill>
                  <a:srgbClr val="FF0000"/>
                </a:solidFill>
                <a:latin typeface="Times New Roman" pitchFamily="18" charset="0"/>
                <a:cs typeface="Times New Roman" pitchFamily="18" charset="0"/>
              </a:rPr>
              <a:t>Release of Information (ROI)</a:t>
            </a:r>
          </a:p>
        </p:txBody>
      </p:sp>
      <p:sp>
        <p:nvSpPr>
          <p:cNvPr id="448515" name="Rectangle 3"/>
          <p:cNvSpPr>
            <a:spLocks noGrp="1" noChangeArrowheads="1"/>
          </p:cNvSpPr>
          <p:nvPr>
            <p:ph idx="1"/>
          </p:nvPr>
        </p:nvSpPr>
        <p:spPr>
          <a:xfrm>
            <a:off x="2362200" y="2590800"/>
            <a:ext cx="7543800" cy="914400"/>
          </a:xfrm>
        </p:spPr>
        <p:txBody>
          <a:bodyPr/>
          <a:lstStyle/>
          <a:p>
            <a:pPr>
              <a:lnSpc>
                <a:spcPct val="80000"/>
              </a:lnSpc>
            </a:pPr>
            <a:r>
              <a:rPr lang="en-US" altLang="en-US" sz="2000" dirty="0">
                <a:latin typeface="Times New Roman" pitchFamily="18" charset="0"/>
                <a:cs typeface="Times New Roman" pitchFamily="18" charset="0"/>
              </a:rPr>
              <a:t>When releasing PHI, it is important to know when a patient’s authorization is required.  Patient authorizations are governed by state and federal law. </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E696FFB-220C-4EB6-B537-D9C8AD780086}" type="slidenum">
              <a:rPr lang="en-US" smtClean="0"/>
              <a:pPr>
                <a:defRPr/>
              </a:pPr>
              <a:t>60</a:t>
            </a:fld>
            <a:endParaRPr lang="en-US" dirty="0"/>
          </a:p>
        </p:txBody>
      </p:sp>
      <p:pic>
        <p:nvPicPr>
          <p:cNvPr id="7" name="Picture 6" descr="https://tse1.mm.bing.net/th?&amp;id=JN.Ptw3az9FBwJPmFTgh3B6q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3581400"/>
            <a:ext cx="1752600" cy="1648143"/>
          </a:xfrm>
          <a:prstGeom prst="rect">
            <a:avLst/>
          </a:prstGeom>
          <a:noFill/>
          <a:ln>
            <a:noFill/>
          </a:ln>
        </p:spPr>
      </p:pic>
    </p:spTree>
    <p:extLst>
      <p:ext uri="{BB962C8B-B14F-4D97-AF65-F5344CB8AC3E}">
        <p14:creationId xmlns:p14="http://schemas.microsoft.com/office/powerpoint/2010/main" val="29682161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3581400" y="457200"/>
            <a:ext cx="5791200" cy="1066800"/>
          </a:xfrm>
        </p:spPr>
        <p:txBody>
          <a:bodyPr>
            <a:noAutofit/>
          </a:bodyPr>
          <a:lstStyle/>
          <a:p>
            <a:r>
              <a:rPr lang="en-US" altLang="en-US" dirty="0">
                <a:solidFill>
                  <a:srgbClr val="FF0000"/>
                </a:solidFill>
                <a:latin typeface="Times New Roman" pitchFamily="18" charset="0"/>
                <a:cs typeface="Times New Roman" pitchFamily="18" charset="0"/>
              </a:rPr>
              <a:t>Release of Information</a:t>
            </a:r>
            <a:br>
              <a:rPr lang="en-US" altLang="en-US" dirty="0">
                <a:solidFill>
                  <a:srgbClr val="FF0000"/>
                </a:solidFill>
                <a:latin typeface="Times New Roman" pitchFamily="18" charset="0"/>
                <a:cs typeface="Times New Roman" pitchFamily="18" charset="0"/>
              </a:rPr>
            </a:br>
            <a:r>
              <a:rPr lang="en-US" altLang="en-US" sz="2400" dirty="0">
                <a:solidFill>
                  <a:schemeClr val="tx1"/>
                </a:solidFill>
                <a:latin typeface="Times New Roman" pitchFamily="18" charset="0"/>
                <a:cs typeface="Times New Roman" pitchFamily="18" charset="0"/>
              </a:rPr>
              <a:t>When Needed, Elements of a Valid Authorization</a:t>
            </a:r>
          </a:p>
        </p:txBody>
      </p:sp>
      <p:sp>
        <p:nvSpPr>
          <p:cNvPr id="458755" name="Rectangle 3"/>
          <p:cNvSpPr>
            <a:spLocks noGrp="1" noChangeArrowheads="1"/>
          </p:cNvSpPr>
          <p:nvPr>
            <p:ph idx="1"/>
          </p:nvPr>
        </p:nvSpPr>
        <p:spPr>
          <a:xfrm>
            <a:off x="838200" y="2002762"/>
            <a:ext cx="8534400" cy="4038600"/>
          </a:xfrm>
        </p:spPr>
        <p:txBody>
          <a:bodyPr>
            <a:normAutofit fontScale="92500" lnSpcReduction="10000"/>
          </a:bodyPr>
          <a:lstStyle/>
          <a:p>
            <a:pPr marL="609600" indent="-609600">
              <a:lnSpc>
                <a:spcPct val="80000"/>
              </a:lnSpc>
              <a:buFont typeface="Wingdings" pitchFamily="2" charset="2"/>
              <a:buAutoNum type="arabicPeriod"/>
            </a:pPr>
            <a:r>
              <a:rPr lang="en-US" altLang="en-US" sz="2000" dirty="0">
                <a:latin typeface="Times New Roman" pitchFamily="18" charset="0"/>
                <a:cs typeface="Times New Roman" pitchFamily="18" charset="0"/>
              </a:rPr>
              <a:t>Individual's name</a:t>
            </a:r>
          </a:p>
          <a:p>
            <a:pPr marL="609600" indent="-609600">
              <a:lnSpc>
                <a:spcPct val="80000"/>
              </a:lnSpc>
              <a:buFont typeface="Wingdings" pitchFamily="2" charset="2"/>
              <a:buAutoNum type="arabicPeriod"/>
            </a:pPr>
            <a:r>
              <a:rPr lang="en-US" altLang="en-US" sz="2000" dirty="0">
                <a:latin typeface="Times New Roman" pitchFamily="18" charset="0"/>
                <a:cs typeface="Times New Roman" pitchFamily="18" charset="0"/>
              </a:rPr>
              <a:t>Business/Health Associate as the party authorized to make the disclosure</a:t>
            </a:r>
          </a:p>
          <a:p>
            <a:pPr marL="609600" indent="-609600">
              <a:lnSpc>
                <a:spcPct val="80000"/>
              </a:lnSpc>
              <a:buFont typeface="Wingdings" pitchFamily="2" charset="2"/>
              <a:buAutoNum type="arabicPeriod"/>
            </a:pPr>
            <a:r>
              <a:rPr lang="en-US" altLang="en-US" sz="2000" dirty="0">
                <a:latin typeface="Times New Roman" pitchFamily="18" charset="0"/>
                <a:cs typeface="Times New Roman" pitchFamily="18" charset="0"/>
              </a:rPr>
              <a:t>Name of the person, organization or agency to whom the disclosure is to be made</a:t>
            </a:r>
          </a:p>
          <a:p>
            <a:pPr marL="609600" indent="-609600">
              <a:lnSpc>
                <a:spcPct val="80000"/>
              </a:lnSpc>
              <a:buFont typeface="Wingdings" pitchFamily="2" charset="2"/>
              <a:buAutoNum type="arabicPeriod"/>
            </a:pPr>
            <a:r>
              <a:rPr lang="en-US" altLang="en-US" sz="2000" dirty="0">
                <a:latin typeface="Times New Roman" pitchFamily="18" charset="0"/>
                <a:cs typeface="Times New Roman" pitchFamily="18" charset="0"/>
              </a:rPr>
              <a:t>Purpose of the disclosure</a:t>
            </a:r>
          </a:p>
          <a:p>
            <a:pPr marL="609600" indent="-609600">
              <a:lnSpc>
                <a:spcPct val="80000"/>
              </a:lnSpc>
              <a:buFont typeface="Wingdings" pitchFamily="2" charset="2"/>
              <a:buAutoNum type="arabicPeriod"/>
            </a:pPr>
            <a:r>
              <a:rPr lang="en-US" altLang="en-US" sz="2000" dirty="0">
                <a:latin typeface="Times New Roman" pitchFamily="18" charset="0"/>
                <a:cs typeface="Times New Roman" pitchFamily="18" charset="0"/>
              </a:rPr>
              <a:t>Specific and meaningful description of the information to be disclosed</a:t>
            </a:r>
          </a:p>
          <a:p>
            <a:pPr marL="1200150" lvl="1" indent="-533400">
              <a:lnSpc>
                <a:spcPct val="80000"/>
              </a:lnSpc>
              <a:buClr>
                <a:schemeClr val="tx2"/>
              </a:buClr>
              <a:buFont typeface="Wingdings" pitchFamily="2" charset="2"/>
              <a:buAutoNum type="alphaUcPeriod"/>
            </a:pPr>
            <a:r>
              <a:rPr lang="en-US" altLang="en-US" dirty="0">
                <a:latin typeface="Times New Roman" pitchFamily="18" charset="0"/>
                <a:cs typeface="Times New Roman" pitchFamily="18" charset="0"/>
              </a:rPr>
              <a:t>Note: If the release includes sensitive information (e.g., alcohol or drug abuse treatment records, developmental disability records, HIV test results, reproductive health), these must be affirmatively specified by the individual</a:t>
            </a:r>
          </a:p>
          <a:p>
            <a:pPr marL="609600" indent="-609600">
              <a:lnSpc>
                <a:spcPct val="80000"/>
              </a:lnSpc>
              <a:buFont typeface="Wingdings" pitchFamily="2" charset="2"/>
              <a:buAutoNum type="arabicPeriod"/>
            </a:pPr>
            <a:r>
              <a:rPr lang="en-US" altLang="en-US" sz="2000" dirty="0">
                <a:latin typeface="Times New Roman" pitchFamily="18" charset="0"/>
                <a:cs typeface="Times New Roman" pitchFamily="18" charset="0"/>
              </a:rPr>
              <a:t>The individual's right to revoke the authorization and either the exceptions on the right to revoke and a description of how to revoke or a reference to your organization’s Notice of Privacy Practices as appropriate</a:t>
            </a:r>
          </a:p>
          <a:p>
            <a:pPr marL="609600" indent="-609600">
              <a:lnSpc>
                <a:spcPct val="80000"/>
              </a:lnSpc>
              <a:buFont typeface="Wingdings" pitchFamily="2" charset="2"/>
              <a:buAutoNum type="arabicPeriod"/>
            </a:pPr>
            <a:r>
              <a:rPr lang="en-US" altLang="en-US" sz="2000" dirty="0">
                <a:latin typeface="Times New Roman" pitchFamily="18" charset="0"/>
                <a:cs typeface="Times New Roman" pitchFamily="18" charset="0"/>
              </a:rPr>
              <a:t>Statement of the ability or inability to condition treatment, payment, enrollment or eligibility for benefits</a:t>
            </a:r>
          </a:p>
          <a:p>
            <a:pPr marL="609600" indent="-609600">
              <a:lnSpc>
                <a:spcPct val="80000"/>
              </a:lnSpc>
              <a:buFont typeface="Wingdings" pitchFamily="2" charset="2"/>
              <a:buAutoNum type="arabicPeriod"/>
            </a:pPr>
            <a:endParaRPr lang="en-US" altLang="en-US" sz="2000"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E696FFB-220C-4EB6-B537-D9C8AD780086}" type="slidenum">
              <a:rPr lang="en-US" smtClean="0"/>
              <a:pPr>
                <a:defRPr/>
              </a:pPr>
              <a:t>61</a:t>
            </a:fld>
            <a:endParaRPr lang="en-US" dirty="0"/>
          </a:p>
        </p:txBody>
      </p:sp>
      <p:pic>
        <p:nvPicPr>
          <p:cNvPr id="7" name="Picture 6" descr="https://tse1.mm.bing.net/th?&amp;id=JN.wcHfcwse6iRQVFemdLDuN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381000"/>
            <a:ext cx="1143000" cy="970280"/>
          </a:xfrm>
          <a:prstGeom prst="rect">
            <a:avLst/>
          </a:prstGeom>
          <a:noFill/>
          <a:ln>
            <a:noFill/>
          </a:ln>
        </p:spPr>
      </p:pic>
    </p:spTree>
    <p:extLst>
      <p:ext uri="{BB962C8B-B14F-4D97-AF65-F5344CB8AC3E}">
        <p14:creationId xmlns:p14="http://schemas.microsoft.com/office/powerpoint/2010/main" val="1208533725"/>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a:xfrm>
            <a:off x="2286000" y="152400"/>
            <a:ext cx="7467600" cy="1143000"/>
          </a:xfrm>
        </p:spPr>
        <p:txBody>
          <a:bodyPr>
            <a:normAutofit/>
          </a:bodyPr>
          <a:lstStyle/>
          <a:p>
            <a:pPr algn="ctr"/>
            <a:r>
              <a:rPr lang="en-US" altLang="en-US" dirty="0">
                <a:solidFill>
                  <a:srgbClr val="FF0000"/>
                </a:solidFill>
                <a:latin typeface="Times New Roman" pitchFamily="18" charset="0"/>
                <a:cs typeface="Times New Roman" pitchFamily="18" charset="0"/>
              </a:rPr>
              <a:t>Release of Information</a:t>
            </a:r>
            <a:br>
              <a:rPr lang="en-US" altLang="en-US" dirty="0">
                <a:solidFill>
                  <a:srgbClr val="FF0000"/>
                </a:solidFill>
                <a:latin typeface="Times New Roman" pitchFamily="18" charset="0"/>
                <a:cs typeface="Times New Roman" pitchFamily="18" charset="0"/>
              </a:rPr>
            </a:br>
            <a:r>
              <a:rPr lang="en-US" altLang="en-US" sz="2400" dirty="0">
                <a:solidFill>
                  <a:schemeClr val="tx1"/>
                </a:solidFill>
                <a:latin typeface="Times New Roman" pitchFamily="18" charset="0"/>
                <a:cs typeface="Times New Roman" pitchFamily="18" charset="0"/>
              </a:rPr>
              <a:t>Elements of a Valid Authorization </a:t>
            </a:r>
            <a:r>
              <a:rPr lang="en-US" altLang="en-US" sz="1600" dirty="0">
                <a:solidFill>
                  <a:schemeClr val="tx1"/>
                </a:solidFill>
                <a:latin typeface="Times New Roman" pitchFamily="18" charset="0"/>
                <a:cs typeface="Times New Roman" pitchFamily="18" charset="0"/>
              </a:rPr>
              <a:t>(cont’d)</a:t>
            </a:r>
          </a:p>
        </p:txBody>
      </p:sp>
      <p:sp>
        <p:nvSpPr>
          <p:cNvPr id="591875" name="Rectangle 3"/>
          <p:cNvSpPr>
            <a:spLocks noGrp="1" noChangeArrowheads="1"/>
          </p:cNvSpPr>
          <p:nvPr>
            <p:ph idx="1"/>
          </p:nvPr>
        </p:nvSpPr>
        <p:spPr>
          <a:xfrm>
            <a:off x="1828800" y="1371600"/>
            <a:ext cx="8610600" cy="4191000"/>
          </a:xfrm>
        </p:spPr>
        <p:txBody>
          <a:bodyPr>
            <a:normAutofit/>
          </a:bodyPr>
          <a:lstStyle/>
          <a:p>
            <a:pPr marL="609600" indent="-609600">
              <a:lnSpc>
                <a:spcPct val="80000"/>
              </a:lnSpc>
              <a:buFont typeface="Wingdings" pitchFamily="2" charset="2"/>
              <a:buAutoNum type="arabicPeriod" startAt="8"/>
            </a:pPr>
            <a:r>
              <a:rPr lang="en-US" altLang="en-US" sz="2000" dirty="0">
                <a:latin typeface="Times New Roman" pitchFamily="18" charset="0"/>
                <a:cs typeface="Times New Roman" pitchFamily="18" charset="0"/>
              </a:rPr>
              <a:t>Statement on the potential for re-disclosure</a:t>
            </a:r>
          </a:p>
          <a:p>
            <a:pPr marL="609600" indent="-609600">
              <a:lnSpc>
                <a:spcPct val="80000"/>
              </a:lnSpc>
              <a:buFont typeface="Wingdings" pitchFamily="2" charset="2"/>
              <a:buAutoNum type="arabicPeriod" startAt="8"/>
            </a:pPr>
            <a:r>
              <a:rPr lang="en-US" altLang="en-US" sz="2000" dirty="0">
                <a:latin typeface="Times New Roman" pitchFamily="18" charset="0"/>
                <a:cs typeface="Times New Roman" pitchFamily="18" charset="0"/>
              </a:rPr>
              <a:t>If the release will involve marketing remuneration to your organization, a statement outlining this</a:t>
            </a:r>
          </a:p>
          <a:p>
            <a:pPr marL="609600" indent="-609600">
              <a:lnSpc>
                <a:spcPct val="80000"/>
              </a:lnSpc>
              <a:buFont typeface="Wingdings" pitchFamily="2" charset="2"/>
              <a:buAutoNum type="arabicPeriod" startAt="8"/>
            </a:pPr>
            <a:r>
              <a:rPr lang="en-US" altLang="en-US" sz="2000" dirty="0">
                <a:latin typeface="Times New Roman" pitchFamily="18" charset="0"/>
                <a:cs typeface="Times New Roman" pitchFamily="18" charset="0"/>
              </a:rPr>
              <a:t>Expiration date or event</a:t>
            </a:r>
          </a:p>
          <a:p>
            <a:pPr marL="609600" indent="-609600">
              <a:lnSpc>
                <a:spcPct val="80000"/>
              </a:lnSpc>
              <a:buFont typeface="Wingdings" pitchFamily="2" charset="2"/>
              <a:buAutoNum type="arabicPeriod" startAt="8"/>
            </a:pPr>
            <a:r>
              <a:rPr lang="en-US" altLang="en-US" sz="2000" dirty="0">
                <a:latin typeface="Times New Roman" pitchFamily="18" charset="0"/>
                <a:cs typeface="Times New Roman" pitchFamily="18" charset="0"/>
              </a:rPr>
              <a:t>Time period during which the authorization is effective</a:t>
            </a:r>
          </a:p>
          <a:p>
            <a:pPr marL="609600" indent="-609600">
              <a:lnSpc>
                <a:spcPct val="80000"/>
              </a:lnSpc>
              <a:buFont typeface="Wingdings" pitchFamily="2" charset="2"/>
              <a:buAutoNum type="arabicPeriod" startAt="8"/>
            </a:pPr>
            <a:r>
              <a:rPr lang="en-US" altLang="en-US" sz="2000" dirty="0">
                <a:latin typeface="Times New Roman" pitchFamily="18" charset="0"/>
                <a:cs typeface="Times New Roman" pitchFamily="18" charset="0"/>
              </a:rPr>
              <a:t>Signature and date signed and</a:t>
            </a:r>
          </a:p>
          <a:p>
            <a:pPr marL="1143000" lvl="1" indent="-457200">
              <a:lnSpc>
                <a:spcPct val="80000"/>
              </a:lnSpc>
              <a:buClr>
                <a:schemeClr val="tx2"/>
              </a:buClr>
              <a:buFont typeface="Wingdings" pitchFamily="2" charset="2"/>
              <a:buAutoNum type="alphaUcPeriod"/>
            </a:pPr>
            <a:r>
              <a:rPr lang="en-US" altLang="en-US" dirty="0">
                <a:latin typeface="Times New Roman" pitchFamily="18" charset="0"/>
                <a:cs typeface="Times New Roman" pitchFamily="18" charset="0"/>
              </a:rPr>
              <a:t>If signed by a personal representative, a description of his/her authority to sign and relationship to individual must be provided</a:t>
            </a:r>
          </a:p>
          <a:p>
            <a:pPr marL="609600" indent="-609600">
              <a:lnSpc>
                <a:spcPct val="80000"/>
              </a:lnSpc>
              <a:buFont typeface="Wingdings" pitchFamily="2" charset="2"/>
              <a:buAutoNum type="arabicPeriod" startAt="8"/>
            </a:pPr>
            <a:r>
              <a:rPr lang="en-US" altLang="en-US" sz="2000" dirty="0">
                <a:latin typeface="Times New Roman" pitchFamily="18" charset="0"/>
                <a:cs typeface="Times New Roman" pitchFamily="18" charset="0"/>
              </a:rPr>
              <a:t>Must be written in plain language</a:t>
            </a:r>
          </a:p>
          <a:p>
            <a:pPr marL="0" indent="0">
              <a:lnSpc>
                <a:spcPct val="80000"/>
              </a:lnSpc>
              <a:buNone/>
            </a:pPr>
            <a:endParaRPr lang="en-US" altLang="en-US" sz="2000" dirty="0">
              <a:latin typeface="Times New Roman" pitchFamily="18" charset="0"/>
              <a:cs typeface="Times New Roman" pitchFamily="18" charset="0"/>
            </a:endParaRPr>
          </a:p>
          <a:p>
            <a:pPr marL="0" indent="0">
              <a:lnSpc>
                <a:spcPct val="80000"/>
              </a:lnSpc>
              <a:buNone/>
            </a:pPr>
            <a:r>
              <a:rPr lang="en-US" altLang="en-US" sz="2000" dirty="0">
                <a:latin typeface="Times New Roman" pitchFamily="18" charset="0"/>
                <a:cs typeface="Times New Roman" pitchFamily="18" charset="0"/>
              </a:rPr>
              <a:t>If any element is missing, the authorization is not valid. Also, a copy of the authorization must be provided to the individual.</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E696FFB-220C-4EB6-B537-D9C8AD780086}" type="slidenum">
              <a:rPr lang="en-US" smtClean="0"/>
              <a:pPr>
                <a:defRPr/>
              </a:pPr>
              <a:t>62</a:t>
            </a:fld>
            <a:endParaRPr lang="en-US" dirty="0"/>
          </a:p>
        </p:txBody>
      </p:sp>
      <p:pic>
        <p:nvPicPr>
          <p:cNvPr id="7" name="Picture 6" descr="https://tse1.mm.bing.net/th?&amp;id=JN.wcHfcwse6iRQVFemdLDuN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9718" y="5486400"/>
            <a:ext cx="1421765" cy="1046480"/>
          </a:xfrm>
          <a:prstGeom prst="rect">
            <a:avLst/>
          </a:prstGeom>
          <a:noFill/>
          <a:ln>
            <a:noFill/>
          </a:ln>
        </p:spPr>
      </p:pic>
    </p:spTree>
    <p:extLst>
      <p:ext uri="{BB962C8B-B14F-4D97-AF65-F5344CB8AC3E}">
        <p14:creationId xmlns:p14="http://schemas.microsoft.com/office/powerpoint/2010/main" val="205030090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2438400" y="609600"/>
            <a:ext cx="6934200" cy="1020762"/>
          </a:xfrm>
        </p:spPr>
        <p:txBody>
          <a:bodyPr>
            <a:normAutofit fontScale="90000"/>
          </a:bodyPr>
          <a:lstStyle/>
          <a:p>
            <a:pPr algn="ctr" eaLnBrk="1" hangingPunct="1">
              <a:defRPr/>
            </a:pPr>
            <a:r>
              <a:rPr lang="en-US" altLang="en-US" sz="4000" dirty="0">
                <a:solidFill>
                  <a:srgbClr val="FF0000"/>
                </a:solidFill>
                <a:latin typeface="Times New Roman" pitchFamily="18" charset="0"/>
                <a:cs typeface="Times New Roman" pitchFamily="18" charset="0"/>
              </a:rPr>
              <a:t>Release of Information</a:t>
            </a:r>
            <a:br>
              <a:rPr lang="en-US" altLang="en-US" sz="4000" dirty="0">
                <a:solidFill>
                  <a:srgbClr val="FF0000"/>
                </a:solidFill>
                <a:latin typeface="Times New Roman" pitchFamily="18" charset="0"/>
                <a:cs typeface="Times New Roman" pitchFamily="18" charset="0"/>
              </a:rPr>
            </a:br>
            <a:r>
              <a:rPr lang="en-US" altLang="en-US" sz="2700" dirty="0">
                <a:solidFill>
                  <a:schemeClr val="tx1"/>
                </a:solidFill>
                <a:latin typeface="Times New Roman" pitchFamily="18" charset="0"/>
                <a:cs typeface="Times New Roman" pitchFamily="18" charset="0"/>
              </a:rPr>
              <a:t>An Authorization Mishap</a:t>
            </a:r>
          </a:p>
        </p:txBody>
      </p:sp>
      <p:sp>
        <p:nvSpPr>
          <p:cNvPr id="151555" name="Rectangle 3"/>
          <p:cNvSpPr>
            <a:spLocks noGrp="1" noChangeArrowheads="1"/>
          </p:cNvSpPr>
          <p:nvPr>
            <p:ph idx="1"/>
          </p:nvPr>
        </p:nvSpPr>
        <p:spPr>
          <a:xfrm>
            <a:off x="1905000" y="1728787"/>
            <a:ext cx="8305800" cy="2438400"/>
          </a:xfrm>
        </p:spPr>
        <p:txBody>
          <a:bodyPr>
            <a:normAutofit/>
          </a:bodyPr>
          <a:lstStyle/>
          <a:p>
            <a:pPr marL="609600" indent="-609600"/>
            <a:r>
              <a:rPr lang="en-US" altLang="en-US" sz="2400" dirty="0">
                <a:latin typeface="Times New Roman" pitchFamily="18" charset="0"/>
                <a:cs typeface="Times New Roman" pitchFamily="18" charset="0"/>
              </a:rPr>
              <a:t>The patient’s Authorization to Release Information stated only the records from 2002 to 2006 should be sent to the attorney.   The Release of Information (ROI) Technician didn’t notice the limitation and sent documentation of a motor vehicle accident in 2010.  She lost her court case and was fined $50,000.</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63</a:t>
            </a:fld>
            <a:endParaRPr lang="en-US" dirty="0"/>
          </a:p>
        </p:txBody>
      </p:sp>
      <p:sp>
        <p:nvSpPr>
          <p:cNvPr id="9" name="Rectangle 3"/>
          <p:cNvSpPr txBox="1">
            <a:spLocks noChangeArrowheads="1"/>
          </p:cNvSpPr>
          <p:nvPr/>
        </p:nvSpPr>
        <p:spPr bwMode="auto">
          <a:xfrm>
            <a:off x="1828800" y="4959096"/>
            <a:ext cx="53340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indent="0" eaLnBrk="1" hangingPunct="1">
              <a:buNone/>
            </a:pPr>
            <a:r>
              <a:rPr lang="en-US" altLang="en-US" sz="1400" dirty="0">
                <a:latin typeface="Times New Roman" pitchFamily="18" charset="0"/>
                <a:cs typeface="Times New Roman" pitchFamily="18" charset="0"/>
              </a:rPr>
              <a:t>The patient later filed a complaint with the ROI Technician’s employer and the Office for Civil Rights (OCR) and the ROI Technician was fired </a:t>
            </a:r>
          </a:p>
        </p:txBody>
      </p:sp>
      <p:pic>
        <p:nvPicPr>
          <p:cNvPr id="8" name="Picture 7" descr="https://tse1.mm.bing.net/th?&amp;id=JN.ckI6m0iTfILpwVr3wpaET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3833814"/>
            <a:ext cx="1447800" cy="1430083"/>
          </a:xfrm>
          <a:prstGeom prst="rect">
            <a:avLst/>
          </a:prstGeom>
          <a:noFill/>
          <a:ln>
            <a:noFill/>
          </a:ln>
        </p:spPr>
      </p:pic>
    </p:spTree>
    <p:extLst>
      <p:ext uri="{BB962C8B-B14F-4D97-AF65-F5344CB8AC3E}">
        <p14:creationId xmlns:p14="http://schemas.microsoft.com/office/powerpoint/2010/main" val="23171646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2209800" y="762000"/>
            <a:ext cx="7239000" cy="1371600"/>
          </a:xfrm>
        </p:spPr>
        <p:txBody>
          <a:bodyPr>
            <a:normAutofit/>
          </a:bodyPr>
          <a:lstStyle/>
          <a:p>
            <a:pPr algn="ctr"/>
            <a:r>
              <a:rPr lang="en-US" altLang="en-US" dirty="0">
                <a:solidFill>
                  <a:srgbClr val="FF0000"/>
                </a:solidFill>
                <a:latin typeface="Times New Roman" pitchFamily="18" charset="0"/>
                <a:cs typeface="Times New Roman" pitchFamily="18" charset="0"/>
              </a:rPr>
              <a:t>Release of Information </a:t>
            </a:r>
            <a:br>
              <a:rPr lang="en-US" altLang="en-US" dirty="0">
                <a:solidFill>
                  <a:srgbClr val="FF0000"/>
                </a:solidFill>
                <a:latin typeface="Times New Roman" pitchFamily="18" charset="0"/>
                <a:cs typeface="Times New Roman" pitchFamily="18" charset="0"/>
              </a:rPr>
            </a:br>
            <a:r>
              <a:rPr lang="en-US" altLang="en-US" sz="2400" dirty="0">
                <a:solidFill>
                  <a:schemeClr val="tx1"/>
                </a:solidFill>
                <a:latin typeface="Times New Roman" pitchFamily="18" charset="0"/>
                <a:cs typeface="Times New Roman" pitchFamily="18" charset="0"/>
              </a:rPr>
              <a:t>When Authorization </a:t>
            </a:r>
            <a:r>
              <a:rPr lang="en-US" altLang="en-US" sz="2400" u="sng" dirty="0">
                <a:solidFill>
                  <a:schemeClr val="tx1"/>
                </a:solidFill>
                <a:latin typeface="Times New Roman" pitchFamily="18" charset="0"/>
                <a:cs typeface="Times New Roman" pitchFamily="18" charset="0"/>
              </a:rPr>
              <a:t>Not</a:t>
            </a:r>
            <a:r>
              <a:rPr lang="en-US" altLang="en-US" sz="2400" dirty="0">
                <a:solidFill>
                  <a:schemeClr val="tx1"/>
                </a:solidFill>
                <a:latin typeface="Times New Roman" pitchFamily="18" charset="0"/>
                <a:cs typeface="Times New Roman" pitchFamily="18" charset="0"/>
              </a:rPr>
              <a:t> Required</a:t>
            </a:r>
          </a:p>
        </p:txBody>
      </p:sp>
      <p:sp>
        <p:nvSpPr>
          <p:cNvPr id="460803" name="Rectangle 3"/>
          <p:cNvSpPr>
            <a:spLocks noGrp="1" noChangeArrowheads="1"/>
          </p:cNvSpPr>
          <p:nvPr>
            <p:ph idx="1"/>
          </p:nvPr>
        </p:nvSpPr>
        <p:spPr>
          <a:xfrm>
            <a:off x="2971800" y="2362200"/>
            <a:ext cx="6629400" cy="3505200"/>
          </a:xfrm>
        </p:spPr>
        <p:txBody>
          <a:bodyPr/>
          <a:lstStyle/>
          <a:p>
            <a:pPr marL="109537" indent="0">
              <a:buNone/>
            </a:pPr>
            <a:r>
              <a:rPr lang="en-US" altLang="en-US" dirty="0">
                <a:latin typeface="Times New Roman" pitchFamily="18" charset="0"/>
                <a:cs typeface="Times New Roman" pitchFamily="18" charset="0"/>
              </a:rPr>
              <a:t>Sometimes an authorization is not needed.</a:t>
            </a:r>
          </a:p>
          <a:p>
            <a:pPr marL="109537" indent="0">
              <a:buNone/>
            </a:pPr>
            <a:endParaRPr lang="en-US" altLang="en-US" dirty="0">
              <a:latin typeface="Times New Roman" pitchFamily="18" charset="0"/>
              <a:cs typeface="Times New Roman" pitchFamily="18" charset="0"/>
            </a:endParaRPr>
          </a:p>
          <a:p>
            <a:pPr marL="109537" indent="0">
              <a:buNone/>
            </a:pPr>
            <a:endParaRPr lang="en-US" altLang="en-US" dirty="0">
              <a:latin typeface="Times New Roman" pitchFamily="18" charset="0"/>
              <a:cs typeface="Times New Roman" pitchFamily="18" charset="0"/>
            </a:endParaRPr>
          </a:p>
          <a:p>
            <a:pPr marL="109537" indent="0">
              <a:buNone/>
            </a:pPr>
            <a:endParaRPr lang="en-US" altLang="en-US" dirty="0">
              <a:latin typeface="Times New Roman" pitchFamily="18" charset="0"/>
              <a:cs typeface="Times New Roman" pitchFamily="18" charset="0"/>
            </a:endParaRPr>
          </a:p>
          <a:p>
            <a:pPr marL="109537" indent="0">
              <a:buNone/>
            </a:pPr>
            <a:endParaRPr lang="en-US" altLang="en-US" dirty="0">
              <a:latin typeface="Times New Roman" pitchFamily="18" charset="0"/>
              <a:cs typeface="Times New Roman" pitchFamily="18" charset="0"/>
            </a:endParaRPr>
          </a:p>
          <a:p>
            <a:pPr marL="109537" indent="0">
              <a:buNone/>
            </a:pPr>
            <a:endParaRPr lang="en-US" altLang="en-US" dirty="0">
              <a:latin typeface="Times New Roman" pitchFamily="18" charset="0"/>
              <a:cs typeface="Times New Roman" pitchFamily="18" charset="0"/>
            </a:endParaRPr>
          </a:p>
          <a:p>
            <a:pPr marL="109537" indent="0">
              <a:buNone/>
            </a:pPr>
            <a:r>
              <a:rPr lang="en-US" altLang="en-US" dirty="0">
                <a:latin typeface="Times New Roman" pitchFamily="18" charset="0"/>
                <a:cs typeface="Times New Roman" pitchFamily="18" charset="0"/>
              </a:rPr>
              <a:t>           </a:t>
            </a:r>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E696FFB-220C-4EB6-B537-D9C8AD780086}" type="slidenum">
              <a:rPr lang="en-US" smtClean="0"/>
              <a:pPr>
                <a:defRPr/>
              </a:pPr>
              <a:t>64</a:t>
            </a:fld>
            <a:endParaRPr lang="en-US" dirty="0"/>
          </a:p>
        </p:txBody>
      </p:sp>
      <p:pic>
        <p:nvPicPr>
          <p:cNvPr id="7" name="Picture 6" descr="https://tse1.mm.bing.net/th?&amp;id=JN.wtO7EXG1valYh6SLOSa8N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581400"/>
            <a:ext cx="1310640" cy="1123950"/>
          </a:xfrm>
          <a:prstGeom prst="rect">
            <a:avLst/>
          </a:prstGeom>
          <a:noFill/>
          <a:ln>
            <a:noFill/>
          </a:ln>
        </p:spPr>
      </p:pic>
    </p:spTree>
    <p:extLst>
      <p:ext uri="{BB962C8B-B14F-4D97-AF65-F5344CB8AC3E}">
        <p14:creationId xmlns:p14="http://schemas.microsoft.com/office/powerpoint/2010/main" val="19779531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a:xfrm>
            <a:off x="1828800" y="457200"/>
            <a:ext cx="8686800" cy="1295400"/>
          </a:xfrm>
        </p:spPr>
        <p:txBody>
          <a:bodyPr>
            <a:normAutofit/>
          </a:bodyPr>
          <a:lstStyle/>
          <a:p>
            <a:pPr algn="ctr"/>
            <a:r>
              <a:rPr lang="en-US" altLang="en-US" dirty="0">
                <a:solidFill>
                  <a:srgbClr val="FF0000"/>
                </a:solidFill>
                <a:latin typeface="Times New Roman" pitchFamily="18" charset="0"/>
                <a:cs typeface="Times New Roman" pitchFamily="18" charset="0"/>
              </a:rPr>
              <a:t>Release of Information</a:t>
            </a:r>
            <a:br>
              <a:rPr lang="en-US" altLang="en-US" dirty="0">
                <a:solidFill>
                  <a:srgbClr val="FF0000"/>
                </a:solidFill>
                <a:latin typeface="Times New Roman" pitchFamily="18" charset="0"/>
                <a:cs typeface="Times New Roman" pitchFamily="18" charset="0"/>
              </a:rPr>
            </a:br>
            <a:r>
              <a:rPr lang="en-US" altLang="en-US" sz="2400" dirty="0">
                <a:solidFill>
                  <a:schemeClr val="tx1"/>
                </a:solidFill>
                <a:latin typeface="Times New Roman" pitchFamily="18" charset="0"/>
                <a:cs typeface="Times New Roman" pitchFamily="18" charset="0"/>
              </a:rPr>
              <a:t>Permitted Uses and Disclosures of PHI Without Authorization</a:t>
            </a:r>
          </a:p>
        </p:txBody>
      </p:sp>
      <p:sp>
        <p:nvSpPr>
          <p:cNvPr id="462851" name="Rectangle 3"/>
          <p:cNvSpPr>
            <a:spLocks noGrp="1" noChangeArrowheads="1"/>
          </p:cNvSpPr>
          <p:nvPr>
            <p:ph type="body" sz="half" idx="1"/>
          </p:nvPr>
        </p:nvSpPr>
        <p:spPr>
          <a:xfrm>
            <a:off x="1752600" y="1981200"/>
            <a:ext cx="8534400" cy="2286000"/>
          </a:xfrm>
        </p:spPr>
        <p:txBody>
          <a:bodyPr>
            <a:normAutofit fontScale="92500" lnSpcReduction="20000"/>
          </a:bodyPr>
          <a:lstStyle/>
          <a:p>
            <a:pPr>
              <a:lnSpc>
                <a:spcPct val="80000"/>
              </a:lnSpc>
            </a:pPr>
            <a:r>
              <a:rPr lang="en-US" altLang="en-US" sz="2000" dirty="0">
                <a:latin typeface="Times New Roman" pitchFamily="18" charset="0"/>
                <a:cs typeface="Times New Roman" pitchFamily="18" charset="0"/>
              </a:rPr>
              <a:t>Uses and disclosures of PHI for (</a:t>
            </a:r>
            <a:r>
              <a:rPr lang="en-US" altLang="en-US" sz="2000" b="1" u="sng" dirty="0">
                <a:latin typeface="Times New Roman" pitchFamily="18" charset="0"/>
                <a:cs typeface="Times New Roman" pitchFamily="18" charset="0"/>
              </a:rPr>
              <a:t>TPO</a:t>
            </a:r>
            <a:r>
              <a:rPr lang="en-US" altLang="en-US" sz="2000" dirty="0">
                <a:latin typeface="Times New Roman" pitchFamily="18" charset="0"/>
                <a:cs typeface="Times New Roman" pitchFamily="18" charset="0"/>
              </a:rPr>
              <a:t>):</a:t>
            </a:r>
          </a:p>
          <a:p>
            <a:pPr lvl="1">
              <a:lnSpc>
                <a:spcPct val="80000"/>
              </a:lnSpc>
            </a:pPr>
            <a:r>
              <a:rPr lang="en-US" altLang="en-US" sz="2000" dirty="0">
                <a:latin typeface="Times New Roman" pitchFamily="18" charset="0"/>
                <a:cs typeface="Times New Roman" pitchFamily="18" charset="0"/>
              </a:rPr>
              <a:t>Treatment</a:t>
            </a:r>
          </a:p>
          <a:p>
            <a:pPr lvl="1">
              <a:lnSpc>
                <a:spcPct val="80000"/>
              </a:lnSpc>
            </a:pPr>
            <a:r>
              <a:rPr lang="en-US" altLang="en-US" sz="2000" dirty="0">
                <a:latin typeface="Times New Roman" pitchFamily="18" charset="0"/>
                <a:cs typeface="Times New Roman" pitchFamily="18" charset="0"/>
              </a:rPr>
              <a:t>Payment</a:t>
            </a:r>
          </a:p>
          <a:p>
            <a:pPr lvl="1">
              <a:lnSpc>
                <a:spcPct val="80000"/>
              </a:lnSpc>
            </a:pPr>
            <a:r>
              <a:rPr lang="en-US" altLang="en-US" sz="2000" dirty="0">
                <a:latin typeface="Times New Roman" pitchFamily="18" charset="0"/>
                <a:cs typeface="Times New Roman" pitchFamily="18" charset="0"/>
              </a:rPr>
              <a:t>Health Care Operations</a:t>
            </a:r>
          </a:p>
          <a:p>
            <a:pPr>
              <a:lnSpc>
                <a:spcPct val="80000"/>
              </a:lnSpc>
            </a:pPr>
            <a:r>
              <a:rPr lang="en-US" altLang="en-US" sz="2000" dirty="0">
                <a:latin typeface="Times New Roman" pitchFamily="18" charset="0"/>
                <a:cs typeface="Times New Roman" pitchFamily="18" charset="0"/>
              </a:rPr>
              <a:t>Disclosures required or permitted by law.</a:t>
            </a:r>
          </a:p>
          <a:p>
            <a:pPr>
              <a:lnSpc>
                <a:spcPct val="80000"/>
              </a:lnSpc>
            </a:pPr>
            <a:r>
              <a:rPr lang="en-US" altLang="en-US" sz="2000" dirty="0">
                <a:latin typeface="Times New Roman" pitchFamily="18" charset="0"/>
                <a:cs typeface="Times New Roman" pitchFamily="18" charset="0"/>
              </a:rPr>
              <a:t>If use of the information does not fall under one of these categories you must have the patient’s signed authorization (written permission) before sharing that information with anyone.</a:t>
            </a:r>
          </a:p>
          <a:p>
            <a:pPr lvl="1">
              <a:lnSpc>
                <a:spcPct val="80000"/>
              </a:lnSpc>
            </a:pPr>
            <a:endParaRPr lang="en-US" altLang="en-US" sz="2600" dirty="0"/>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65</a:t>
            </a:fld>
            <a:endParaRPr lang="en-US" altLang="en-US" dirty="0"/>
          </a:p>
        </p:txBody>
      </p:sp>
      <p:pic>
        <p:nvPicPr>
          <p:cNvPr id="5122" name="Picture 2" descr="https://tse1.mm.bing.net/th?&amp;id=JN.cP10O7JCliMBY%2bkyVrAjHQ&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43400"/>
            <a:ext cx="16002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23844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sz="quarter"/>
          </p:nvPr>
        </p:nvSpPr>
        <p:spPr>
          <a:xfrm>
            <a:off x="2514600" y="381000"/>
            <a:ext cx="6400800" cy="1219200"/>
          </a:xfrm>
        </p:spPr>
        <p:txBody>
          <a:bodyPr>
            <a:normAutofit/>
          </a:bodyPr>
          <a:lstStyle/>
          <a:p>
            <a:pPr algn="ctr"/>
            <a:r>
              <a:rPr lang="en-US" altLang="en-US" dirty="0">
                <a:solidFill>
                  <a:srgbClr val="FF0000"/>
                </a:solidFill>
                <a:latin typeface="Times New Roman" pitchFamily="18" charset="0"/>
                <a:cs typeface="Times New Roman" pitchFamily="18" charset="0"/>
              </a:rPr>
              <a:t>Release of Information</a:t>
            </a:r>
            <a:br>
              <a:rPr lang="en-US" altLang="en-US" dirty="0">
                <a:solidFill>
                  <a:srgbClr val="FF0000"/>
                </a:solidFill>
                <a:latin typeface="Times New Roman" pitchFamily="18" charset="0"/>
                <a:cs typeface="Times New Roman" pitchFamily="18" charset="0"/>
              </a:rPr>
            </a:br>
            <a:r>
              <a:rPr lang="en-US" altLang="en-US" sz="2400" dirty="0">
                <a:solidFill>
                  <a:schemeClr val="tx1"/>
                </a:solidFill>
                <a:latin typeface="Times New Roman" pitchFamily="18" charset="0"/>
                <a:cs typeface="Times New Roman" pitchFamily="18" charset="0"/>
              </a:rPr>
              <a:t>When Authorization Is and Is Not Required</a:t>
            </a:r>
          </a:p>
        </p:txBody>
      </p:sp>
      <p:sp>
        <p:nvSpPr>
          <p:cNvPr id="3" name="Footer Placeholder 2"/>
          <p:cNvSpPr>
            <a:spLocks noGrp="1"/>
          </p:cNvSpPr>
          <p:nvPr>
            <p:ph type="ftr" sz="quarter" idx="11"/>
          </p:nvPr>
        </p:nvSpPr>
        <p:spPr/>
        <p:txBody>
          <a:bodyPr/>
          <a:lstStyle/>
          <a:p>
            <a:endParaRPr lang="en-US" altLang="en-US" dirty="0"/>
          </a:p>
        </p:txBody>
      </p:sp>
      <p:sp>
        <p:nvSpPr>
          <p:cNvPr id="4" name="Slide Number Placeholder 3"/>
          <p:cNvSpPr>
            <a:spLocks noGrp="1"/>
          </p:cNvSpPr>
          <p:nvPr>
            <p:ph type="sldNum" sz="quarter" idx="12"/>
          </p:nvPr>
        </p:nvSpPr>
        <p:spPr/>
        <p:txBody>
          <a:bodyPr/>
          <a:lstStyle/>
          <a:p>
            <a:fld id="{CC3ED1BA-FC74-4D90-9C84-5EA80032FEF2}" type="slidenum">
              <a:rPr lang="en-US" altLang="en-US" smtClean="0"/>
              <a:pPr/>
              <a:t>66</a:t>
            </a:fld>
            <a:endParaRPr lang="en-US" altLang="en-US" dirty="0"/>
          </a:p>
        </p:txBody>
      </p:sp>
      <p:sp>
        <p:nvSpPr>
          <p:cNvPr id="11" name="TextBox 10"/>
          <p:cNvSpPr txBox="1"/>
          <p:nvPr/>
        </p:nvSpPr>
        <p:spPr>
          <a:xfrm>
            <a:off x="1828800" y="1752601"/>
            <a:ext cx="8229600" cy="2246769"/>
          </a:xfrm>
          <a:prstGeom prst="rect">
            <a:avLst/>
          </a:prstGeom>
          <a:noFill/>
          <a:ln>
            <a:solidFill>
              <a:srgbClr val="C00000"/>
            </a:solidFill>
          </a:ln>
        </p:spPr>
        <p:txBody>
          <a:bodyPr wrap="square" rtlCol="0">
            <a:spAutoFit/>
          </a:bodyPr>
          <a:lstStyle/>
          <a:p>
            <a:pPr algn="ctr"/>
            <a:r>
              <a:rPr lang="en-US" sz="2400" b="1" dirty="0"/>
              <a:t>When Authorization </a:t>
            </a:r>
            <a:r>
              <a:rPr lang="en-US" sz="2400" b="1" u="sng" dirty="0"/>
              <a:t>IS</a:t>
            </a:r>
            <a:r>
              <a:rPr lang="en-US" sz="2400" b="1" dirty="0"/>
              <a:t> Required:</a:t>
            </a:r>
          </a:p>
          <a:p>
            <a:endParaRPr lang="en-US" dirty="0"/>
          </a:p>
          <a:p>
            <a:pPr marL="800100" lvl="1" indent="-342900">
              <a:buFont typeface="Arial" pitchFamily="34" charset="0"/>
              <a:buChar char="•"/>
            </a:pPr>
            <a:r>
              <a:rPr lang="en-US" sz="2000" dirty="0"/>
              <a:t>Use or disclosure of psychotherapy notes</a:t>
            </a:r>
          </a:p>
          <a:p>
            <a:pPr marL="800100" lvl="1" indent="-342900">
              <a:buFont typeface="Arial" pitchFamily="34" charset="0"/>
              <a:buChar char="•"/>
            </a:pPr>
            <a:r>
              <a:rPr lang="en-US" sz="2000" dirty="0"/>
              <a:t>Except in limited circumstances, use and disclosure of PHI for marketing purposes</a:t>
            </a:r>
          </a:p>
          <a:p>
            <a:pPr marL="800100" lvl="1" indent="-342900">
              <a:buFont typeface="Arial" pitchFamily="34" charset="0"/>
              <a:buChar char="•"/>
            </a:pPr>
            <a:r>
              <a:rPr lang="en-US" sz="2000" dirty="0"/>
              <a:t>When selling PHI</a:t>
            </a:r>
          </a:p>
          <a:p>
            <a:endParaRPr lang="en-US" dirty="0"/>
          </a:p>
        </p:txBody>
      </p:sp>
      <p:sp>
        <p:nvSpPr>
          <p:cNvPr id="14" name="TextBox 13"/>
          <p:cNvSpPr txBox="1"/>
          <p:nvPr/>
        </p:nvSpPr>
        <p:spPr>
          <a:xfrm>
            <a:off x="1828800" y="4200526"/>
            <a:ext cx="8229600" cy="1661993"/>
          </a:xfrm>
          <a:prstGeom prst="rect">
            <a:avLst/>
          </a:prstGeom>
          <a:noFill/>
          <a:ln>
            <a:solidFill>
              <a:srgbClr val="C00000"/>
            </a:solidFill>
          </a:ln>
        </p:spPr>
        <p:txBody>
          <a:bodyPr wrap="square" rtlCol="0">
            <a:spAutoFit/>
          </a:bodyPr>
          <a:lstStyle/>
          <a:p>
            <a:pPr algn="ctr"/>
            <a:r>
              <a:rPr lang="en-US" sz="2400" b="1" dirty="0"/>
              <a:t>When Authorization </a:t>
            </a:r>
            <a:r>
              <a:rPr lang="en-US" sz="2400" b="1" u="sng" dirty="0"/>
              <a:t>IS NOT</a:t>
            </a:r>
            <a:r>
              <a:rPr lang="en-US" sz="2400" b="1" dirty="0"/>
              <a:t> Required:</a:t>
            </a:r>
          </a:p>
          <a:p>
            <a:endParaRPr lang="en-US" dirty="0"/>
          </a:p>
          <a:p>
            <a:pPr marL="800100" lvl="1" indent="-342900">
              <a:buFont typeface="Arial" pitchFamily="34" charset="0"/>
              <a:buChar char="•"/>
            </a:pPr>
            <a:r>
              <a:rPr lang="en-US" sz="2000" dirty="0"/>
              <a:t>Disclosures to the individual</a:t>
            </a:r>
          </a:p>
          <a:p>
            <a:pPr marL="800100" lvl="1" indent="-342900">
              <a:buFont typeface="Arial" pitchFamily="34" charset="0"/>
              <a:buChar char="•"/>
            </a:pPr>
            <a:r>
              <a:rPr lang="en-US" sz="2000" dirty="0"/>
              <a:t>Uses and disclosures for treatment by your physician</a:t>
            </a:r>
          </a:p>
          <a:p>
            <a:pPr marL="800100" lvl="1" indent="-342900">
              <a:buFont typeface="Arial" pitchFamily="34" charset="0"/>
              <a:buChar char="•"/>
            </a:pPr>
            <a:r>
              <a:rPr lang="en-US" sz="2000" dirty="0"/>
              <a:t>Uses and disclosures for quality assurance activities</a:t>
            </a:r>
          </a:p>
        </p:txBody>
      </p:sp>
      <p:pic>
        <p:nvPicPr>
          <p:cNvPr id="8" name="Picture 7" descr="https://tse4.mm.bing.net/th?id=HQ.279946155040&amp;w=246&amp;h=117&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5401" y="1066801"/>
            <a:ext cx="965835" cy="457835"/>
          </a:xfrm>
          <a:prstGeom prst="rect">
            <a:avLst/>
          </a:prstGeom>
          <a:noFill/>
          <a:ln>
            <a:noFill/>
          </a:ln>
        </p:spPr>
      </p:pic>
      <p:pic>
        <p:nvPicPr>
          <p:cNvPr id="9" name="Picture 8" descr="https://tse4.mm.bing.net/th?id=HQ.279946155040&amp;w=246&amp;h=117&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1" y="1047750"/>
            <a:ext cx="965835" cy="457835"/>
          </a:xfrm>
          <a:prstGeom prst="rect">
            <a:avLst/>
          </a:prstGeom>
          <a:noFill/>
          <a:ln>
            <a:noFill/>
          </a:ln>
        </p:spPr>
      </p:pic>
    </p:spTree>
    <p:extLst>
      <p:ext uri="{BB962C8B-B14F-4D97-AF65-F5344CB8AC3E}">
        <p14:creationId xmlns:p14="http://schemas.microsoft.com/office/powerpoint/2010/main" val="6614571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2247900" y="978921"/>
            <a:ext cx="7620000" cy="1066800"/>
          </a:xfrm>
        </p:spPr>
        <p:txBody>
          <a:bodyPr>
            <a:normAutofit fontScale="90000"/>
          </a:bodyPr>
          <a:lstStyle/>
          <a:p>
            <a:pPr algn="ctr"/>
            <a:r>
              <a:rPr lang="en-US" altLang="en-US" sz="4000" dirty="0">
                <a:solidFill>
                  <a:srgbClr val="FF0000"/>
                </a:solidFill>
                <a:latin typeface="Times New Roman" pitchFamily="18" charset="0"/>
                <a:cs typeface="Times New Roman" pitchFamily="18" charset="0"/>
              </a:rPr>
              <a:t>Release of Information </a:t>
            </a:r>
            <a:br>
              <a:rPr lang="en-US" altLang="en-US" sz="4000" dirty="0">
                <a:solidFill>
                  <a:srgbClr val="FF0000"/>
                </a:solidFill>
                <a:latin typeface="Times New Roman" pitchFamily="18" charset="0"/>
                <a:cs typeface="Times New Roman" pitchFamily="18" charset="0"/>
              </a:rPr>
            </a:br>
            <a:r>
              <a:rPr lang="en-US" altLang="en-US" sz="2700" dirty="0">
                <a:solidFill>
                  <a:schemeClr val="tx1"/>
                </a:solidFill>
                <a:latin typeface="Times New Roman" pitchFamily="18" charset="0"/>
                <a:cs typeface="Times New Roman" pitchFamily="18" charset="0"/>
              </a:rPr>
              <a:t>Restrictions and Alerts</a:t>
            </a:r>
          </a:p>
        </p:txBody>
      </p:sp>
      <p:sp>
        <p:nvSpPr>
          <p:cNvPr id="466947" name="Rectangle 3"/>
          <p:cNvSpPr>
            <a:spLocks noGrp="1" noChangeArrowheads="1"/>
          </p:cNvSpPr>
          <p:nvPr>
            <p:ph type="body" sz="half" idx="1"/>
          </p:nvPr>
        </p:nvSpPr>
        <p:spPr>
          <a:xfrm>
            <a:off x="2257425" y="2362200"/>
            <a:ext cx="8001000" cy="2590800"/>
          </a:xfrm>
        </p:spPr>
        <p:txBody>
          <a:bodyPr>
            <a:normAutofit lnSpcReduction="10000"/>
          </a:bodyPr>
          <a:lstStyle/>
          <a:p>
            <a:r>
              <a:rPr lang="en-US" altLang="en-US" sz="2400" dirty="0">
                <a:latin typeface="Times New Roman" pitchFamily="18" charset="0"/>
                <a:cs typeface="Times New Roman" pitchFamily="18" charset="0"/>
              </a:rPr>
              <a:t>Your organization may have restrictions or alerts designed to bring an employee’s attention to specific information </a:t>
            </a:r>
          </a:p>
          <a:p>
            <a:r>
              <a:rPr lang="en-US" altLang="en-US" sz="2400" dirty="0">
                <a:latin typeface="Times New Roman" pitchFamily="18" charset="0"/>
                <a:cs typeface="Times New Roman" pitchFamily="18" charset="0"/>
              </a:rPr>
              <a:t>For example:</a:t>
            </a:r>
          </a:p>
          <a:p>
            <a:pPr lvl="1"/>
            <a:r>
              <a:rPr lang="en-US" altLang="en-US" sz="2000" dirty="0">
                <a:latin typeface="Times New Roman" pitchFamily="18" charset="0"/>
                <a:cs typeface="Times New Roman" pitchFamily="18" charset="0"/>
              </a:rPr>
              <a:t>Patient is adopted.  Check with your privacy officer for special instructions</a:t>
            </a:r>
          </a:p>
          <a:p>
            <a:pPr lvl="1"/>
            <a:r>
              <a:rPr lang="en-US" altLang="en-US" sz="2000" dirty="0">
                <a:latin typeface="Times New Roman" pitchFamily="18" charset="0"/>
                <a:cs typeface="Times New Roman" pitchFamily="18" charset="0"/>
              </a:rPr>
              <a:t>Patient has authorized spouse to receive lab results on her behalf.  Check with your privacy officer for more information</a:t>
            </a:r>
          </a:p>
          <a:p>
            <a:pPr lvl="1"/>
            <a:endParaRPr lang="en-US" altLang="en-US" sz="20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endParaRPr lang="en-US" altLang="en-US" dirty="0"/>
          </a:p>
        </p:txBody>
      </p:sp>
      <p:sp>
        <p:nvSpPr>
          <p:cNvPr id="5" name="Slide Number Placeholder 4"/>
          <p:cNvSpPr>
            <a:spLocks noGrp="1"/>
          </p:cNvSpPr>
          <p:nvPr>
            <p:ph type="sldNum" sz="quarter" idx="12"/>
          </p:nvPr>
        </p:nvSpPr>
        <p:spPr/>
        <p:txBody>
          <a:bodyPr/>
          <a:lstStyle/>
          <a:p>
            <a:pPr>
              <a:defRPr/>
            </a:pPr>
            <a:fld id="{DE41514D-3368-413E-B517-11E384CA27AB}" type="slidenum">
              <a:rPr lang="en-US" altLang="en-US" smtClean="0"/>
              <a:pPr>
                <a:defRPr/>
              </a:pPr>
              <a:t>67</a:t>
            </a:fld>
            <a:endParaRPr lang="en-US" altLang="en-US" dirty="0"/>
          </a:p>
        </p:txBody>
      </p:sp>
      <p:pic>
        <p:nvPicPr>
          <p:cNvPr id="2050" name="Picture 2" descr="C:\Users\jcoleman\AppData\Local\Microsoft\Windows\Temporary Internet Files\Content.IE5\Y9SGU680\blockpag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3424238"/>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0" y="3424239"/>
            <a:ext cx="19050"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https://tse1.mm.bing.net/th?&amp;id=JN.nFEkTWrbbVZa1hWH0Bk6jw&amp;w=300&amp;h=300&amp;c=0&amp;pid=1.9&amp;rs=0&amp;p=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4575" y="5181601"/>
            <a:ext cx="1524000" cy="1011555"/>
          </a:xfrm>
          <a:prstGeom prst="rect">
            <a:avLst/>
          </a:prstGeom>
          <a:noFill/>
          <a:ln>
            <a:noFill/>
          </a:ln>
        </p:spPr>
      </p:pic>
    </p:spTree>
    <p:extLst>
      <p:ext uri="{BB962C8B-B14F-4D97-AF65-F5344CB8AC3E}">
        <p14:creationId xmlns:p14="http://schemas.microsoft.com/office/powerpoint/2010/main" val="32854596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2667000" y="304802"/>
            <a:ext cx="7772400" cy="1219199"/>
          </a:xfrm>
        </p:spPr>
        <p:txBody>
          <a:bodyPr>
            <a:normAutofit/>
          </a:bodyPr>
          <a:lstStyle/>
          <a:p>
            <a:pPr algn="ctr"/>
            <a:r>
              <a:rPr lang="en-US" altLang="en-US" dirty="0">
                <a:solidFill>
                  <a:srgbClr val="FF0000"/>
                </a:solidFill>
                <a:latin typeface="Times New Roman" pitchFamily="18" charset="0"/>
                <a:cs typeface="Times New Roman" pitchFamily="18" charset="0"/>
              </a:rPr>
              <a:t>Release of Information</a:t>
            </a:r>
            <a:br>
              <a:rPr lang="en-US" altLang="en-US" dirty="0">
                <a:solidFill>
                  <a:srgbClr val="FF0000"/>
                </a:solidFill>
                <a:latin typeface="Times New Roman" pitchFamily="18" charset="0"/>
                <a:cs typeface="Times New Roman" pitchFamily="18" charset="0"/>
              </a:rPr>
            </a:br>
            <a:r>
              <a:rPr lang="en-US" altLang="en-US" sz="2400" dirty="0">
                <a:solidFill>
                  <a:schemeClr val="tx1"/>
                </a:solidFill>
                <a:latin typeface="Times New Roman" pitchFamily="18" charset="0"/>
                <a:cs typeface="Times New Roman" pitchFamily="18" charset="0"/>
              </a:rPr>
              <a:t>Identity Verification of Non-Patient Requestor</a:t>
            </a:r>
          </a:p>
        </p:txBody>
      </p:sp>
      <p:sp>
        <p:nvSpPr>
          <p:cNvPr id="468995" name="Rectangle 3"/>
          <p:cNvSpPr>
            <a:spLocks noGrp="1" noChangeArrowheads="1"/>
          </p:cNvSpPr>
          <p:nvPr>
            <p:ph type="body" sz="half" idx="1"/>
          </p:nvPr>
        </p:nvSpPr>
        <p:spPr>
          <a:xfrm>
            <a:off x="1905000" y="1524000"/>
            <a:ext cx="8382000" cy="4648200"/>
          </a:xfrm>
        </p:spPr>
        <p:txBody>
          <a:bodyPr>
            <a:normAutofit fontScale="92500"/>
          </a:bodyPr>
          <a:lstStyle/>
          <a:p>
            <a:pPr marL="517525" indent="-517525">
              <a:lnSpc>
                <a:spcPct val="90000"/>
              </a:lnSpc>
            </a:pPr>
            <a:r>
              <a:rPr lang="en-US" altLang="en-US" sz="2000" dirty="0">
                <a:latin typeface="Times New Roman" pitchFamily="18" charset="0"/>
                <a:cs typeface="Times New Roman" pitchFamily="18" charset="0"/>
              </a:rPr>
              <a:t>Prior to releasing PHI, ask the individual to provide you with enough information to identify the patient, such as:</a:t>
            </a:r>
          </a:p>
          <a:p>
            <a:pPr marL="1206500" lvl="1" indent="-517525">
              <a:lnSpc>
                <a:spcPct val="90000"/>
              </a:lnSpc>
            </a:pPr>
            <a:r>
              <a:rPr lang="en-US" altLang="en-US" sz="2000" dirty="0">
                <a:latin typeface="Times New Roman" pitchFamily="18" charset="0"/>
                <a:cs typeface="Times New Roman" pitchFamily="18" charset="0"/>
              </a:rPr>
              <a:t>Name</a:t>
            </a:r>
          </a:p>
          <a:p>
            <a:pPr marL="1206500" lvl="1" indent="-517525">
              <a:lnSpc>
                <a:spcPct val="90000"/>
              </a:lnSpc>
            </a:pPr>
            <a:r>
              <a:rPr lang="en-US" altLang="en-US" sz="2000" dirty="0">
                <a:latin typeface="Times New Roman" pitchFamily="18" charset="0"/>
                <a:cs typeface="Times New Roman" pitchFamily="18" charset="0"/>
              </a:rPr>
              <a:t>Date of Birth</a:t>
            </a:r>
          </a:p>
          <a:p>
            <a:pPr marL="1206500" lvl="1" indent="-517525">
              <a:lnSpc>
                <a:spcPct val="90000"/>
              </a:lnSpc>
            </a:pPr>
            <a:r>
              <a:rPr lang="en-US" altLang="en-US" sz="2000" dirty="0">
                <a:latin typeface="Times New Roman" pitchFamily="18" charset="0"/>
                <a:cs typeface="Times New Roman" pitchFamily="18" charset="0"/>
              </a:rPr>
              <a:t>Address</a:t>
            </a:r>
          </a:p>
          <a:p>
            <a:pPr marL="1206500" lvl="1" indent="-517525">
              <a:lnSpc>
                <a:spcPct val="90000"/>
              </a:lnSpc>
            </a:pPr>
            <a:r>
              <a:rPr lang="en-US" altLang="en-US" sz="2000" dirty="0">
                <a:latin typeface="Times New Roman" pitchFamily="18" charset="0"/>
                <a:cs typeface="Times New Roman" pitchFamily="18" charset="0"/>
              </a:rPr>
              <a:t>Other identifiers: </a:t>
            </a:r>
            <a:r>
              <a:rPr lang="en-US" altLang="en-US" sz="1800" dirty="0">
                <a:latin typeface="Times New Roman" pitchFamily="18" charset="0"/>
                <a:cs typeface="Times New Roman" pitchFamily="18" charset="0"/>
              </a:rPr>
              <a:t>Social security number, mother’s maiden name</a:t>
            </a:r>
            <a:endParaRPr lang="en-US" altLang="en-US" sz="2000" dirty="0">
              <a:latin typeface="Times New Roman" pitchFamily="18" charset="0"/>
              <a:cs typeface="Times New Roman" pitchFamily="18" charset="0"/>
            </a:endParaRPr>
          </a:p>
          <a:p>
            <a:pPr marL="517525" indent="-517525">
              <a:lnSpc>
                <a:spcPct val="90000"/>
              </a:lnSpc>
            </a:pPr>
            <a:r>
              <a:rPr lang="en-US" altLang="en-US" sz="2000" dirty="0">
                <a:latin typeface="Times New Roman" pitchFamily="18" charset="0"/>
                <a:cs typeface="Times New Roman" pitchFamily="18" charset="0"/>
              </a:rPr>
              <a:t>Identify someone other than the patient by requesting he or she</a:t>
            </a:r>
            <a:r>
              <a:rPr lang="en-US" altLang="en-US" sz="2000" dirty="0">
                <a:solidFill>
                  <a:srgbClr val="16CDE6"/>
                </a:solidFill>
                <a:effectLst>
                  <a:outerShdw blurRad="38100" dist="38100" dir="2700000" algn="tl">
                    <a:srgbClr val="000000"/>
                  </a:outerShdw>
                </a:effectLst>
                <a:latin typeface="Times New Roman" pitchFamily="18" charset="0"/>
                <a:cs typeface="Times New Roman" pitchFamily="18" charset="0"/>
              </a:rPr>
              <a:t> </a:t>
            </a:r>
            <a:r>
              <a:rPr lang="en-US" altLang="en-US" sz="2000" dirty="0">
                <a:latin typeface="Times New Roman" pitchFamily="18" charset="0"/>
                <a:cs typeface="Times New Roman" pitchFamily="18" charset="0"/>
              </a:rPr>
              <a:t>provide you with all the above information, as well as his or her relationship to the patient.</a:t>
            </a:r>
          </a:p>
          <a:p>
            <a:pPr marL="1206500" lvl="1" indent="-517525">
              <a:lnSpc>
                <a:spcPct val="90000"/>
              </a:lnSpc>
            </a:pPr>
            <a:r>
              <a:rPr lang="en-US" altLang="en-US" sz="1800" dirty="0">
                <a:latin typeface="Times New Roman" pitchFamily="18" charset="0"/>
                <a:cs typeface="Times New Roman" pitchFamily="18" charset="0"/>
              </a:rPr>
              <a:t>Check a physical signature against a known one on file</a:t>
            </a:r>
          </a:p>
          <a:p>
            <a:pPr marL="1206500" lvl="1" indent="-517525">
              <a:lnSpc>
                <a:spcPct val="90000"/>
              </a:lnSpc>
            </a:pPr>
            <a:r>
              <a:rPr lang="en-US" altLang="en-US" sz="1800" dirty="0">
                <a:latin typeface="Times New Roman" pitchFamily="18" charset="0"/>
                <a:cs typeface="Times New Roman" pitchFamily="18" charset="0"/>
              </a:rPr>
              <a:t>Make a call-back to a known number</a:t>
            </a:r>
          </a:p>
          <a:p>
            <a:pPr marL="1206500" lvl="1" indent="-517525">
              <a:lnSpc>
                <a:spcPct val="90000"/>
              </a:lnSpc>
            </a:pPr>
            <a:r>
              <a:rPr lang="en-US" altLang="en-US" sz="1800" dirty="0">
                <a:latin typeface="Times New Roman" pitchFamily="18" charset="0"/>
                <a:cs typeface="Times New Roman" pitchFamily="18" charset="0"/>
              </a:rPr>
              <a:t>Ask for a photo ID</a:t>
            </a:r>
          </a:p>
          <a:p>
            <a:pPr marL="1206500" lvl="1" indent="-517525">
              <a:lnSpc>
                <a:spcPct val="90000"/>
              </a:lnSpc>
            </a:pPr>
            <a:r>
              <a:rPr lang="en-US" altLang="en-US" sz="1800" dirty="0">
                <a:latin typeface="Times New Roman" pitchFamily="18" charset="0"/>
                <a:cs typeface="Times New Roman" pitchFamily="18" charset="0"/>
              </a:rPr>
              <a:t>Ask for a business card</a:t>
            </a:r>
          </a:p>
          <a:p>
            <a:pPr marL="517525" indent="-517525">
              <a:lnSpc>
                <a:spcPct val="90000"/>
              </a:lnSpc>
            </a:pPr>
            <a:r>
              <a:rPr lang="en-US" altLang="en-US" sz="2000" dirty="0">
                <a:latin typeface="Times New Roman" pitchFamily="18" charset="0"/>
                <a:cs typeface="Times New Roman" pitchFamily="18" charset="0"/>
              </a:rPr>
              <a:t>Provide only the minimum necessary to safeguard PHI.</a:t>
            </a:r>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68</a:t>
            </a:fld>
            <a:endParaRPr lang="en-US" altLang="en-US" dirty="0"/>
          </a:p>
        </p:txBody>
      </p:sp>
      <p:pic>
        <p:nvPicPr>
          <p:cNvPr id="7" name="Picture 6" descr="https://tse1.mm.bing.net/th?&amp;id=JN.rqJs7UuzLZwPTlBgFRIdog&amp;w=301&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4572001"/>
            <a:ext cx="1918970" cy="1130935"/>
          </a:xfrm>
          <a:prstGeom prst="rect">
            <a:avLst/>
          </a:prstGeom>
          <a:noFill/>
          <a:ln>
            <a:noFill/>
          </a:ln>
        </p:spPr>
      </p:pic>
    </p:spTree>
    <p:extLst>
      <p:ext uri="{BB962C8B-B14F-4D97-AF65-F5344CB8AC3E}">
        <p14:creationId xmlns:p14="http://schemas.microsoft.com/office/powerpoint/2010/main" val="27793242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a:xfrm>
            <a:off x="1676400" y="304801"/>
            <a:ext cx="8610600" cy="1127125"/>
          </a:xfrm>
        </p:spPr>
        <p:txBody>
          <a:bodyPr>
            <a:normAutofit/>
          </a:bodyPr>
          <a:lstStyle/>
          <a:p>
            <a:pPr algn="ctr"/>
            <a:r>
              <a:rPr lang="en-US" altLang="en-US" dirty="0">
                <a:solidFill>
                  <a:srgbClr val="FF0000"/>
                </a:solidFill>
                <a:latin typeface="Times New Roman" pitchFamily="18" charset="0"/>
                <a:cs typeface="Times New Roman" pitchFamily="18" charset="0"/>
              </a:rPr>
              <a:t>Release of Information</a:t>
            </a:r>
            <a:br>
              <a:rPr lang="en-US" altLang="en-US" dirty="0">
                <a:solidFill>
                  <a:srgbClr val="FF0000"/>
                </a:solidFill>
                <a:latin typeface="Times New Roman" pitchFamily="18" charset="0"/>
                <a:cs typeface="Times New Roman" pitchFamily="18" charset="0"/>
              </a:rPr>
            </a:br>
            <a:r>
              <a:rPr lang="en-US" altLang="en-US" sz="2400" dirty="0">
                <a:solidFill>
                  <a:schemeClr val="tx1"/>
                </a:solidFill>
                <a:latin typeface="Times New Roman" pitchFamily="18" charset="0"/>
                <a:cs typeface="Times New Roman" pitchFamily="18" charset="0"/>
              </a:rPr>
              <a:t>Individual Needs to Find Patient In Any Setting</a:t>
            </a:r>
          </a:p>
        </p:txBody>
      </p:sp>
      <p:sp>
        <p:nvSpPr>
          <p:cNvPr id="473091" name="Rectangle 3"/>
          <p:cNvSpPr>
            <a:spLocks noGrp="1" noChangeArrowheads="1"/>
          </p:cNvSpPr>
          <p:nvPr>
            <p:ph idx="1"/>
          </p:nvPr>
        </p:nvSpPr>
        <p:spPr>
          <a:xfrm>
            <a:off x="2209800" y="1524000"/>
            <a:ext cx="7543800" cy="1905000"/>
          </a:xfrm>
        </p:spPr>
        <p:txBody>
          <a:bodyPr>
            <a:normAutofit fontScale="92500" lnSpcReduction="10000"/>
          </a:bodyPr>
          <a:lstStyle/>
          <a:p>
            <a:pPr marL="285750" indent="-285750"/>
            <a:r>
              <a:rPr lang="en-US" altLang="en-US" dirty="0">
                <a:latin typeface="Times New Roman" pitchFamily="18" charset="0"/>
                <a:cs typeface="Times New Roman" pitchFamily="18" charset="0"/>
              </a:rPr>
              <a:t>If an individual would like to find out if a patient is in our facility, but he or she is not in our Facility Directory:</a:t>
            </a:r>
          </a:p>
          <a:p>
            <a:pPr marL="515938" lvl="1"/>
            <a:r>
              <a:rPr lang="en-US" altLang="en-US" sz="1800" dirty="0">
                <a:latin typeface="Times New Roman" pitchFamily="18" charset="0"/>
                <a:cs typeface="Times New Roman" pitchFamily="18" charset="0"/>
              </a:rPr>
              <a:t>Do not confirm or deny the patient is here until you:</a:t>
            </a:r>
          </a:p>
          <a:p>
            <a:pPr marL="746125" lvl="2"/>
            <a:r>
              <a:rPr lang="en-US" altLang="en-US" sz="1800" dirty="0">
                <a:latin typeface="Times New Roman" pitchFamily="18" charset="0"/>
                <a:cs typeface="Times New Roman" pitchFamily="18" charset="0"/>
              </a:rPr>
              <a:t>Obtain the names of the patient and individual making the request</a:t>
            </a:r>
          </a:p>
          <a:p>
            <a:pPr marL="746125" lvl="2"/>
            <a:r>
              <a:rPr lang="en-US" altLang="en-US" sz="1800" dirty="0">
                <a:latin typeface="Times New Roman" pitchFamily="18" charset="0"/>
                <a:cs typeface="Times New Roman" pitchFamily="18" charset="0"/>
              </a:rPr>
              <a:t>Inform the requesting individual that if the patient is in our facility, and agrees for us to notify them of this, you will…</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69</a:t>
            </a:fld>
            <a:endParaRPr lang="en-US" dirty="0"/>
          </a:p>
        </p:txBody>
      </p:sp>
      <p:sp>
        <p:nvSpPr>
          <p:cNvPr id="10" name="Rectangle 3"/>
          <p:cNvSpPr txBox="1">
            <a:spLocks noChangeArrowheads="1"/>
          </p:cNvSpPr>
          <p:nvPr/>
        </p:nvSpPr>
        <p:spPr bwMode="auto">
          <a:xfrm>
            <a:off x="1981200" y="3505200"/>
            <a:ext cx="82296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nSpc>
                <a:spcPct val="90000"/>
              </a:lnSpc>
            </a:pPr>
            <a:r>
              <a:rPr lang="en-US" altLang="en-US" sz="1800" dirty="0">
                <a:latin typeface="Times New Roman" pitchFamily="18" charset="0"/>
                <a:cs typeface="Times New Roman" pitchFamily="18" charset="0"/>
              </a:rPr>
              <a:t>Privately call the department in which the patient is located</a:t>
            </a:r>
          </a:p>
          <a:p>
            <a:pPr lvl="1">
              <a:lnSpc>
                <a:spcPct val="90000"/>
              </a:lnSpc>
            </a:pPr>
            <a:r>
              <a:rPr lang="en-US" altLang="en-US" sz="1800" dirty="0">
                <a:latin typeface="Times New Roman" pitchFamily="18" charset="0"/>
                <a:cs typeface="Times New Roman" pitchFamily="18" charset="0"/>
              </a:rPr>
              <a:t>That department should ask the patient if their location and/or condition may be released to this individual</a:t>
            </a:r>
          </a:p>
          <a:p>
            <a:pPr lvl="2">
              <a:lnSpc>
                <a:spcPct val="90000"/>
              </a:lnSpc>
            </a:pPr>
            <a:r>
              <a:rPr lang="en-US" altLang="en-US" sz="1800" dirty="0">
                <a:latin typeface="Times New Roman" pitchFamily="18" charset="0"/>
                <a:cs typeface="Times New Roman" pitchFamily="18" charset="0"/>
              </a:rPr>
              <a:t>If the patient agrees, provide information to requesting individual</a:t>
            </a:r>
          </a:p>
          <a:p>
            <a:pPr lvl="2">
              <a:lnSpc>
                <a:spcPct val="90000"/>
              </a:lnSpc>
            </a:pPr>
            <a:r>
              <a:rPr lang="en-US" altLang="en-US" sz="1800" dirty="0">
                <a:latin typeface="Times New Roman" pitchFamily="18" charset="0"/>
                <a:cs typeface="Times New Roman" pitchFamily="18" charset="0"/>
              </a:rPr>
              <a:t>If patient not in facility, or does not agree to notify the requesting individual he/she is here, inform the requesting individual that you are unable to confirm or deny whether or not the patient is in the facility</a:t>
            </a:r>
          </a:p>
        </p:txBody>
      </p:sp>
    </p:spTree>
    <p:extLst>
      <p:ext uri="{BB962C8B-B14F-4D97-AF65-F5344CB8AC3E}">
        <p14:creationId xmlns:p14="http://schemas.microsoft.com/office/powerpoint/2010/main" val="389341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3933009" y="777240"/>
            <a:ext cx="3429000" cy="838200"/>
          </a:xfrm>
        </p:spPr>
        <p:txBody>
          <a:bodyPr>
            <a:noAutofit/>
          </a:bodyPr>
          <a:lstStyle/>
          <a:p>
            <a:pPr eaLnBrk="1" hangingPunct="1">
              <a:defRPr/>
            </a:pPr>
            <a:r>
              <a:rPr lang="en-US" altLang="en-US" dirty="0">
                <a:solidFill>
                  <a:schemeClr val="tx1"/>
                </a:solidFill>
                <a:latin typeface="Times New Roman" pitchFamily="18" charset="0"/>
                <a:cs typeface="Times New Roman" pitchFamily="18" charset="0"/>
              </a:rPr>
              <a:t>Security Rule</a:t>
            </a:r>
          </a:p>
        </p:txBody>
      </p:sp>
      <p:sp>
        <p:nvSpPr>
          <p:cNvPr id="36867" name="Rectangle 3"/>
          <p:cNvSpPr>
            <a:spLocks noGrp="1" noChangeArrowheads="1"/>
          </p:cNvSpPr>
          <p:nvPr>
            <p:ph type="body" sz="half" idx="1"/>
          </p:nvPr>
        </p:nvSpPr>
        <p:spPr>
          <a:xfrm>
            <a:off x="2104209" y="2133600"/>
            <a:ext cx="7086600" cy="1752600"/>
          </a:xfrm>
          <a:ln>
            <a:solidFill>
              <a:schemeClr val="accent6">
                <a:lumMod val="60000"/>
                <a:lumOff val="40000"/>
              </a:schemeClr>
            </a:solidFill>
          </a:ln>
        </p:spPr>
        <p:txBody>
          <a:bodyPr>
            <a:normAutofit lnSpcReduction="10000"/>
          </a:bodyPr>
          <a:lstStyle/>
          <a:p>
            <a:pPr eaLnBrk="1" hangingPunct="1">
              <a:lnSpc>
                <a:spcPct val="90000"/>
              </a:lnSpc>
            </a:pPr>
            <a:r>
              <a:rPr lang="en-US" altLang="en-US" dirty="0">
                <a:latin typeface="Times New Roman" pitchFamily="18" charset="0"/>
                <a:cs typeface="Times New Roman" pitchFamily="18" charset="0"/>
              </a:rPr>
              <a:t>Security (IT) regulations went into effect </a:t>
            </a:r>
            <a:r>
              <a:rPr lang="en-US" altLang="en-US" b="1" dirty="0">
                <a:solidFill>
                  <a:srgbClr val="FF0000"/>
                </a:solidFill>
                <a:latin typeface="Times New Roman" pitchFamily="18" charset="0"/>
                <a:cs typeface="Times New Roman" pitchFamily="18" charset="0"/>
              </a:rPr>
              <a:t>April 21, 2005.</a:t>
            </a:r>
          </a:p>
          <a:p>
            <a:pPr eaLnBrk="1" hangingPunct="1">
              <a:lnSpc>
                <a:spcPct val="90000"/>
              </a:lnSpc>
            </a:pPr>
            <a:r>
              <a:rPr lang="en-US" altLang="en-US" dirty="0">
                <a:latin typeface="Times New Roman" pitchFamily="18" charset="0"/>
                <a:cs typeface="Times New Roman" pitchFamily="18" charset="0"/>
              </a:rPr>
              <a:t>Security means controlling:</a:t>
            </a:r>
          </a:p>
          <a:p>
            <a:pPr lvl="1" eaLnBrk="1" hangingPunct="1">
              <a:lnSpc>
                <a:spcPct val="90000"/>
              </a:lnSpc>
            </a:pPr>
            <a:r>
              <a:rPr lang="en-US" altLang="en-US" sz="1800" dirty="0">
                <a:solidFill>
                  <a:srgbClr val="FF0000"/>
                </a:solidFill>
                <a:latin typeface="Times New Roman" pitchFamily="18" charset="0"/>
                <a:cs typeface="Times New Roman" pitchFamily="18" charset="0"/>
              </a:rPr>
              <a:t>C</a:t>
            </a:r>
            <a:r>
              <a:rPr lang="en-US" altLang="en-US" sz="1800" b="1" dirty="0">
                <a:solidFill>
                  <a:srgbClr val="FF0000"/>
                </a:solidFill>
                <a:latin typeface="Times New Roman" pitchFamily="18" charset="0"/>
                <a:cs typeface="Times New Roman" pitchFamily="18" charset="0"/>
              </a:rPr>
              <a:t>onfidentiality</a:t>
            </a:r>
            <a:r>
              <a:rPr lang="en-US" altLang="en-US" sz="1800" dirty="0">
                <a:latin typeface="Times New Roman" pitchFamily="18" charset="0"/>
                <a:cs typeface="Times New Roman" pitchFamily="18" charset="0"/>
              </a:rPr>
              <a:t> of electronic protected health information (ePHI).</a:t>
            </a:r>
          </a:p>
          <a:p>
            <a:pPr lvl="1" eaLnBrk="1" hangingPunct="1">
              <a:lnSpc>
                <a:spcPct val="90000"/>
              </a:lnSpc>
            </a:pPr>
            <a:r>
              <a:rPr lang="en-US" altLang="en-US" sz="1800" b="1" dirty="0">
                <a:solidFill>
                  <a:srgbClr val="FF0000"/>
                </a:solidFill>
                <a:latin typeface="Times New Roman" pitchFamily="18" charset="0"/>
                <a:cs typeface="Times New Roman" pitchFamily="18" charset="0"/>
              </a:rPr>
              <a:t>Storage</a:t>
            </a:r>
            <a:r>
              <a:rPr lang="en-US" altLang="en-US" sz="1800" dirty="0">
                <a:latin typeface="Times New Roman" pitchFamily="18" charset="0"/>
                <a:cs typeface="Times New Roman" pitchFamily="18" charset="0"/>
              </a:rPr>
              <a:t> of electronic protected health information (ePHI)</a:t>
            </a:r>
            <a:endParaRPr lang="en-US" altLang="en-US" sz="1800" dirty="0">
              <a:solidFill>
                <a:srgbClr val="FF0000"/>
              </a:solidFill>
              <a:latin typeface="Times New Roman" pitchFamily="18" charset="0"/>
              <a:cs typeface="Times New Roman" pitchFamily="18" charset="0"/>
            </a:endParaRPr>
          </a:p>
          <a:p>
            <a:pPr lvl="1" eaLnBrk="1" hangingPunct="1">
              <a:lnSpc>
                <a:spcPct val="90000"/>
              </a:lnSpc>
            </a:pPr>
            <a:r>
              <a:rPr lang="en-US" altLang="en-US" sz="1800" b="1" dirty="0">
                <a:solidFill>
                  <a:srgbClr val="FF0000"/>
                </a:solidFill>
                <a:latin typeface="Times New Roman" pitchFamily="18" charset="0"/>
                <a:cs typeface="Times New Roman" pitchFamily="18" charset="0"/>
              </a:rPr>
              <a:t>Access </a:t>
            </a:r>
            <a:r>
              <a:rPr lang="en-US" altLang="en-US" sz="1800" dirty="0">
                <a:latin typeface="Times New Roman" pitchFamily="18" charset="0"/>
                <a:cs typeface="Times New Roman" pitchFamily="18" charset="0"/>
              </a:rPr>
              <a:t>into electronic information</a:t>
            </a:r>
            <a:endParaRPr lang="en-US" altLang="en-US" sz="1800" b="1"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7</a:t>
            </a:fld>
            <a:endParaRPr lang="en-US" altLang="en-US" dirty="0"/>
          </a:p>
        </p:txBody>
      </p:sp>
      <p:pic>
        <p:nvPicPr>
          <p:cNvPr id="7" name="Picture 6" descr="https://tse1.mm.bing.net/th?&amp;id=JN.T7v34j9o2//fWhjYCJeLo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3962400"/>
            <a:ext cx="2057400" cy="1752600"/>
          </a:xfrm>
          <a:prstGeom prst="rect">
            <a:avLst/>
          </a:prstGeom>
          <a:noFill/>
          <a:ln>
            <a:noFill/>
          </a:ln>
        </p:spPr>
      </p:pic>
    </p:spTree>
    <p:extLst>
      <p:ext uri="{BB962C8B-B14F-4D97-AF65-F5344CB8AC3E}">
        <p14:creationId xmlns:p14="http://schemas.microsoft.com/office/powerpoint/2010/main" val="62808523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a:xfrm>
            <a:off x="2057400" y="457200"/>
            <a:ext cx="6858000" cy="1143000"/>
          </a:xfrm>
        </p:spPr>
        <p:txBody>
          <a:bodyPr>
            <a:noAutofit/>
          </a:bodyPr>
          <a:lstStyle/>
          <a:p>
            <a:pPr algn="ctr"/>
            <a:r>
              <a:rPr lang="en-US" altLang="en-US" dirty="0">
                <a:solidFill>
                  <a:srgbClr val="FF0000"/>
                </a:solidFill>
                <a:latin typeface="Times New Roman" pitchFamily="18" charset="0"/>
                <a:cs typeface="Times New Roman" pitchFamily="18" charset="0"/>
              </a:rPr>
              <a:t>Release of Information</a:t>
            </a:r>
            <a:br>
              <a:rPr lang="en-US" altLang="en-US" dirty="0">
                <a:solidFill>
                  <a:srgbClr val="FF0000"/>
                </a:solidFill>
                <a:latin typeface="Times New Roman" pitchFamily="18" charset="0"/>
                <a:cs typeface="Times New Roman" pitchFamily="18" charset="0"/>
              </a:rPr>
            </a:br>
            <a:r>
              <a:rPr lang="en-US" altLang="en-US" sz="2400" dirty="0">
                <a:solidFill>
                  <a:schemeClr val="tx1"/>
                </a:solidFill>
                <a:latin typeface="Times New Roman" pitchFamily="18" charset="0"/>
                <a:cs typeface="Times New Roman" pitchFamily="18" charset="0"/>
              </a:rPr>
              <a:t>Minimum Necessary</a:t>
            </a:r>
          </a:p>
        </p:txBody>
      </p:sp>
      <p:sp>
        <p:nvSpPr>
          <p:cNvPr id="479235" name="Rectangle 3"/>
          <p:cNvSpPr>
            <a:spLocks noGrp="1" noChangeArrowheads="1"/>
          </p:cNvSpPr>
          <p:nvPr>
            <p:ph idx="1"/>
          </p:nvPr>
        </p:nvSpPr>
        <p:spPr>
          <a:xfrm>
            <a:off x="1981200" y="1752600"/>
            <a:ext cx="8305800" cy="4267200"/>
          </a:xfrm>
        </p:spPr>
        <p:txBody>
          <a:bodyPr>
            <a:normAutofit fontScale="92500" lnSpcReduction="10000"/>
          </a:bodyPr>
          <a:lstStyle/>
          <a:p>
            <a:pPr>
              <a:lnSpc>
                <a:spcPct val="80000"/>
              </a:lnSpc>
            </a:pPr>
            <a:r>
              <a:rPr lang="en-US" altLang="en-US" sz="2400" dirty="0">
                <a:latin typeface="Times New Roman" pitchFamily="18" charset="0"/>
                <a:cs typeface="Times New Roman" pitchFamily="18" charset="0"/>
              </a:rPr>
              <a:t>HIPAA requires reasonable steps to limit the use and disclosures of, and requests for, protected health information to the minimum necessary to accomplish the intended purpose. </a:t>
            </a:r>
          </a:p>
          <a:p>
            <a:pPr marL="109537" indent="0">
              <a:lnSpc>
                <a:spcPct val="80000"/>
              </a:lnSpc>
              <a:buNone/>
            </a:pPr>
            <a:endParaRPr lang="en-US" altLang="en-US" sz="2400" dirty="0">
              <a:latin typeface="Times New Roman" pitchFamily="18" charset="0"/>
              <a:cs typeface="Times New Roman" pitchFamily="18" charset="0"/>
            </a:endParaRPr>
          </a:p>
          <a:p>
            <a:pPr>
              <a:lnSpc>
                <a:spcPct val="80000"/>
              </a:lnSpc>
            </a:pPr>
            <a:r>
              <a:rPr lang="en-US" altLang="en-US" sz="2400" dirty="0">
                <a:latin typeface="Times New Roman" pitchFamily="18" charset="0"/>
                <a:cs typeface="Times New Roman" pitchFamily="18" charset="0"/>
              </a:rPr>
              <a:t>The standard does not apply to the following:</a:t>
            </a:r>
          </a:p>
          <a:p>
            <a:pPr lvl="1">
              <a:lnSpc>
                <a:spcPct val="80000"/>
              </a:lnSpc>
            </a:pPr>
            <a:r>
              <a:rPr lang="en-US" altLang="en-US" sz="2000" dirty="0">
                <a:latin typeface="Times New Roman" pitchFamily="18" charset="0"/>
                <a:cs typeface="Times New Roman" pitchFamily="18" charset="0"/>
              </a:rPr>
              <a:t>Disclosures to or requests by a health care provider for treatment purposes</a:t>
            </a:r>
          </a:p>
          <a:p>
            <a:pPr lvl="1">
              <a:lnSpc>
                <a:spcPct val="80000"/>
              </a:lnSpc>
            </a:pPr>
            <a:r>
              <a:rPr lang="en-US" altLang="en-US" sz="2000" dirty="0">
                <a:latin typeface="Times New Roman" pitchFamily="18" charset="0"/>
                <a:cs typeface="Times New Roman" pitchFamily="18" charset="0"/>
              </a:rPr>
              <a:t>Disclosures to the individual subject of the information</a:t>
            </a:r>
          </a:p>
          <a:p>
            <a:pPr lvl="1">
              <a:lnSpc>
                <a:spcPct val="80000"/>
              </a:lnSpc>
            </a:pPr>
            <a:r>
              <a:rPr lang="en-US" altLang="en-US" sz="2000" dirty="0">
                <a:latin typeface="Times New Roman" pitchFamily="18" charset="0"/>
                <a:cs typeface="Times New Roman" pitchFamily="18" charset="0"/>
              </a:rPr>
              <a:t>Uses or disclosures made pursuant to the individual’s authorization</a:t>
            </a:r>
          </a:p>
          <a:p>
            <a:pPr lvl="1">
              <a:lnSpc>
                <a:spcPct val="80000"/>
              </a:lnSpc>
            </a:pPr>
            <a:r>
              <a:rPr lang="en-US" altLang="en-US" sz="2000" dirty="0">
                <a:latin typeface="Times New Roman" pitchFamily="18" charset="0"/>
                <a:cs typeface="Times New Roman" pitchFamily="18" charset="0"/>
              </a:rPr>
              <a:t>Use or disclosures required for compliance with Health Insurance HIPAA administrative Simplification Rules</a:t>
            </a:r>
          </a:p>
          <a:p>
            <a:pPr lvl="1">
              <a:lnSpc>
                <a:spcPct val="80000"/>
              </a:lnSpc>
            </a:pPr>
            <a:r>
              <a:rPr lang="en-US" altLang="en-US" sz="2000" dirty="0">
                <a:latin typeface="Times New Roman" pitchFamily="18" charset="0"/>
                <a:cs typeface="Times New Roman" pitchFamily="18" charset="0"/>
              </a:rPr>
              <a:t>Disclosures to the Dept. of Health and Human Services (HHS) when disclosure is required under the Privacy Rule for enforcement purposes</a:t>
            </a:r>
          </a:p>
          <a:p>
            <a:pPr lvl="1">
              <a:lnSpc>
                <a:spcPct val="80000"/>
              </a:lnSpc>
            </a:pPr>
            <a:r>
              <a:rPr lang="en-US" altLang="en-US" sz="2000" dirty="0">
                <a:latin typeface="Times New Roman" pitchFamily="18" charset="0"/>
                <a:cs typeface="Times New Roman" pitchFamily="18" charset="0"/>
              </a:rPr>
              <a:t>Uses or disclosures that are required by other laws</a:t>
            </a:r>
            <a:r>
              <a:rPr lang="en-US" altLang="en-US" sz="2000" dirty="0"/>
              <a:t> </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70</a:t>
            </a:fld>
            <a:endParaRPr lang="en-US" dirty="0"/>
          </a:p>
        </p:txBody>
      </p:sp>
    </p:spTree>
    <p:extLst>
      <p:ext uri="{BB962C8B-B14F-4D97-AF65-F5344CB8AC3E}">
        <p14:creationId xmlns:p14="http://schemas.microsoft.com/office/powerpoint/2010/main" val="23175652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xfrm>
            <a:off x="2286000" y="685800"/>
            <a:ext cx="7772400" cy="1066800"/>
          </a:xfrm>
        </p:spPr>
        <p:txBody>
          <a:bodyPr>
            <a:normAutofit/>
          </a:bodyPr>
          <a:lstStyle/>
          <a:p>
            <a:pPr algn="ctr"/>
            <a:r>
              <a:rPr lang="en-US" altLang="en-US" dirty="0">
                <a:solidFill>
                  <a:srgbClr val="FF0000"/>
                </a:solidFill>
                <a:effectLst/>
                <a:latin typeface="Times New Roman" pitchFamily="18" charset="0"/>
                <a:cs typeface="Times New Roman" pitchFamily="18" charset="0"/>
              </a:rPr>
              <a:t>Release of Information</a:t>
            </a:r>
            <a:br>
              <a:rPr lang="en-US" altLang="en-US" dirty="0">
                <a:solidFill>
                  <a:srgbClr val="FF0000"/>
                </a:solidFill>
                <a:effectLst/>
                <a:latin typeface="Times New Roman" pitchFamily="18" charset="0"/>
                <a:cs typeface="Times New Roman" pitchFamily="18" charset="0"/>
              </a:rPr>
            </a:br>
            <a:r>
              <a:rPr lang="en-US" altLang="en-US" sz="2700" dirty="0">
                <a:solidFill>
                  <a:schemeClr val="tx1"/>
                </a:solidFill>
                <a:latin typeface="Times New Roman" pitchFamily="18" charset="0"/>
                <a:cs typeface="Times New Roman" pitchFamily="18" charset="0"/>
              </a:rPr>
              <a:t>Documentation</a:t>
            </a:r>
          </a:p>
        </p:txBody>
      </p:sp>
      <p:sp>
        <p:nvSpPr>
          <p:cNvPr id="609283" name="Rectangle 3"/>
          <p:cNvSpPr>
            <a:spLocks noGrp="1" noChangeArrowheads="1"/>
          </p:cNvSpPr>
          <p:nvPr>
            <p:ph idx="1"/>
          </p:nvPr>
        </p:nvSpPr>
        <p:spPr>
          <a:xfrm>
            <a:off x="1981200" y="1905000"/>
            <a:ext cx="8229600" cy="3090862"/>
          </a:xfrm>
        </p:spPr>
        <p:txBody>
          <a:bodyPr/>
          <a:lstStyle/>
          <a:p>
            <a:pPr>
              <a:lnSpc>
                <a:spcPct val="90000"/>
              </a:lnSpc>
            </a:pPr>
            <a:r>
              <a:rPr lang="en-US" altLang="en-US" sz="2400" dirty="0">
                <a:latin typeface="Times New Roman" pitchFamily="18" charset="0"/>
                <a:cs typeface="Times New Roman" pitchFamily="18" charset="0"/>
              </a:rPr>
              <a:t>Document the release for all occasions, except not mandatory for:</a:t>
            </a:r>
          </a:p>
          <a:p>
            <a:pPr marL="0" indent="0">
              <a:lnSpc>
                <a:spcPct val="90000"/>
              </a:lnSpc>
              <a:buNone/>
            </a:pPr>
            <a:r>
              <a:rPr lang="en-US" altLang="en-US" sz="2400" dirty="0">
                <a:latin typeface="Times New Roman" pitchFamily="18" charset="0"/>
                <a:cs typeface="Times New Roman" pitchFamily="18" charset="0"/>
              </a:rPr>
              <a:t>		* Documentation of disclosures for purposes relating to 			treatment (providing and coordinating care); payment 			(billing for services rendered); and health care operations 		(internal business).</a:t>
            </a:r>
          </a:p>
          <a:p>
            <a:pPr>
              <a:lnSpc>
                <a:spcPct val="90000"/>
              </a:lnSpc>
            </a:pPr>
            <a:r>
              <a:rPr lang="en-US" altLang="en-US" sz="2400" dirty="0">
                <a:latin typeface="Times New Roman" pitchFamily="18" charset="0"/>
                <a:cs typeface="Times New Roman" pitchFamily="18" charset="0"/>
              </a:rPr>
              <a:t>HIPAA requires documentation of breaches and other releases of information</a:t>
            </a:r>
          </a:p>
          <a:p>
            <a:pPr lvl="1">
              <a:lnSpc>
                <a:spcPct val="90000"/>
              </a:lnSpc>
            </a:pPr>
            <a:endParaRPr lang="en-US" altLang="en-US" dirty="0">
              <a:solidFill>
                <a:srgbClr val="D8290C"/>
              </a:solidFill>
              <a:effectLst>
                <a:outerShdw blurRad="38100" dist="38100" dir="2700000" algn="tl">
                  <a:srgbClr val="000000"/>
                </a:outerShdw>
              </a:effectLst>
            </a:endParaRPr>
          </a:p>
          <a:p>
            <a:pPr>
              <a:lnSpc>
                <a:spcPct val="90000"/>
              </a:lnSpc>
            </a:pPr>
            <a:endParaRPr lang="en-US" altLang="en-US" sz="2800" dirty="0">
              <a:solidFill>
                <a:srgbClr val="C71DA7"/>
              </a:solidFill>
              <a:effectLst>
                <a:outerShdw blurRad="38100" dist="38100" dir="2700000" algn="tl">
                  <a:srgbClr val="000000"/>
                </a:outerShdw>
              </a:effectLst>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71</a:t>
            </a:fld>
            <a:endParaRPr lang="en-US" dirty="0"/>
          </a:p>
        </p:txBody>
      </p:sp>
      <p:pic>
        <p:nvPicPr>
          <p:cNvPr id="7" name="Picture 6" descr="https://tse1.mm.bing.net/th?&amp;id=JN.rxvVe8dtQtuLmlirNuMfHw&amp;w=300&amp;h=300&amp;c=0&amp;pid=1.9&amp;rs=0&amp;p=0"/>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800600"/>
            <a:ext cx="2181860" cy="990600"/>
          </a:xfrm>
          <a:prstGeom prst="rect">
            <a:avLst/>
          </a:prstGeom>
          <a:noFill/>
          <a:ln>
            <a:noFill/>
          </a:ln>
        </p:spPr>
      </p:pic>
    </p:spTree>
    <p:extLst>
      <p:ext uri="{BB962C8B-B14F-4D97-AF65-F5344CB8AC3E}">
        <p14:creationId xmlns:p14="http://schemas.microsoft.com/office/powerpoint/2010/main" val="34134049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type="title"/>
          </p:nvPr>
        </p:nvSpPr>
        <p:spPr>
          <a:xfrm>
            <a:off x="2133600" y="533400"/>
            <a:ext cx="7924800" cy="1066800"/>
          </a:xfrm>
        </p:spPr>
        <p:txBody>
          <a:bodyPr>
            <a:normAutofit fontScale="90000"/>
          </a:bodyPr>
          <a:lstStyle/>
          <a:p>
            <a:pPr algn="ctr"/>
            <a:r>
              <a:rPr lang="en-US" altLang="en-US" sz="4000" dirty="0">
                <a:solidFill>
                  <a:srgbClr val="FF0000"/>
                </a:solidFill>
                <a:latin typeface="Times New Roman" pitchFamily="18" charset="0"/>
                <a:cs typeface="Times New Roman" pitchFamily="18" charset="0"/>
              </a:rPr>
              <a:t>Release of Information </a:t>
            </a:r>
            <a:br>
              <a:rPr lang="en-US" altLang="en-US" sz="4000" dirty="0">
                <a:solidFill>
                  <a:srgbClr val="FF0000"/>
                </a:solidFill>
                <a:latin typeface="Times New Roman" pitchFamily="18" charset="0"/>
                <a:cs typeface="Times New Roman" pitchFamily="18" charset="0"/>
              </a:rPr>
            </a:br>
            <a:r>
              <a:rPr lang="en-US" altLang="en-US" sz="2700" dirty="0">
                <a:solidFill>
                  <a:schemeClr val="tx1"/>
                </a:solidFill>
                <a:latin typeface="Times New Roman" pitchFamily="18" charset="0"/>
                <a:cs typeface="Times New Roman" pitchFamily="18" charset="0"/>
              </a:rPr>
              <a:t>Documentation </a:t>
            </a:r>
            <a:r>
              <a:rPr lang="en-US" altLang="en-US" sz="2000" dirty="0">
                <a:solidFill>
                  <a:schemeClr val="tx1"/>
                </a:solidFill>
                <a:latin typeface="Times New Roman" pitchFamily="18" charset="0"/>
                <a:cs typeface="Times New Roman" pitchFamily="18" charset="0"/>
              </a:rPr>
              <a:t>(cont’d)</a:t>
            </a:r>
          </a:p>
        </p:txBody>
      </p:sp>
      <p:sp>
        <p:nvSpPr>
          <p:cNvPr id="619523" name="Rectangle 3"/>
          <p:cNvSpPr>
            <a:spLocks noGrp="1" noChangeArrowheads="1"/>
          </p:cNvSpPr>
          <p:nvPr>
            <p:ph idx="1"/>
          </p:nvPr>
        </p:nvSpPr>
        <p:spPr>
          <a:xfrm>
            <a:off x="2133601" y="2209800"/>
            <a:ext cx="7724775" cy="2743200"/>
          </a:xfrm>
        </p:spPr>
        <p:txBody>
          <a:bodyPr/>
          <a:lstStyle/>
          <a:p>
            <a:pPr marL="512763" indent="-512763"/>
            <a:r>
              <a:rPr lang="en-US" altLang="en-US" sz="2800" dirty="0">
                <a:latin typeface="Times New Roman" pitchFamily="18" charset="0"/>
                <a:cs typeface="Times New Roman" pitchFamily="18" charset="0"/>
              </a:rPr>
              <a:t>Why do we have to document when we release PHI (when required by law)?</a:t>
            </a:r>
          </a:p>
          <a:p>
            <a:pPr marL="971550" lvl="1" indent="-514350"/>
            <a:r>
              <a:rPr lang="en-US" altLang="en-US" dirty="0">
                <a:latin typeface="Times New Roman" pitchFamily="18" charset="0"/>
                <a:cs typeface="Times New Roman" pitchFamily="18" charset="0"/>
              </a:rPr>
              <a:t>Patients have the right to request a record of what PHI was released and to whom (Accounting of Disclosures)</a:t>
            </a:r>
          </a:p>
          <a:p>
            <a:pPr marL="517525" indent="-517525">
              <a:lnSpc>
                <a:spcPct val="80000"/>
              </a:lnSpc>
            </a:pPr>
            <a:r>
              <a:rPr lang="en-US" altLang="en-US" sz="2800" dirty="0">
                <a:latin typeface="Times New Roman" pitchFamily="18" charset="0"/>
                <a:cs typeface="Times New Roman" pitchFamily="18" charset="0"/>
              </a:rPr>
              <a:t>Documentation of releases of information applies to both verbal and written disclosures  </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72</a:t>
            </a:fld>
            <a:endParaRPr lang="en-US" dirty="0"/>
          </a:p>
        </p:txBody>
      </p:sp>
      <p:pic>
        <p:nvPicPr>
          <p:cNvPr id="7" name="Picture 6" descr="https://tse1.mm.bing.net/th?&amp;id=JN.37mTS1%2bUufg/6srDi8FhC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066800"/>
            <a:ext cx="914400" cy="762000"/>
          </a:xfrm>
          <a:prstGeom prst="rect">
            <a:avLst/>
          </a:prstGeom>
          <a:noFill/>
          <a:ln>
            <a:noFill/>
          </a:ln>
        </p:spPr>
      </p:pic>
      <p:pic>
        <p:nvPicPr>
          <p:cNvPr id="8" name="Picture 7" descr="https://tse1.mm.bing.net/th?&amp;id=JN.37mTS1%2bUufg/6srDi8FhC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0100" y="1066800"/>
            <a:ext cx="914400" cy="800100"/>
          </a:xfrm>
          <a:prstGeom prst="rect">
            <a:avLst/>
          </a:prstGeom>
          <a:noFill/>
          <a:ln>
            <a:noFill/>
          </a:ln>
        </p:spPr>
      </p:pic>
    </p:spTree>
    <p:extLst>
      <p:ext uri="{BB962C8B-B14F-4D97-AF65-F5344CB8AC3E}">
        <p14:creationId xmlns:p14="http://schemas.microsoft.com/office/powerpoint/2010/main" val="3499094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2438400" y="457200"/>
            <a:ext cx="6629400" cy="1143000"/>
          </a:xfrm>
        </p:spPr>
        <p:txBody>
          <a:bodyPr>
            <a:normAutofit/>
          </a:bodyPr>
          <a:lstStyle/>
          <a:p>
            <a:pPr algn="ctr"/>
            <a:r>
              <a:rPr lang="en-US" altLang="en-US" sz="4000" dirty="0">
                <a:solidFill>
                  <a:srgbClr val="FF0000"/>
                </a:solidFill>
                <a:latin typeface="Times New Roman" pitchFamily="18" charset="0"/>
                <a:cs typeface="Times New Roman" pitchFamily="18" charset="0"/>
              </a:rPr>
              <a:t>Release of Information</a:t>
            </a:r>
            <a:br>
              <a:rPr lang="en-US" altLang="en-US" sz="4000" dirty="0">
                <a:solidFill>
                  <a:srgbClr val="FF0000"/>
                </a:solidFill>
                <a:latin typeface="Times New Roman" pitchFamily="18" charset="0"/>
                <a:cs typeface="Times New Roman" pitchFamily="18" charset="0"/>
              </a:rPr>
            </a:br>
            <a:r>
              <a:rPr lang="en-US" altLang="en-US" sz="2700" dirty="0">
                <a:solidFill>
                  <a:schemeClr val="tx1"/>
                </a:solidFill>
                <a:latin typeface="Times New Roman" pitchFamily="18" charset="0"/>
                <a:cs typeface="Times New Roman" pitchFamily="18" charset="0"/>
              </a:rPr>
              <a:t>Process</a:t>
            </a:r>
          </a:p>
        </p:txBody>
      </p:sp>
      <p:sp>
        <p:nvSpPr>
          <p:cNvPr id="485379" name="Rectangle 3"/>
          <p:cNvSpPr>
            <a:spLocks noGrp="1" noChangeArrowheads="1"/>
          </p:cNvSpPr>
          <p:nvPr>
            <p:ph idx="1"/>
          </p:nvPr>
        </p:nvSpPr>
        <p:spPr>
          <a:xfrm>
            <a:off x="1828800" y="1676400"/>
            <a:ext cx="8382000" cy="4114800"/>
          </a:xfrm>
        </p:spPr>
        <p:txBody>
          <a:bodyPr>
            <a:normAutofit/>
          </a:bodyPr>
          <a:lstStyle/>
          <a:p>
            <a:pPr marL="517525" indent="-517525">
              <a:lnSpc>
                <a:spcPct val="80000"/>
              </a:lnSpc>
              <a:buNone/>
            </a:pPr>
            <a:endParaRPr lang="en-US" altLang="en-US" sz="2800" dirty="0"/>
          </a:p>
          <a:p>
            <a:pPr marL="517525" indent="-517525">
              <a:lnSpc>
                <a:spcPct val="80000"/>
              </a:lnSpc>
            </a:pPr>
            <a:r>
              <a:rPr lang="en-US" altLang="en-US" sz="2400" dirty="0">
                <a:latin typeface="Times New Roman" pitchFamily="18" charset="0"/>
                <a:cs typeface="Times New Roman" pitchFamily="18" charset="0"/>
              </a:rPr>
              <a:t>If you don’t know for sure if information can be released:</a:t>
            </a:r>
          </a:p>
          <a:p>
            <a:pPr marL="773113" lvl="1" indent="-517525">
              <a:lnSpc>
                <a:spcPct val="80000"/>
              </a:lnSpc>
            </a:pPr>
            <a:r>
              <a:rPr lang="en-US" altLang="en-US" sz="2000" dirty="0">
                <a:latin typeface="Times New Roman" pitchFamily="18" charset="0"/>
                <a:cs typeface="Times New Roman" pitchFamily="18" charset="0"/>
              </a:rPr>
              <a:t>Don’t do it until you’ve contacted your privacy officer!</a:t>
            </a:r>
          </a:p>
          <a:p>
            <a:pPr marL="773113" lvl="1" indent="-517525">
              <a:lnSpc>
                <a:spcPct val="80000"/>
              </a:lnSpc>
            </a:pPr>
            <a:endParaRPr lang="en-US" altLang="en-US" sz="2400" dirty="0">
              <a:latin typeface="Times New Roman" pitchFamily="18" charset="0"/>
              <a:cs typeface="Times New Roman" pitchFamily="18" charset="0"/>
            </a:endParaRPr>
          </a:p>
          <a:p>
            <a:pPr marL="773113" lvl="1" indent="-517525">
              <a:lnSpc>
                <a:spcPct val="80000"/>
              </a:lnSpc>
            </a:pPr>
            <a:endParaRPr lang="en-US" altLang="en-US" sz="2400" dirty="0">
              <a:latin typeface="Times New Roman" pitchFamily="18" charset="0"/>
              <a:cs typeface="Times New Roman" pitchFamily="18" charset="0"/>
            </a:endParaRPr>
          </a:p>
          <a:p>
            <a:pPr marL="773113" lvl="1" indent="-517525">
              <a:lnSpc>
                <a:spcPct val="80000"/>
              </a:lnSpc>
            </a:pPr>
            <a:endParaRPr lang="en-US" altLang="en-US" sz="2400" dirty="0">
              <a:latin typeface="Times New Roman" pitchFamily="18" charset="0"/>
              <a:cs typeface="Times New Roman" pitchFamily="18" charset="0"/>
            </a:endParaRPr>
          </a:p>
          <a:p>
            <a:pPr marL="255588" lvl="1" indent="0">
              <a:lnSpc>
                <a:spcPct val="80000"/>
              </a:lnSpc>
              <a:buNone/>
            </a:pPr>
            <a:endParaRPr lang="en-US" altLang="en-US" sz="2400" dirty="0">
              <a:latin typeface="Times New Roman" pitchFamily="18" charset="0"/>
              <a:cs typeface="Times New Roman" pitchFamily="18" charset="0"/>
            </a:endParaRPr>
          </a:p>
          <a:p>
            <a:pPr marL="255588" lvl="1" indent="0">
              <a:lnSpc>
                <a:spcPct val="80000"/>
              </a:lnSpc>
              <a:buNone/>
            </a:pPr>
            <a:endParaRPr lang="en-US" altLang="en-US" sz="2800" dirty="0"/>
          </a:p>
          <a:p>
            <a:pPr marL="255588" lvl="1" indent="0">
              <a:lnSpc>
                <a:spcPct val="80000"/>
              </a:lnSpc>
              <a:buNone/>
            </a:pPr>
            <a:endParaRPr lang="en-US" altLang="en-US" sz="2800"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73</a:t>
            </a:fld>
            <a:endParaRPr lang="en-US" dirty="0"/>
          </a:p>
        </p:txBody>
      </p:sp>
      <p:pic>
        <p:nvPicPr>
          <p:cNvPr id="7" name="Picture 6" descr="https://tse1.mm.bing.net/th?&amp;id=JN.v43ARHZVkD0gCfb4HnI0c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9675" y="3371850"/>
            <a:ext cx="1905000" cy="1371600"/>
          </a:xfrm>
          <a:prstGeom prst="rect">
            <a:avLst/>
          </a:prstGeom>
          <a:noFill/>
          <a:ln>
            <a:noFill/>
          </a:ln>
        </p:spPr>
      </p:pic>
    </p:spTree>
    <p:extLst>
      <p:ext uri="{BB962C8B-B14F-4D97-AF65-F5344CB8AC3E}">
        <p14:creationId xmlns:p14="http://schemas.microsoft.com/office/powerpoint/2010/main" val="35150668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2133600" y="457200"/>
            <a:ext cx="8077200" cy="914400"/>
          </a:xfrm>
        </p:spPr>
        <p:txBody>
          <a:bodyPr>
            <a:normAutofit fontScale="90000"/>
          </a:bodyPr>
          <a:lstStyle/>
          <a:p>
            <a:pPr algn="ctr"/>
            <a:r>
              <a:rPr lang="en-US" altLang="en-US" sz="4000" dirty="0">
                <a:solidFill>
                  <a:srgbClr val="FF0000"/>
                </a:solidFill>
                <a:latin typeface="Times New Roman" pitchFamily="18" charset="0"/>
                <a:cs typeface="Times New Roman" pitchFamily="18" charset="0"/>
              </a:rPr>
              <a:t>Release of Information</a:t>
            </a:r>
            <a:br>
              <a:rPr lang="en-US" altLang="en-US" sz="4000" dirty="0">
                <a:solidFill>
                  <a:srgbClr val="FF0000"/>
                </a:solidFill>
                <a:latin typeface="Times New Roman" pitchFamily="18" charset="0"/>
                <a:cs typeface="Times New Roman" pitchFamily="18" charset="0"/>
              </a:rPr>
            </a:br>
            <a:r>
              <a:rPr lang="en-US" altLang="en-US" sz="2700" dirty="0">
                <a:solidFill>
                  <a:schemeClr val="tx1"/>
                </a:solidFill>
                <a:latin typeface="Times New Roman" pitchFamily="18" charset="0"/>
                <a:cs typeface="Times New Roman" pitchFamily="18" charset="0"/>
              </a:rPr>
              <a:t>Family and Friends</a:t>
            </a:r>
          </a:p>
        </p:txBody>
      </p:sp>
      <p:sp>
        <p:nvSpPr>
          <p:cNvPr id="487427" name="Rectangle 3"/>
          <p:cNvSpPr>
            <a:spLocks noGrp="1" noChangeArrowheads="1"/>
          </p:cNvSpPr>
          <p:nvPr>
            <p:ph idx="1"/>
          </p:nvPr>
        </p:nvSpPr>
        <p:spPr>
          <a:xfrm>
            <a:off x="2057400" y="1600200"/>
            <a:ext cx="7924800" cy="4114800"/>
          </a:xfrm>
        </p:spPr>
        <p:txBody>
          <a:bodyPr>
            <a:normAutofit fontScale="92500" lnSpcReduction="10000"/>
          </a:bodyPr>
          <a:lstStyle/>
          <a:p>
            <a:pPr>
              <a:lnSpc>
                <a:spcPct val="80000"/>
              </a:lnSpc>
            </a:pPr>
            <a:r>
              <a:rPr lang="en-US" altLang="en-US" sz="2400" dirty="0">
                <a:latin typeface="Times New Roman" pitchFamily="18" charset="0"/>
                <a:cs typeface="Times New Roman" pitchFamily="18" charset="0"/>
              </a:rPr>
              <a:t>Verbal disclosure of information permissible when:</a:t>
            </a:r>
          </a:p>
          <a:p>
            <a:pPr lvl="1">
              <a:lnSpc>
                <a:spcPct val="80000"/>
              </a:lnSpc>
            </a:pPr>
            <a:r>
              <a:rPr lang="en-US" altLang="en-US" sz="2000" dirty="0">
                <a:latin typeface="Times New Roman" pitchFamily="18" charset="0"/>
                <a:cs typeface="Times New Roman" pitchFamily="18" charset="0"/>
              </a:rPr>
              <a:t>Patient present and alert – patient decides</a:t>
            </a:r>
          </a:p>
          <a:p>
            <a:pPr lvl="1">
              <a:lnSpc>
                <a:spcPct val="80000"/>
              </a:lnSpc>
            </a:pPr>
            <a:r>
              <a:rPr lang="en-US" altLang="en-US" sz="2000" dirty="0">
                <a:latin typeface="Times New Roman" pitchFamily="18" charset="0"/>
                <a:cs typeface="Times New Roman" pitchFamily="18" charset="0"/>
              </a:rPr>
              <a:t>Patient incapable to make wishes known – inferred permission to discuss current care</a:t>
            </a:r>
          </a:p>
          <a:p>
            <a:pPr lvl="1">
              <a:lnSpc>
                <a:spcPct val="80000"/>
              </a:lnSpc>
            </a:pPr>
            <a:r>
              <a:rPr lang="en-US" altLang="en-US" sz="2000" dirty="0">
                <a:latin typeface="Times New Roman" pitchFamily="18" charset="0"/>
                <a:cs typeface="Times New Roman" pitchFamily="18" charset="0"/>
              </a:rPr>
              <a:t>Needed for care or payment</a:t>
            </a:r>
          </a:p>
          <a:p>
            <a:pPr lvl="2">
              <a:lnSpc>
                <a:spcPct val="80000"/>
              </a:lnSpc>
            </a:pPr>
            <a:r>
              <a:rPr lang="en-US" altLang="en-US" sz="1800" dirty="0">
                <a:latin typeface="Times New Roman" pitchFamily="18" charset="0"/>
                <a:cs typeface="Times New Roman" pitchFamily="18" charset="0"/>
              </a:rPr>
              <a:t>Information needed for patient’s care</a:t>
            </a:r>
          </a:p>
          <a:p>
            <a:pPr lvl="2">
              <a:lnSpc>
                <a:spcPct val="80000"/>
              </a:lnSpc>
            </a:pPr>
            <a:r>
              <a:rPr lang="en-US" altLang="en-US" sz="1800" dirty="0">
                <a:latin typeface="Times New Roman" pitchFamily="18" charset="0"/>
                <a:cs typeface="Times New Roman" pitchFamily="18" charset="0"/>
              </a:rPr>
              <a:t>Family member/friend must clearly be involved in payment for care (involvement is obvious, patient stated so)</a:t>
            </a:r>
          </a:p>
          <a:p>
            <a:pPr>
              <a:lnSpc>
                <a:spcPct val="80000"/>
              </a:lnSpc>
            </a:pPr>
            <a:r>
              <a:rPr lang="en-US" altLang="en-US" sz="2400" dirty="0">
                <a:latin typeface="Times New Roman" pitchFamily="18" charset="0"/>
                <a:cs typeface="Times New Roman" pitchFamily="18" charset="0"/>
              </a:rPr>
              <a:t>Notify family or friend(s) who are involved in patient’s care of:</a:t>
            </a:r>
          </a:p>
          <a:p>
            <a:pPr lvl="1">
              <a:lnSpc>
                <a:spcPct val="80000"/>
              </a:lnSpc>
            </a:pPr>
            <a:r>
              <a:rPr lang="en-US" altLang="en-US" sz="2000" dirty="0">
                <a:latin typeface="Times New Roman" pitchFamily="18" charset="0"/>
                <a:cs typeface="Times New Roman" pitchFamily="18" charset="0"/>
              </a:rPr>
              <a:t>Patient’s general condition</a:t>
            </a:r>
          </a:p>
          <a:p>
            <a:pPr lvl="1">
              <a:lnSpc>
                <a:spcPct val="80000"/>
              </a:lnSpc>
            </a:pPr>
            <a:r>
              <a:rPr lang="en-US" altLang="en-US" sz="2000" dirty="0">
                <a:latin typeface="Times New Roman" pitchFamily="18" charset="0"/>
                <a:cs typeface="Times New Roman" pitchFamily="18" charset="0"/>
              </a:rPr>
              <a:t>Patient’s location</a:t>
            </a:r>
          </a:p>
          <a:p>
            <a:pPr lvl="1">
              <a:lnSpc>
                <a:spcPct val="80000"/>
              </a:lnSpc>
            </a:pPr>
            <a:r>
              <a:rPr lang="en-US" altLang="en-US" sz="2000" dirty="0">
                <a:latin typeface="Times New Roman" pitchFamily="18" charset="0"/>
                <a:cs typeface="Times New Roman" pitchFamily="18" charset="0"/>
              </a:rPr>
              <a:t>Patient being ready for discharge</a:t>
            </a:r>
          </a:p>
          <a:p>
            <a:pPr lvl="1">
              <a:lnSpc>
                <a:spcPct val="80000"/>
              </a:lnSpc>
            </a:pPr>
            <a:r>
              <a:rPr lang="en-US" altLang="en-US" sz="2000" dirty="0">
                <a:latin typeface="Times New Roman" pitchFamily="18" charset="0"/>
                <a:cs typeface="Times New Roman" pitchFamily="18" charset="0"/>
              </a:rPr>
              <a:t>Patient’s death</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74</a:t>
            </a:fld>
            <a:endParaRPr lang="en-US" dirty="0"/>
          </a:p>
        </p:txBody>
      </p:sp>
      <p:sp>
        <p:nvSpPr>
          <p:cNvPr id="487430" name="Text Box 6"/>
          <p:cNvSpPr txBox="1">
            <a:spLocks noChangeArrowheads="1"/>
          </p:cNvSpPr>
          <p:nvPr/>
        </p:nvSpPr>
        <p:spPr bwMode="auto">
          <a:xfrm>
            <a:off x="6400800" y="5657847"/>
            <a:ext cx="3657600" cy="523220"/>
          </a:xfrm>
          <a:prstGeom prst="rect">
            <a:avLst/>
          </a:prstGeom>
          <a:solidFill>
            <a:schemeClr val="bg1"/>
          </a:solidFill>
          <a:ln w="9525">
            <a:solidFill>
              <a:schemeClr val="tx1"/>
            </a:solidFill>
            <a:miter lim="800000"/>
            <a:headEnd/>
            <a:tailEnd/>
          </a:ln>
          <a:effectLst/>
          <a:extLst/>
        </p:spPr>
        <p:txBody>
          <a:bodyPr wrap="square">
            <a:spAutoFit/>
          </a:bodyPr>
          <a:lstStyle/>
          <a:p>
            <a:pPr>
              <a:spcBef>
                <a:spcPct val="50000"/>
              </a:spcBef>
            </a:pPr>
            <a:r>
              <a:rPr lang="en-US" altLang="en-US" sz="1400" dirty="0"/>
              <a:t>Disclosures of this nature exclude paper copies</a:t>
            </a:r>
          </a:p>
        </p:txBody>
      </p:sp>
      <p:pic>
        <p:nvPicPr>
          <p:cNvPr id="8" name="Picture 7" descr="https://tse1.mm.bing.net/th?&amp;id=JN.Au582WSU8nB5gscCSD2xr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4343401"/>
            <a:ext cx="1841500" cy="1161415"/>
          </a:xfrm>
          <a:prstGeom prst="rect">
            <a:avLst/>
          </a:prstGeom>
          <a:noFill/>
          <a:ln>
            <a:noFill/>
          </a:ln>
        </p:spPr>
      </p:pic>
    </p:spTree>
    <p:extLst>
      <p:ext uri="{BB962C8B-B14F-4D97-AF65-F5344CB8AC3E}">
        <p14:creationId xmlns:p14="http://schemas.microsoft.com/office/powerpoint/2010/main" val="36118945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2895601" y="417514"/>
            <a:ext cx="5800725" cy="1068387"/>
          </a:xfrm>
        </p:spPr>
        <p:txBody>
          <a:bodyPr>
            <a:normAutofit fontScale="90000"/>
          </a:bodyPr>
          <a:lstStyle/>
          <a:p>
            <a:pPr algn="ctr"/>
            <a:r>
              <a:rPr lang="en-US" altLang="en-US" sz="4000" dirty="0">
                <a:solidFill>
                  <a:srgbClr val="FF0000"/>
                </a:solidFill>
                <a:latin typeface="Times New Roman" pitchFamily="18" charset="0"/>
                <a:cs typeface="Times New Roman" pitchFamily="18" charset="0"/>
              </a:rPr>
              <a:t>Release of Information</a:t>
            </a:r>
            <a:br>
              <a:rPr lang="en-US" altLang="en-US" sz="4000" dirty="0">
                <a:solidFill>
                  <a:srgbClr val="FF0000"/>
                </a:solidFill>
                <a:latin typeface="Times New Roman" pitchFamily="18" charset="0"/>
                <a:cs typeface="Times New Roman" pitchFamily="18" charset="0"/>
              </a:rPr>
            </a:br>
            <a:r>
              <a:rPr lang="en-US" altLang="en-US" sz="2700" dirty="0">
                <a:solidFill>
                  <a:schemeClr val="tx1"/>
                </a:solidFill>
                <a:latin typeface="Times New Roman" pitchFamily="18" charset="0"/>
                <a:cs typeface="Times New Roman" pitchFamily="18" charset="0"/>
              </a:rPr>
              <a:t>Divorced Parents</a:t>
            </a:r>
          </a:p>
        </p:txBody>
      </p:sp>
      <p:sp>
        <p:nvSpPr>
          <p:cNvPr id="489475" name="Rectangle 3"/>
          <p:cNvSpPr>
            <a:spLocks noGrp="1" noChangeArrowheads="1"/>
          </p:cNvSpPr>
          <p:nvPr>
            <p:ph idx="1"/>
          </p:nvPr>
        </p:nvSpPr>
        <p:spPr>
          <a:xfrm>
            <a:off x="1828800" y="1600200"/>
            <a:ext cx="8382000" cy="3810000"/>
          </a:xfrm>
        </p:spPr>
        <p:txBody>
          <a:bodyPr>
            <a:normAutofit/>
          </a:bodyPr>
          <a:lstStyle/>
          <a:p>
            <a:pPr>
              <a:lnSpc>
                <a:spcPct val="90000"/>
              </a:lnSpc>
            </a:pPr>
            <a:r>
              <a:rPr lang="en-US" altLang="en-US" sz="2800" dirty="0">
                <a:latin typeface="Times New Roman" pitchFamily="18" charset="0"/>
                <a:cs typeface="Times New Roman" pitchFamily="18" charset="0"/>
              </a:rPr>
              <a:t>A divorced parent calls to get information on their child.  Can you release it?</a:t>
            </a:r>
          </a:p>
          <a:p>
            <a:pPr lvl="1">
              <a:lnSpc>
                <a:spcPct val="90000"/>
              </a:lnSpc>
            </a:pPr>
            <a:r>
              <a:rPr lang="en-US" altLang="en-US" sz="2100" dirty="0">
                <a:latin typeface="Times New Roman" pitchFamily="18" charset="0"/>
                <a:cs typeface="Times New Roman" pitchFamily="18" charset="0"/>
              </a:rPr>
              <a:t>If the parents are divorced, either parent may get access to the records with a proper release.  Assume that they can get records unless told otherwise.</a:t>
            </a:r>
          </a:p>
          <a:p>
            <a:pPr>
              <a:lnSpc>
                <a:spcPct val="90000"/>
              </a:lnSpc>
            </a:pPr>
            <a:r>
              <a:rPr lang="en-US" altLang="en-US" sz="2500" dirty="0">
                <a:latin typeface="Times New Roman" pitchFamily="18" charset="0"/>
                <a:cs typeface="Times New Roman" pitchFamily="18" charset="0"/>
              </a:rPr>
              <a:t>When parental rights are in question:</a:t>
            </a:r>
          </a:p>
          <a:p>
            <a:pPr lvl="1">
              <a:lnSpc>
                <a:spcPct val="90000"/>
              </a:lnSpc>
            </a:pPr>
            <a:r>
              <a:rPr lang="en-US" altLang="en-US" sz="2100" dirty="0">
                <a:latin typeface="Times New Roman" pitchFamily="18" charset="0"/>
                <a:cs typeface="Times New Roman" pitchFamily="18" charset="0"/>
              </a:rPr>
              <a:t>Obtain the court documents for the child’s file from one of the parents.</a:t>
            </a:r>
          </a:p>
          <a:p>
            <a:pPr lvl="1">
              <a:lnSpc>
                <a:spcPct val="90000"/>
              </a:lnSpc>
            </a:pPr>
            <a:r>
              <a:rPr lang="en-US" altLang="en-US" sz="2100" dirty="0">
                <a:latin typeface="Times New Roman" pitchFamily="18" charset="0"/>
                <a:cs typeface="Times New Roman" pitchFamily="18" charset="0"/>
              </a:rPr>
              <a:t>If parental rights for physical placement have been terminated, only the parent with sole physical placement can access records.  </a:t>
            </a:r>
          </a:p>
          <a:p>
            <a:pPr lvl="1">
              <a:lnSpc>
                <a:spcPct val="90000"/>
              </a:lnSpc>
              <a:buNone/>
            </a:pPr>
            <a:endParaRPr lang="en-US" altLang="en-US" sz="21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75</a:t>
            </a:fld>
            <a:endParaRPr lang="en-US" dirty="0"/>
          </a:p>
        </p:txBody>
      </p:sp>
      <p:pic>
        <p:nvPicPr>
          <p:cNvPr id="8" name="Picture 7" descr="https://tse1.mm.bing.net/th?&amp;id=JN.Au582WSU8nB5gscCSD2xr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5481" y="5498754"/>
            <a:ext cx="1625600" cy="1085215"/>
          </a:xfrm>
          <a:prstGeom prst="rect">
            <a:avLst/>
          </a:prstGeom>
          <a:noFill/>
          <a:ln>
            <a:noFill/>
          </a:ln>
        </p:spPr>
      </p:pic>
    </p:spTree>
    <p:extLst>
      <p:ext uri="{BB962C8B-B14F-4D97-AF65-F5344CB8AC3E}">
        <p14:creationId xmlns:p14="http://schemas.microsoft.com/office/powerpoint/2010/main" val="26628790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3352800" y="533400"/>
            <a:ext cx="5715000" cy="990600"/>
          </a:xfrm>
        </p:spPr>
        <p:txBody>
          <a:bodyPr>
            <a:normAutofit fontScale="90000"/>
          </a:bodyPr>
          <a:lstStyle/>
          <a:p>
            <a:pPr algn="ctr"/>
            <a:r>
              <a:rPr lang="en-US" altLang="en-US" sz="4000" dirty="0">
                <a:solidFill>
                  <a:srgbClr val="FF0000"/>
                </a:solidFill>
                <a:latin typeface="Times New Roman" pitchFamily="18" charset="0"/>
                <a:cs typeface="Times New Roman" pitchFamily="18" charset="0"/>
              </a:rPr>
              <a:t>Release of Information</a:t>
            </a:r>
            <a:br>
              <a:rPr lang="en-US" altLang="en-US" sz="4000" dirty="0">
                <a:solidFill>
                  <a:srgbClr val="FF0000"/>
                </a:solidFill>
                <a:latin typeface="Times New Roman" pitchFamily="18" charset="0"/>
                <a:cs typeface="Times New Roman" pitchFamily="18" charset="0"/>
              </a:rPr>
            </a:br>
            <a:r>
              <a:rPr lang="en-US" altLang="en-US" sz="2700" dirty="0">
                <a:solidFill>
                  <a:schemeClr val="tx1"/>
                </a:solidFill>
                <a:latin typeface="Times New Roman" pitchFamily="18" charset="0"/>
                <a:cs typeface="Times New Roman" pitchFamily="18" charset="0"/>
              </a:rPr>
              <a:t>Legal Guardians</a:t>
            </a:r>
          </a:p>
        </p:txBody>
      </p:sp>
      <p:sp>
        <p:nvSpPr>
          <p:cNvPr id="491523" name="Rectangle 3"/>
          <p:cNvSpPr>
            <a:spLocks noGrp="1" noChangeArrowheads="1"/>
          </p:cNvSpPr>
          <p:nvPr>
            <p:ph idx="1"/>
          </p:nvPr>
        </p:nvSpPr>
        <p:spPr>
          <a:xfrm>
            <a:off x="1828800" y="1676400"/>
            <a:ext cx="8610600" cy="3200400"/>
          </a:xfrm>
        </p:spPr>
        <p:txBody>
          <a:bodyPr>
            <a:normAutofit fontScale="92500" lnSpcReduction="10000"/>
          </a:bodyPr>
          <a:lstStyle/>
          <a:p>
            <a:pPr marL="0" indent="0">
              <a:buNone/>
            </a:pPr>
            <a:r>
              <a:rPr lang="en-US" altLang="en-US" sz="2000" dirty="0">
                <a:latin typeface="Times New Roman" pitchFamily="18" charset="0"/>
                <a:cs typeface="Times New Roman" pitchFamily="18" charset="0"/>
              </a:rPr>
              <a:t>An individual calls to discuss appointment information with you for a patient and states he is the patient’s legal guardian.  Can you discuss with the individual?</a:t>
            </a:r>
          </a:p>
          <a:p>
            <a:pPr marL="1371600" lvl="1" indent="-631825"/>
            <a:r>
              <a:rPr lang="en-US" altLang="en-US" sz="2000" dirty="0">
                <a:latin typeface="Times New Roman" pitchFamily="18" charset="0"/>
                <a:cs typeface="Times New Roman" pitchFamily="18" charset="0"/>
              </a:rPr>
              <a:t>Yes, after obtaining the court documents appointing the individual as the patient’s Legal Guardian.  </a:t>
            </a:r>
          </a:p>
          <a:p>
            <a:pPr marL="1371600" lvl="1" indent="-631825"/>
            <a:r>
              <a:rPr lang="en-US" altLang="en-US" sz="2000" dirty="0">
                <a:latin typeface="Times New Roman" pitchFamily="18" charset="0"/>
                <a:cs typeface="Times New Roman" pitchFamily="18" charset="0"/>
              </a:rPr>
              <a:t>Make a copy of the court documents for the patient’s file.  </a:t>
            </a:r>
          </a:p>
          <a:p>
            <a:pPr marL="1371600" lvl="1" indent="-631825"/>
            <a:r>
              <a:rPr lang="en-US" altLang="en-US" sz="2000" dirty="0">
                <a:latin typeface="Times New Roman" pitchFamily="18" charset="0"/>
                <a:cs typeface="Times New Roman" pitchFamily="18" charset="0"/>
              </a:rPr>
              <a:t>Confirm that the information being provided is appropriate and necessary.  </a:t>
            </a:r>
          </a:p>
          <a:p>
            <a:pPr marL="1371600" lvl="1" indent="-631825"/>
            <a:r>
              <a:rPr lang="en-US" altLang="en-US" sz="2000" dirty="0">
                <a:latin typeface="Times New Roman" pitchFamily="18" charset="0"/>
                <a:cs typeface="Times New Roman" pitchFamily="18" charset="0"/>
              </a:rPr>
              <a:t>If unable to obtain court documents verifying legal guardianship, do not discuss PHI with the individual.  </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76</a:t>
            </a:fld>
            <a:endParaRPr lang="en-US" dirty="0"/>
          </a:p>
        </p:txBody>
      </p:sp>
      <p:pic>
        <p:nvPicPr>
          <p:cNvPr id="7" name="Picture 6" descr="https://tse1.mm.bing.net/th?&amp;id=JN.Au582WSU8nB5gscCSD2xr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181601"/>
            <a:ext cx="1841500" cy="1161415"/>
          </a:xfrm>
          <a:prstGeom prst="rect">
            <a:avLst/>
          </a:prstGeom>
          <a:noFill/>
          <a:ln>
            <a:noFill/>
          </a:ln>
        </p:spPr>
      </p:pic>
    </p:spTree>
    <p:extLst>
      <p:ext uri="{BB962C8B-B14F-4D97-AF65-F5344CB8AC3E}">
        <p14:creationId xmlns:p14="http://schemas.microsoft.com/office/powerpoint/2010/main" val="8978270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2743200" y="381000"/>
            <a:ext cx="6172200" cy="1066800"/>
          </a:xfrm>
        </p:spPr>
        <p:txBody>
          <a:bodyPr>
            <a:normAutofit fontScale="90000"/>
          </a:bodyPr>
          <a:lstStyle/>
          <a:p>
            <a:pPr algn="ctr"/>
            <a:r>
              <a:rPr lang="en-US" altLang="en-US" sz="4000" dirty="0">
                <a:solidFill>
                  <a:srgbClr val="FF0000"/>
                </a:solidFill>
                <a:latin typeface="Times New Roman" pitchFamily="18" charset="0"/>
                <a:cs typeface="Times New Roman" pitchFamily="18" charset="0"/>
              </a:rPr>
              <a:t>Release of Information</a:t>
            </a:r>
            <a:br>
              <a:rPr lang="en-US" altLang="en-US" sz="4000" dirty="0">
                <a:solidFill>
                  <a:srgbClr val="FF0000"/>
                </a:solidFill>
                <a:latin typeface="Times New Roman" pitchFamily="18" charset="0"/>
                <a:cs typeface="Times New Roman" pitchFamily="18" charset="0"/>
              </a:rPr>
            </a:br>
            <a:r>
              <a:rPr lang="en-US" altLang="en-US" sz="2700" dirty="0">
                <a:solidFill>
                  <a:schemeClr val="tx1"/>
                </a:solidFill>
                <a:latin typeface="Times New Roman" pitchFamily="18" charset="0"/>
                <a:cs typeface="Times New Roman" pitchFamily="18" charset="0"/>
              </a:rPr>
              <a:t>Step-Parents</a:t>
            </a:r>
          </a:p>
        </p:txBody>
      </p:sp>
      <p:sp>
        <p:nvSpPr>
          <p:cNvPr id="595971" name="Rectangle 3"/>
          <p:cNvSpPr>
            <a:spLocks noGrp="1" noChangeArrowheads="1"/>
          </p:cNvSpPr>
          <p:nvPr>
            <p:ph type="body" sz="half" idx="1"/>
          </p:nvPr>
        </p:nvSpPr>
        <p:spPr>
          <a:xfrm>
            <a:off x="1905000" y="1905000"/>
            <a:ext cx="8382000" cy="2667000"/>
          </a:xfrm>
        </p:spPr>
        <p:txBody>
          <a:bodyPr>
            <a:normAutofit lnSpcReduction="10000"/>
          </a:bodyPr>
          <a:lstStyle/>
          <a:p>
            <a:pPr marL="0" indent="0">
              <a:buNone/>
            </a:pPr>
            <a:r>
              <a:rPr lang="en-US" altLang="en-US" sz="2000" dirty="0">
                <a:latin typeface="Times New Roman" pitchFamily="18" charset="0"/>
                <a:cs typeface="Times New Roman" pitchFamily="18" charset="0"/>
              </a:rPr>
              <a:t>A step parent calls to discuss her stepchild’s care.  May you discuss this with her?</a:t>
            </a:r>
          </a:p>
          <a:p>
            <a:pPr marL="971550" lvl="1" indent="-514350"/>
            <a:r>
              <a:rPr lang="en-US" altLang="en-US" sz="2000" dirty="0">
                <a:latin typeface="Times New Roman" pitchFamily="18" charset="0"/>
                <a:cs typeface="Times New Roman" pitchFamily="18" charset="0"/>
              </a:rPr>
              <a:t>No, unless the step-parent is a legal guardian and you have the guardianship papers on file, are provided the guardianship papers, or a legal guardian has provided the correct authorization.  </a:t>
            </a:r>
          </a:p>
          <a:p>
            <a:pPr marL="971550" lvl="1" indent="-514350"/>
            <a:r>
              <a:rPr lang="en-US" altLang="en-US" sz="2000" dirty="0">
                <a:latin typeface="Times New Roman" pitchFamily="18" charset="0"/>
                <a:cs typeface="Times New Roman" pitchFamily="18" charset="0"/>
              </a:rPr>
              <a:t>Step-parents may call to schedule appointments, but do not have access to their stepchildren’s PHI without authorization by a legal guardian.</a:t>
            </a:r>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77</a:t>
            </a:fld>
            <a:endParaRPr lang="en-US" altLang="en-US" dirty="0"/>
          </a:p>
        </p:txBody>
      </p:sp>
      <p:pic>
        <p:nvPicPr>
          <p:cNvPr id="8" name="Picture 7" descr="https://tse1.mm.bing.net/th?&amp;id=JN.Au582WSU8nB5gscCSD2xr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5153026"/>
            <a:ext cx="1841500" cy="1161415"/>
          </a:xfrm>
          <a:prstGeom prst="rect">
            <a:avLst/>
          </a:prstGeom>
          <a:noFill/>
          <a:ln>
            <a:noFill/>
          </a:ln>
        </p:spPr>
      </p:pic>
    </p:spTree>
    <p:extLst>
      <p:ext uri="{BB962C8B-B14F-4D97-AF65-F5344CB8AC3E}">
        <p14:creationId xmlns:p14="http://schemas.microsoft.com/office/powerpoint/2010/main" val="27584976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2438400" y="533400"/>
            <a:ext cx="6934200" cy="990600"/>
          </a:xfrm>
        </p:spPr>
        <p:txBody>
          <a:bodyPr>
            <a:normAutofit fontScale="90000"/>
          </a:bodyPr>
          <a:lstStyle/>
          <a:p>
            <a:pPr algn="ctr"/>
            <a:r>
              <a:rPr lang="en-US" altLang="en-US" sz="4000" dirty="0">
                <a:solidFill>
                  <a:srgbClr val="FF0000"/>
                </a:solidFill>
                <a:latin typeface="Times New Roman" pitchFamily="18" charset="0"/>
                <a:cs typeface="Times New Roman" pitchFamily="18" charset="0"/>
              </a:rPr>
              <a:t>Release of Information</a:t>
            </a:r>
            <a:br>
              <a:rPr lang="en-US" altLang="en-US" sz="4000" dirty="0">
                <a:solidFill>
                  <a:srgbClr val="FF0000"/>
                </a:solidFill>
                <a:latin typeface="Times New Roman" pitchFamily="18" charset="0"/>
                <a:cs typeface="Times New Roman" pitchFamily="18" charset="0"/>
              </a:rPr>
            </a:br>
            <a:r>
              <a:rPr lang="en-US" altLang="en-US" sz="2700" dirty="0">
                <a:solidFill>
                  <a:schemeClr val="tx1"/>
                </a:solidFill>
                <a:latin typeface="Times New Roman" pitchFamily="18" charset="0"/>
                <a:cs typeface="Times New Roman" pitchFamily="18" charset="0"/>
              </a:rPr>
              <a:t>Foster Parents</a:t>
            </a:r>
          </a:p>
        </p:txBody>
      </p:sp>
      <p:sp>
        <p:nvSpPr>
          <p:cNvPr id="493571" name="Rectangle 3"/>
          <p:cNvSpPr>
            <a:spLocks noGrp="1" noChangeArrowheads="1"/>
          </p:cNvSpPr>
          <p:nvPr>
            <p:ph idx="1"/>
          </p:nvPr>
        </p:nvSpPr>
        <p:spPr>
          <a:xfrm>
            <a:off x="1828800" y="1676400"/>
            <a:ext cx="8305800" cy="3962400"/>
          </a:xfrm>
        </p:spPr>
        <p:txBody>
          <a:bodyPr>
            <a:normAutofit fontScale="92500" lnSpcReduction="10000"/>
          </a:bodyPr>
          <a:lstStyle/>
          <a:p>
            <a:pPr marL="109537" indent="0">
              <a:lnSpc>
                <a:spcPct val="80000"/>
              </a:lnSpc>
              <a:buNone/>
            </a:pPr>
            <a:r>
              <a:rPr lang="en-US" altLang="en-US" sz="2400" dirty="0">
                <a:latin typeface="Times New Roman" pitchFamily="18" charset="0"/>
                <a:cs typeface="Times New Roman" pitchFamily="18" charset="0"/>
              </a:rPr>
              <a:t>What are the release of information rules for foster parents?</a:t>
            </a:r>
          </a:p>
          <a:p>
            <a:r>
              <a:rPr lang="en-US" sz="1600" dirty="0">
                <a:latin typeface="Times New Roman" pitchFamily="18" charset="0"/>
                <a:cs typeface="Times New Roman" pitchFamily="18" charset="0"/>
              </a:rPr>
              <a:t>A foster parent must provide a copy of their driver’s license or state ID and one or more of the following:</a:t>
            </a:r>
          </a:p>
          <a:p>
            <a:pPr lvl="1"/>
            <a:r>
              <a:rPr lang="en-US" dirty="0">
                <a:latin typeface="Times New Roman" pitchFamily="18" charset="0"/>
                <a:cs typeface="Times New Roman" pitchFamily="18" charset="0"/>
              </a:rPr>
              <a:t>Foster Parent ID Card (state-issued)</a:t>
            </a:r>
          </a:p>
          <a:p>
            <a:pPr lvl="1"/>
            <a:r>
              <a:rPr lang="en-US" dirty="0">
                <a:latin typeface="Times New Roman" pitchFamily="18" charset="0"/>
                <a:cs typeface="Times New Roman" pitchFamily="18" charset="0"/>
              </a:rPr>
              <a:t>Foster Parent Authorization Form (signed by biological parent or another individual of the proper authority).  This form will describe the foster parent’s rights in health care situations.  (Note:  this may be limited)</a:t>
            </a:r>
          </a:p>
          <a:p>
            <a:pPr marL="109537" indent="0">
              <a:buNone/>
            </a:pPr>
            <a:r>
              <a:rPr lang="en-US" altLang="en-US" sz="2000" dirty="0">
                <a:latin typeface="Times New Roman" pitchFamily="18" charset="0"/>
                <a:cs typeface="Times New Roman" pitchFamily="18" charset="0"/>
              </a:rPr>
              <a:t>If the foster parent cannot produce these documents, are there other options?</a:t>
            </a:r>
          </a:p>
          <a:p>
            <a:pPr lvl="0"/>
            <a:r>
              <a:rPr lang="en-US" sz="1600" dirty="0">
                <a:latin typeface="Times New Roman" pitchFamily="18" charset="0"/>
                <a:cs typeface="Times New Roman" pitchFamily="18" charset="0"/>
              </a:rPr>
              <a:t>Provide the name and phone number of the Social Worker</a:t>
            </a:r>
          </a:p>
          <a:p>
            <a:pPr lvl="0"/>
            <a:r>
              <a:rPr lang="en-US" sz="1600" dirty="0">
                <a:latin typeface="Times New Roman" pitchFamily="18" charset="0"/>
                <a:cs typeface="Times New Roman" pitchFamily="18" charset="0"/>
              </a:rPr>
              <a:t>Call the Foster Parent Intake Line to confirm</a:t>
            </a:r>
          </a:p>
          <a:p>
            <a:pPr lvl="0"/>
            <a:r>
              <a:rPr lang="en-US" sz="1600" dirty="0">
                <a:latin typeface="Times New Roman" pitchFamily="18" charset="0"/>
                <a:cs typeface="Times New Roman" pitchFamily="18" charset="0"/>
              </a:rPr>
              <a:t>Call either biological parent, if information available, to confirm status.</a:t>
            </a:r>
          </a:p>
          <a:p>
            <a:r>
              <a:rPr lang="en-US" sz="1600" dirty="0">
                <a:latin typeface="Times New Roman" pitchFamily="18" charset="0"/>
                <a:cs typeface="Times New Roman" pitchFamily="18" charset="0"/>
              </a:rPr>
              <a:t>Give foster parent the release authorization form, if available, indicating that it must be signed by a biological parent and returned.</a:t>
            </a:r>
            <a:endParaRPr lang="en-US" altLang="en-US" sz="16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78</a:t>
            </a:fld>
            <a:endParaRPr lang="en-US" dirty="0"/>
          </a:p>
        </p:txBody>
      </p:sp>
      <p:pic>
        <p:nvPicPr>
          <p:cNvPr id="8" name="Picture 7" descr="https://tse1.mm.bing.net/th?&amp;id=JN.Au582WSU8nB5gscCSD2xr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3400" y="5410201"/>
            <a:ext cx="1841500" cy="1161415"/>
          </a:xfrm>
          <a:prstGeom prst="rect">
            <a:avLst/>
          </a:prstGeom>
          <a:noFill/>
          <a:ln>
            <a:noFill/>
          </a:ln>
        </p:spPr>
      </p:pic>
    </p:spTree>
    <p:extLst>
      <p:ext uri="{BB962C8B-B14F-4D97-AF65-F5344CB8AC3E}">
        <p14:creationId xmlns:p14="http://schemas.microsoft.com/office/powerpoint/2010/main" val="24782596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2438400" y="533400"/>
            <a:ext cx="6629400" cy="914400"/>
          </a:xfrm>
        </p:spPr>
        <p:txBody>
          <a:bodyPr>
            <a:normAutofit fontScale="90000"/>
          </a:bodyPr>
          <a:lstStyle/>
          <a:p>
            <a:pPr algn="ctr"/>
            <a:r>
              <a:rPr lang="en-US" altLang="en-US" sz="4000" dirty="0">
                <a:solidFill>
                  <a:srgbClr val="FF0000"/>
                </a:solidFill>
                <a:latin typeface="Times New Roman" pitchFamily="18" charset="0"/>
                <a:cs typeface="Times New Roman" pitchFamily="18" charset="0"/>
              </a:rPr>
              <a:t>Release of Information</a:t>
            </a:r>
            <a:br>
              <a:rPr lang="en-US" altLang="en-US" sz="4000" dirty="0">
                <a:solidFill>
                  <a:srgbClr val="FF0000"/>
                </a:solidFill>
                <a:latin typeface="Times New Roman" pitchFamily="18" charset="0"/>
                <a:cs typeface="Times New Roman" pitchFamily="18" charset="0"/>
              </a:rPr>
            </a:br>
            <a:r>
              <a:rPr lang="en-US" altLang="en-US" sz="2700" dirty="0">
                <a:solidFill>
                  <a:schemeClr val="tx1"/>
                </a:solidFill>
                <a:latin typeface="Times New Roman" pitchFamily="18" charset="0"/>
                <a:cs typeface="Times New Roman" pitchFamily="18" charset="0"/>
              </a:rPr>
              <a:t>Power of Attorney</a:t>
            </a:r>
          </a:p>
        </p:txBody>
      </p:sp>
      <p:sp>
        <p:nvSpPr>
          <p:cNvPr id="495619" name="Rectangle 3"/>
          <p:cNvSpPr>
            <a:spLocks noGrp="1" noChangeArrowheads="1"/>
          </p:cNvSpPr>
          <p:nvPr>
            <p:ph type="body" sz="half" idx="1"/>
          </p:nvPr>
        </p:nvSpPr>
        <p:spPr>
          <a:xfrm>
            <a:off x="1981200" y="1752600"/>
            <a:ext cx="8382000" cy="3352800"/>
          </a:xfrm>
        </p:spPr>
        <p:txBody>
          <a:bodyPr>
            <a:normAutofit lnSpcReduction="10000"/>
          </a:bodyPr>
          <a:lstStyle/>
          <a:p>
            <a:pPr marL="517525" indent="-517525">
              <a:lnSpc>
                <a:spcPct val="90000"/>
              </a:lnSpc>
            </a:pPr>
            <a:r>
              <a:rPr lang="en-US" altLang="en-US" sz="2000" dirty="0">
                <a:latin typeface="Times New Roman" pitchFamily="18" charset="0"/>
                <a:cs typeface="Times New Roman" pitchFamily="18" charset="0"/>
              </a:rPr>
              <a:t>The Designated Agent on patient’s power of attorney (POA) for health care contacted me to discuss the patient’s care.  May I discuss?</a:t>
            </a:r>
          </a:p>
          <a:p>
            <a:pPr marL="1082675" lvl="1" indent="-450850">
              <a:lnSpc>
                <a:spcPct val="90000"/>
              </a:lnSpc>
            </a:pPr>
            <a:r>
              <a:rPr lang="en-US" altLang="en-US" sz="2000" dirty="0">
                <a:latin typeface="Times New Roman" pitchFamily="18" charset="0"/>
                <a:cs typeface="Times New Roman" pitchFamily="18" charset="0"/>
              </a:rPr>
              <a:t>It depends. The POA must be reviewed in detail to ensure the requested information is consistent with the rights outlined in the document. </a:t>
            </a:r>
          </a:p>
          <a:p>
            <a:pPr marL="1082675" lvl="1" indent="-450850">
              <a:lnSpc>
                <a:spcPct val="90000"/>
              </a:lnSpc>
            </a:pPr>
            <a:r>
              <a:rPr lang="en-US" altLang="en-US" sz="2000" dirty="0">
                <a:latin typeface="Times New Roman" pitchFamily="18" charset="0"/>
                <a:cs typeface="Times New Roman" pitchFamily="18" charset="0"/>
              </a:rPr>
              <a:t>Many POAs for healthcare only allow the Agent to make healthcare decisions, not be privy to the full gambit of information as the patient himself would be. Only information to make an informed decision as to treatment and care may be released.</a:t>
            </a:r>
          </a:p>
          <a:p>
            <a:pPr marL="1082675" lvl="1" indent="-450850">
              <a:lnSpc>
                <a:spcPct val="90000"/>
              </a:lnSpc>
            </a:pPr>
            <a:r>
              <a:rPr lang="en-US" altLang="en-US" sz="2000" dirty="0">
                <a:latin typeface="Times New Roman" pitchFamily="18" charset="0"/>
                <a:cs typeface="Times New Roman" pitchFamily="18" charset="0"/>
              </a:rPr>
              <a:t>If the patient is declared incompetent, then the Agent steps into the shoes of the patient and is entitled to receive all information.</a:t>
            </a:r>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79</a:t>
            </a:fld>
            <a:endParaRPr lang="en-US" altLang="en-US" dirty="0"/>
          </a:p>
        </p:txBody>
      </p:sp>
      <p:pic>
        <p:nvPicPr>
          <p:cNvPr id="7" name="Picture 6" descr="https://tse1.mm.bing.net/th?&amp;id=JN.TZuFmlWmtNfvDufHpmqIC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2023" y="5236128"/>
            <a:ext cx="1266825" cy="1352550"/>
          </a:xfrm>
          <a:prstGeom prst="rect">
            <a:avLst/>
          </a:prstGeom>
          <a:noFill/>
          <a:ln>
            <a:noFill/>
          </a:ln>
        </p:spPr>
      </p:pic>
    </p:spTree>
    <p:extLst>
      <p:ext uri="{BB962C8B-B14F-4D97-AF65-F5344CB8AC3E}">
        <p14:creationId xmlns:p14="http://schemas.microsoft.com/office/powerpoint/2010/main" val="2752108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2514600" y="838200"/>
            <a:ext cx="6781800" cy="914400"/>
          </a:xfrm>
        </p:spPr>
        <p:txBody>
          <a:bodyPr>
            <a:normAutofit/>
          </a:bodyPr>
          <a:lstStyle/>
          <a:p>
            <a:pPr eaLnBrk="1" hangingPunct="1">
              <a:defRPr/>
            </a:pPr>
            <a:r>
              <a:rPr lang="en-US" altLang="en-US" dirty="0">
                <a:solidFill>
                  <a:schemeClr val="accent6">
                    <a:lumMod val="60000"/>
                    <a:lumOff val="40000"/>
                  </a:schemeClr>
                </a:solidFill>
                <a:latin typeface="Times New Roman" pitchFamily="18" charset="0"/>
                <a:cs typeface="Times New Roman" pitchFamily="18" charset="0"/>
              </a:rPr>
              <a:t>Electronic Data Exchange (EDI)</a:t>
            </a:r>
          </a:p>
        </p:txBody>
      </p:sp>
      <p:sp>
        <p:nvSpPr>
          <p:cNvPr id="143363" name="Rectangle 3"/>
          <p:cNvSpPr>
            <a:spLocks noGrp="1" noChangeArrowheads="1"/>
          </p:cNvSpPr>
          <p:nvPr>
            <p:ph type="body" sz="half" idx="1"/>
          </p:nvPr>
        </p:nvSpPr>
        <p:spPr>
          <a:xfrm>
            <a:off x="1981200" y="1981200"/>
            <a:ext cx="7848600" cy="2057400"/>
          </a:xfrm>
          <a:ln>
            <a:solidFill>
              <a:schemeClr val="accent6">
                <a:lumMod val="60000"/>
                <a:lumOff val="40000"/>
              </a:schemeClr>
            </a:solidFill>
          </a:ln>
        </p:spPr>
        <p:txBody>
          <a:bodyPr>
            <a:normAutofit/>
          </a:bodyPr>
          <a:lstStyle/>
          <a:p>
            <a:pPr lvl="1" eaLnBrk="1" hangingPunct="1"/>
            <a:r>
              <a:rPr lang="en-US" altLang="en-US" sz="1800" dirty="0">
                <a:latin typeface="Times New Roman" pitchFamily="18" charset="0"/>
                <a:cs typeface="Times New Roman" pitchFamily="18" charset="0"/>
              </a:rPr>
              <a:t>Defines transfer format of electronic information between providers and payers to carry out financial or administrative activities related to health care.</a:t>
            </a:r>
          </a:p>
          <a:p>
            <a:pPr lvl="1" eaLnBrk="1" hangingPunct="1"/>
            <a:r>
              <a:rPr lang="en-US" altLang="en-US" sz="1800" dirty="0">
                <a:latin typeface="Times New Roman" pitchFamily="18" charset="0"/>
                <a:cs typeface="Times New Roman" pitchFamily="18" charset="0"/>
              </a:rPr>
              <a:t>Information includes coding, billing and insurance verification.</a:t>
            </a:r>
          </a:p>
          <a:p>
            <a:pPr lvl="1" eaLnBrk="1" hangingPunct="1"/>
            <a:r>
              <a:rPr lang="en-US" altLang="en-US" sz="1800" dirty="0">
                <a:latin typeface="Times New Roman" pitchFamily="18" charset="0"/>
                <a:cs typeface="Times New Roman" pitchFamily="18" charset="0"/>
              </a:rPr>
              <a:t>Goal of using the same formats is to ultimately make billing process more efficient.</a:t>
            </a:r>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580ACDDA-5090-404A-A8F3-7D8AC0BFFD76}" type="slidenum">
              <a:rPr lang="en-US" altLang="en-US" smtClean="0"/>
              <a:pPr>
                <a:defRPr/>
              </a:pPr>
              <a:t>8</a:t>
            </a:fld>
            <a:endParaRPr lang="en-US" altLang="en-US" dirty="0"/>
          </a:p>
        </p:txBody>
      </p:sp>
      <p:pic>
        <p:nvPicPr>
          <p:cNvPr id="8" name="Picture 7" descr="https://tse1.mm.bing.net/th?&amp;id=JN.EMVv1gQj2WZ45/SNQTW6yQ&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191000"/>
            <a:ext cx="1600200" cy="1676400"/>
          </a:xfrm>
          <a:prstGeom prst="rect">
            <a:avLst/>
          </a:prstGeom>
          <a:noFill/>
          <a:ln>
            <a:noFill/>
          </a:ln>
        </p:spPr>
      </p:pic>
    </p:spTree>
    <p:extLst>
      <p:ext uri="{BB962C8B-B14F-4D97-AF65-F5344CB8AC3E}">
        <p14:creationId xmlns:p14="http://schemas.microsoft.com/office/powerpoint/2010/main" val="13116699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3362"/>
                                        </p:tgtEl>
                                        <p:attrNameLst>
                                          <p:attrName>style.visibility</p:attrName>
                                        </p:attrNameLst>
                                      </p:cBhvr>
                                      <p:to>
                                        <p:strVal val="visible"/>
                                      </p:to>
                                    </p:set>
                                    <p:animEffect transition="in" filter="fade">
                                      <p:cBhvr>
                                        <p:cTn id="7" dur="2000"/>
                                        <p:tgtEl>
                                          <p:spTgt spid="1433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63">
                                            <p:bg/>
                                          </p:spTgt>
                                        </p:tgtEl>
                                        <p:attrNameLst>
                                          <p:attrName>style.visibility</p:attrName>
                                        </p:attrNameLst>
                                      </p:cBhvr>
                                      <p:to>
                                        <p:strVal val="visible"/>
                                      </p:to>
                                    </p:set>
                                    <p:animEffect transition="in" filter="wipe(left)">
                                      <p:cBhvr>
                                        <p:cTn id="12" dur="500"/>
                                        <p:tgtEl>
                                          <p:spTgt spid="143363">
                                            <p:bg/>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43363">
                                            <p:txEl>
                                              <p:pRg st="0" end="0"/>
                                            </p:txEl>
                                          </p:spTgt>
                                        </p:tgtEl>
                                        <p:attrNameLst>
                                          <p:attrName>style.visibility</p:attrName>
                                        </p:attrNameLst>
                                      </p:cBhvr>
                                      <p:to>
                                        <p:strVal val="visible"/>
                                      </p:to>
                                    </p:set>
                                    <p:animEffect transition="in" filter="wipe(left)">
                                      <p:cBhvr>
                                        <p:cTn id="15" dur="500"/>
                                        <p:tgtEl>
                                          <p:spTgt spid="143363">
                                            <p:txEl>
                                              <p:pRg st="0" end="0"/>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43363">
                                            <p:txEl>
                                              <p:pRg st="1" end="1"/>
                                            </p:txEl>
                                          </p:spTgt>
                                        </p:tgtEl>
                                        <p:attrNameLst>
                                          <p:attrName>style.visibility</p:attrName>
                                        </p:attrNameLst>
                                      </p:cBhvr>
                                      <p:to>
                                        <p:strVal val="visible"/>
                                      </p:to>
                                    </p:set>
                                    <p:animEffect transition="in" filter="wipe(left)">
                                      <p:cBhvr>
                                        <p:cTn id="18" dur="500"/>
                                        <p:tgtEl>
                                          <p:spTgt spid="143363">
                                            <p:txEl>
                                              <p:pRg st="1" end="1"/>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43363">
                                            <p:txEl>
                                              <p:pRg st="2" end="2"/>
                                            </p:txEl>
                                          </p:spTgt>
                                        </p:tgtEl>
                                        <p:attrNameLst>
                                          <p:attrName>style.visibility</p:attrName>
                                        </p:attrNameLst>
                                      </p:cBhvr>
                                      <p:to>
                                        <p:strVal val="visible"/>
                                      </p:to>
                                    </p:set>
                                    <p:animEffect transition="in" filter="wipe(left)">
                                      <p:cBhvr>
                                        <p:cTn id="21" dur="500"/>
                                        <p:tgtEl>
                                          <p:spTgt spid="143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2705100" y="381000"/>
            <a:ext cx="6629400" cy="990600"/>
          </a:xfrm>
        </p:spPr>
        <p:txBody>
          <a:bodyPr>
            <a:normAutofit fontScale="90000"/>
          </a:bodyPr>
          <a:lstStyle/>
          <a:p>
            <a:pPr algn="ctr"/>
            <a:r>
              <a:rPr lang="en-US" altLang="en-US" sz="4000" dirty="0">
                <a:solidFill>
                  <a:srgbClr val="FF0000"/>
                </a:solidFill>
                <a:latin typeface="Times New Roman" pitchFamily="18" charset="0"/>
                <a:cs typeface="Times New Roman" pitchFamily="18" charset="0"/>
              </a:rPr>
              <a:t>Release of Information</a:t>
            </a:r>
            <a:br>
              <a:rPr lang="en-US" altLang="en-US" sz="4000" dirty="0">
                <a:solidFill>
                  <a:srgbClr val="FF0000"/>
                </a:solidFill>
                <a:latin typeface="Times New Roman" pitchFamily="18" charset="0"/>
                <a:cs typeface="Times New Roman" pitchFamily="18" charset="0"/>
              </a:rPr>
            </a:br>
            <a:r>
              <a:rPr lang="en-US" altLang="en-US" sz="2700" dirty="0">
                <a:solidFill>
                  <a:schemeClr val="tx1"/>
                </a:solidFill>
                <a:latin typeface="Times New Roman" pitchFamily="18" charset="0"/>
                <a:cs typeface="Times New Roman" pitchFamily="18" charset="0"/>
              </a:rPr>
              <a:t>To Another Facility </a:t>
            </a:r>
          </a:p>
        </p:txBody>
      </p:sp>
      <p:sp>
        <p:nvSpPr>
          <p:cNvPr id="501763" name="Rectangle 3"/>
          <p:cNvSpPr>
            <a:spLocks noGrp="1" noChangeArrowheads="1"/>
          </p:cNvSpPr>
          <p:nvPr>
            <p:ph idx="1"/>
          </p:nvPr>
        </p:nvSpPr>
        <p:spPr>
          <a:xfrm>
            <a:off x="1905000" y="1524000"/>
            <a:ext cx="8458200" cy="4267200"/>
          </a:xfrm>
        </p:spPr>
        <p:txBody>
          <a:bodyPr>
            <a:normAutofit lnSpcReduction="10000"/>
          </a:bodyPr>
          <a:lstStyle/>
          <a:p>
            <a:pPr marL="569913" indent="-569913">
              <a:lnSpc>
                <a:spcPct val="90000"/>
              </a:lnSpc>
            </a:pPr>
            <a:r>
              <a:rPr lang="en-US" altLang="en-US" sz="2400" dirty="0">
                <a:latin typeface="Times New Roman" pitchFamily="18" charset="0"/>
                <a:cs typeface="Times New Roman" pitchFamily="18" charset="0"/>
              </a:rPr>
              <a:t>Can I release a patient’s address and/or insurance information to a nursing home?</a:t>
            </a:r>
          </a:p>
          <a:p>
            <a:pPr marL="1258888" lvl="1" indent="-517525">
              <a:lnSpc>
                <a:spcPct val="90000"/>
              </a:lnSpc>
            </a:pPr>
            <a:r>
              <a:rPr lang="en-US" altLang="en-US" sz="2400" dirty="0">
                <a:latin typeface="Times New Roman" pitchFamily="18" charset="0"/>
                <a:cs typeface="Times New Roman" pitchFamily="18" charset="0"/>
              </a:rPr>
              <a:t>Yes, if you know the requesting individual and the request is legitimate</a:t>
            </a:r>
          </a:p>
          <a:p>
            <a:pPr marL="1258888" lvl="1" indent="-517525">
              <a:lnSpc>
                <a:spcPct val="90000"/>
              </a:lnSpc>
            </a:pPr>
            <a:r>
              <a:rPr lang="en-US" altLang="en-US" sz="2400" dirty="0">
                <a:latin typeface="Times New Roman" pitchFamily="18" charset="0"/>
                <a:cs typeface="Times New Roman" pitchFamily="18" charset="0"/>
              </a:rPr>
              <a:t>If you are unfamiliar with the individual requesting the information, ask for the following in writing:</a:t>
            </a:r>
          </a:p>
          <a:p>
            <a:pPr marL="1497013" lvl="2" indent="-517525">
              <a:lnSpc>
                <a:spcPct val="90000"/>
              </a:lnSpc>
            </a:pPr>
            <a:r>
              <a:rPr lang="en-US" altLang="en-US" sz="1800" dirty="0">
                <a:latin typeface="Times New Roman" pitchFamily="18" charset="0"/>
                <a:cs typeface="Times New Roman" pitchFamily="18" charset="0"/>
              </a:rPr>
              <a:t>Patient’s name, date of birth, and address</a:t>
            </a:r>
          </a:p>
          <a:p>
            <a:pPr marL="1497013" lvl="2" indent="-517525">
              <a:lnSpc>
                <a:spcPct val="90000"/>
              </a:lnSpc>
            </a:pPr>
            <a:r>
              <a:rPr lang="en-US" altLang="en-US" sz="1800" dirty="0">
                <a:latin typeface="Times New Roman" pitchFamily="18" charset="0"/>
                <a:cs typeface="Times New Roman" pitchFamily="18" charset="0"/>
              </a:rPr>
              <a:t>Why the information is needed</a:t>
            </a:r>
          </a:p>
          <a:p>
            <a:pPr marL="1497013" lvl="2" indent="-517525">
              <a:lnSpc>
                <a:spcPct val="90000"/>
              </a:lnSpc>
            </a:pPr>
            <a:r>
              <a:rPr lang="en-US" altLang="en-US" sz="1800" dirty="0">
                <a:latin typeface="Times New Roman" pitchFamily="18" charset="0"/>
                <a:cs typeface="Times New Roman" pitchFamily="18" charset="0"/>
              </a:rPr>
              <a:t>Specific reason (e.g. treatment or payment)</a:t>
            </a:r>
          </a:p>
          <a:p>
            <a:pPr marL="1497013" lvl="2" indent="-517525">
              <a:lnSpc>
                <a:spcPct val="90000"/>
              </a:lnSpc>
            </a:pPr>
            <a:r>
              <a:rPr lang="en-US" altLang="en-US" sz="1800" dirty="0">
                <a:latin typeface="Times New Roman" pitchFamily="18" charset="0"/>
                <a:cs typeface="Times New Roman" pitchFamily="18" charset="0"/>
              </a:rPr>
              <a:t>The requestor’s name, name of the nursing home, and a direct telephone to the nursing home</a:t>
            </a:r>
          </a:p>
          <a:p>
            <a:pPr marL="1258888" lvl="1" indent="-517525">
              <a:lnSpc>
                <a:spcPct val="90000"/>
              </a:lnSpc>
            </a:pPr>
            <a:r>
              <a:rPr lang="en-US" altLang="en-US" sz="2000" dirty="0">
                <a:latin typeface="Times New Roman" pitchFamily="18" charset="0"/>
                <a:cs typeface="Times New Roman" pitchFamily="18" charset="0"/>
              </a:rPr>
              <a:t>If uncertain, obtain patient authorization</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80</a:t>
            </a:fld>
            <a:endParaRPr lang="en-US" dirty="0"/>
          </a:p>
        </p:txBody>
      </p:sp>
      <p:pic>
        <p:nvPicPr>
          <p:cNvPr id="7" name="Picture 6" descr="https://tse1.mm.bing.net/th?&amp;id=JN.R5SMbXiZjk3%2b3ZhRsxSUb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5029200"/>
            <a:ext cx="1517650" cy="1441450"/>
          </a:xfrm>
          <a:prstGeom prst="rect">
            <a:avLst/>
          </a:prstGeom>
          <a:noFill/>
          <a:ln>
            <a:noFill/>
          </a:ln>
        </p:spPr>
      </p:pic>
    </p:spTree>
    <p:extLst>
      <p:ext uri="{BB962C8B-B14F-4D97-AF65-F5344CB8AC3E}">
        <p14:creationId xmlns:p14="http://schemas.microsoft.com/office/powerpoint/2010/main" val="35445438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2895600" y="457200"/>
            <a:ext cx="6172200" cy="990600"/>
          </a:xfrm>
        </p:spPr>
        <p:txBody>
          <a:bodyPr>
            <a:normAutofit fontScale="90000"/>
          </a:bodyPr>
          <a:lstStyle/>
          <a:p>
            <a:pPr algn="ctr"/>
            <a:r>
              <a:rPr lang="en-US" altLang="en-US" sz="4000" dirty="0">
                <a:solidFill>
                  <a:srgbClr val="FF0000"/>
                </a:solidFill>
                <a:latin typeface="Times New Roman" pitchFamily="18" charset="0"/>
                <a:cs typeface="Times New Roman" pitchFamily="18" charset="0"/>
              </a:rPr>
              <a:t>Release of Information</a:t>
            </a:r>
            <a:br>
              <a:rPr lang="en-US" altLang="en-US" sz="4000" dirty="0">
                <a:solidFill>
                  <a:srgbClr val="FF0000"/>
                </a:solidFill>
                <a:latin typeface="Times New Roman" pitchFamily="18" charset="0"/>
                <a:cs typeface="Times New Roman" pitchFamily="18" charset="0"/>
              </a:rPr>
            </a:br>
            <a:r>
              <a:rPr lang="en-US" altLang="en-US" sz="2700" dirty="0">
                <a:solidFill>
                  <a:schemeClr val="tx1"/>
                </a:solidFill>
                <a:latin typeface="Times New Roman" pitchFamily="18" charset="0"/>
                <a:cs typeface="Times New Roman" pitchFamily="18" charset="0"/>
              </a:rPr>
              <a:t>Leaving Messages </a:t>
            </a:r>
          </a:p>
        </p:txBody>
      </p:sp>
      <p:sp>
        <p:nvSpPr>
          <p:cNvPr id="503811" name="Rectangle 3"/>
          <p:cNvSpPr>
            <a:spLocks noGrp="1" noChangeArrowheads="1"/>
          </p:cNvSpPr>
          <p:nvPr>
            <p:ph idx="1"/>
          </p:nvPr>
        </p:nvSpPr>
        <p:spPr>
          <a:xfrm>
            <a:off x="1905000" y="1524000"/>
            <a:ext cx="8458200" cy="3733800"/>
          </a:xfrm>
        </p:spPr>
        <p:txBody>
          <a:bodyPr>
            <a:normAutofit lnSpcReduction="10000"/>
          </a:bodyPr>
          <a:lstStyle/>
          <a:p>
            <a:pPr marL="517525" indent="-517525">
              <a:lnSpc>
                <a:spcPct val="90000"/>
              </a:lnSpc>
            </a:pPr>
            <a:r>
              <a:rPr lang="en-US" altLang="en-US" sz="2000" dirty="0">
                <a:latin typeface="Times New Roman" pitchFamily="18" charset="0"/>
                <a:cs typeface="Times New Roman" pitchFamily="18" charset="0"/>
              </a:rPr>
              <a:t>A spouse answers the phone, or voice mail picks up.  What information may I provide?  </a:t>
            </a:r>
          </a:p>
          <a:p>
            <a:pPr marL="1139825" lvl="1" indent="-508000">
              <a:lnSpc>
                <a:spcPct val="90000"/>
              </a:lnSpc>
            </a:pPr>
            <a:r>
              <a:rPr lang="en-US" altLang="en-US" sz="2000" dirty="0">
                <a:latin typeface="Times New Roman" pitchFamily="18" charset="0"/>
                <a:cs typeface="Times New Roman" pitchFamily="18" charset="0"/>
              </a:rPr>
              <a:t>State your first name and give a specific reference to your organization.</a:t>
            </a:r>
          </a:p>
          <a:p>
            <a:pPr marL="1139825" lvl="1" indent="-508000">
              <a:lnSpc>
                <a:spcPct val="90000"/>
              </a:lnSpc>
            </a:pPr>
            <a:r>
              <a:rPr lang="en-US" altLang="en-US" sz="2000" dirty="0">
                <a:latin typeface="Times New Roman" pitchFamily="18" charset="0"/>
                <a:cs typeface="Times New Roman" pitchFamily="18" charset="0"/>
              </a:rPr>
              <a:t>Ask the patient to return your call, and provide your direct phone number.</a:t>
            </a:r>
          </a:p>
          <a:p>
            <a:pPr marL="1139825" lvl="1" indent="-508000">
              <a:lnSpc>
                <a:spcPct val="90000"/>
              </a:lnSpc>
            </a:pPr>
            <a:r>
              <a:rPr lang="en-US" altLang="en-US" sz="2000" dirty="0">
                <a:latin typeface="Times New Roman" pitchFamily="18" charset="0"/>
                <a:cs typeface="Times New Roman" pitchFamily="18" charset="0"/>
              </a:rPr>
              <a:t>Do not provide lab results, or other detailed information, other than an appointment reminder.</a:t>
            </a:r>
          </a:p>
          <a:p>
            <a:pPr marL="1139825" lvl="1" indent="-508000">
              <a:lnSpc>
                <a:spcPct val="90000"/>
              </a:lnSpc>
            </a:pPr>
            <a:r>
              <a:rPr lang="en-US" altLang="en-US" sz="2000" dirty="0">
                <a:latin typeface="Times New Roman" pitchFamily="18" charset="0"/>
                <a:cs typeface="Times New Roman" pitchFamily="18" charset="0"/>
              </a:rPr>
              <a:t>Example: “This is Sally from [Organization] calling for Johnny Doe.  Please call me back at your earliest convenience at [number].  Thank you.”</a:t>
            </a:r>
          </a:p>
          <a:p>
            <a:pPr marL="1139825" lvl="1" indent="-508000">
              <a:lnSpc>
                <a:spcPct val="90000"/>
              </a:lnSpc>
            </a:pPr>
            <a:r>
              <a:rPr lang="en-US" altLang="en-US" sz="2000" dirty="0">
                <a:latin typeface="Times New Roman" pitchFamily="18" charset="0"/>
                <a:cs typeface="Times New Roman" pitchFamily="18" charset="0"/>
              </a:rPr>
              <a:t>Ensure call is disconnected.</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81</a:t>
            </a:fld>
            <a:endParaRPr lang="en-US" dirty="0"/>
          </a:p>
        </p:txBody>
      </p:sp>
      <p:pic>
        <p:nvPicPr>
          <p:cNvPr id="7" name="Picture 6" descr="https://tse1.mm.bing.net/th?&amp;id=JN.lqKkoVp3fMq1h/5x/BDG4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57975" y="4953000"/>
            <a:ext cx="1495425" cy="1196340"/>
          </a:xfrm>
          <a:prstGeom prst="rect">
            <a:avLst/>
          </a:prstGeom>
          <a:noFill/>
          <a:ln>
            <a:noFill/>
          </a:ln>
        </p:spPr>
      </p:pic>
    </p:spTree>
    <p:extLst>
      <p:ext uri="{BB962C8B-B14F-4D97-AF65-F5344CB8AC3E}">
        <p14:creationId xmlns:p14="http://schemas.microsoft.com/office/powerpoint/2010/main" val="19861803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2667000" y="381000"/>
            <a:ext cx="5867400" cy="1066800"/>
          </a:xfrm>
        </p:spPr>
        <p:txBody>
          <a:bodyPr>
            <a:normAutofit fontScale="90000"/>
          </a:bodyPr>
          <a:lstStyle/>
          <a:p>
            <a:pPr marL="723900" indent="-723900" algn="ctr"/>
            <a:r>
              <a:rPr lang="en-US" altLang="en-US" sz="4000" dirty="0">
                <a:solidFill>
                  <a:srgbClr val="FF0000"/>
                </a:solidFill>
                <a:latin typeface="Times New Roman" pitchFamily="18" charset="0"/>
                <a:cs typeface="Times New Roman" pitchFamily="18" charset="0"/>
              </a:rPr>
              <a:t>Release of Information</a:t>
            </a:r>
            <a:br>
              <a:rPr lang="en-US" altLang="en-US" sz="4000" dirty="0">
                <a:solidFill>
                  <a:srgbClr val="FF0000"/>
                </a:solidFill>
                <a:latin typeface="Times New Roman" pitchFamily="18" charset="0"/>
                <a:cs typeface="Times New Roman" pitchFamily="18" charset="0"/>
              </a:rPr>
            </a:br>
            <a:r>
              <a:rPr lang="en-US" altLang="en-US" sz="2700" dirty="0">
                <a:solidFill>
                  <a:schemeClr val="tx1"/>
                </a:solidFill>
                <a:latin typeface="Times New Roman" pitchFamily="18" charset="0"/>
                <a:cs typeface="Times New Roman" pitchFamily="18" charset="0"/>
              </a:rPr>
              <a:t>Item Pick Up</a:t>
            </a:r>
          </a:p>
        </p:txBody>
      </p:sp>
      <p:sp>
        <p:nvSpPr>
          <p:cNvPr id="505859" name="Rectangle 3"/>
          <p:cNvSpPr>
            <a:spLocks noGrp="1" noChangeArrowheads="1"/>
          </p:cNvSpPr>
          <p:nvPr>
            <p:ph type="body" sz="half" idx="1"/>
          </p:nvPr>
        </p:nvSpPr>
        <p:spPr>
          <a:xfrm>
            <a:off x="1905000" y="1524000"/>
            <a:ext cx="8382000" cy="3733800"/>
          </a:xfrm>
        </p:spPr>
        <p:txBody>
          <a:bodyPr>
            <a:normAutofit/>
          </a:bodyPr>
          <a:lstStyle/>
          <a:p>
            <a:pPr marL="622300" indent="-622300">
              <a:lnSpc>
                <a:spcPct val="90000"/>
              </a:lnSpc>
            </a:pPr>
            <a:r>
              <a:rPr lang="en-US" altLang="en-US" sz="2000" dirty="0">
                <a:latin typeface="Times New Roman" pitchFamily="18" charset="0"/>
                <a:cs typeface="Times New Roman" pitchFamily="18" charset="0"/>
              </a:rPr>
              <a:t>An individual arrives requesting to pick up a prescription for his neighbor.  Now what?</a:t>
            </a:r>
          </a:p>
          <a:p>
            <a:pPr marL="1206500" lvl="1" indent="-465138">
              <a:lnSpc>
                <a:spcPct val="90000"/>
              </a:lnSpc>
            </a:pPr>
            <a:r>
              <a:rPr lang="en-US" altLang="en-US" sz="2000" dirty="0">
                <a:latin typeface="Times New Roman" pitchFamily="18" charset="0"/>
                <a:cs typeface="Times New Roman" pitchFamily="18" charset="0"/>
              </a:rPr>
              <a:t>Request he provide you with the patient’s name, date of birth, address, and relationship to the patient.</a:t>
            </a:r>
          </a:p>
          <a:p>
            <a:pPr marL="1206500" lvl="1" indent="-465138">
              <a:lnSpc>
                <a:spcPct val="90000"/>
              </a:lnSpc>
            </a:pPr>
            <a:r>
              <a:rPr lang="en-US" altLang="en-US" sz="2000" dirty="0">
                <a:latin typeface="Times New Roman" pitchFamily="18" charset="0"/>
                <a:cs typeface="Times New Roman" pitchFamily="18" charset="0"/>
              </a:rPr>
              <a:t>Confirm the patient’s and requestor’s information matches what the patient provided when informing your organization this individual was picking up the prescription. Think mini-patient authorization. Request specificity.</a:t>
            </a:r>
          </a:p>
          <a:p>
            <a:pPr marL="1776413" lvl="2" indent="-455613">
              <a:lnSpc>
                <a:spcPct val="90000"/>
              </a:lnSpc>
            </a:pPr>
            <a:r>
              <a:rPr lang="en-US" altLang="en-US" sz="2000" dirty="0">
                <a:latin typeface="Times New Roman" pitchFamily="18" charset="0"/>
                <a:cs typeface="Times New Roman" pitchFamily="18" charset="0"/>
              </a:rPr>
              <a:t>If information is consistent,  we can be assured that the patient requested prescription pick-up by this individual.</a:t>
            </a:r>
          </a:p>
          <a:p>
            <a:pPr marL="1206500" lvl="1" indent="-465138">
              <a:lnSpc>
                <a:spcPct val="90000"/>
              </a:lnSpc>
            </a:pPr>
            <a:r>
              <a:rPr lang="en-US" altLang="en-US" sz="2000" dirty="0">
                <a:latin typeface="Times New Roman" pitchFamily="18" charset="0"/>
                <a:cs typeface="Times New Roman" pitchFamily="18" charset="0"/>
              </a:rPr>
              <a:t>Request that the individual sign the Item Pick Up Form.</a:t>
            </a:r>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82</a:t>
            </a:fld>
            <a:endParaRPr lang="en-US" altLang="en-US" dirty="0"/>
          </a:p>
        </p:txBody>
      </p:sp>
    </p:spTree>
    <p:extLst>
      <p:ext uri="{BB962C8B-B14F-4D97-AF65-F5344CB8AC3E}">
        <p14:creationId xmlns:p14="http://schemas.microsoft.com/office/powerpoint/2010/main" val="33862109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a:xfrm>
            <a:off x="2057400" y="457200"/>
            <a:ext cx="7162800" cy="838200"/>
          </a:xfrm>
        </p:spPr>
        <p:txBody>
          <a:bodyPr>
            <a:normAutofit fontScale="90000"/>
          </a:bodyPr>
          <a:lstStyle/>
          <a:p>
            <a:pPr algn="ctr"/>
            <a:r>
              <a:rPr lang="en-US" altLang="en-US" sz="4000" dirty="0">
                <a:solidFill>
                  <a:srgbClr val="FF0000"/>
                </a:solidFill>
                <a:latin typeface="Times New Roman" pitchFamily="18" charset="0"/>
                <a:cs typeface="Times New Roman" pitchFamily="18" charset="0"/>
              </a:rPr>
              <a:t>Release of Information</a:t>
            </a:r>
            <a:br>
              <a:rPr lang="en-US" altLang="en-US" sz="4000" dirty="0">
                <a:solidFill>
                  <a:srgbClr val="FF0000"/>
                </a:solidFill>
                <a:latin typeface="Times New Roman" pitchFamily="18" charset="0"/>
                <a:cs typeface="Times New Roman" pitchFamily="18" charset="0"/>
              </a:rPr>
            </a:br>
            <a:r>
              <a:rPr lang="en-US" altLang="en-US" sz="2700" dirty="0">
                <a:solidFill>
                  <a:schemeClr val="tx1"/>
                </a:solidFill>
                <a:latin typeface="Times New Roman" pitchFamily="18" charset="0"/>
                <a:cs typeface="Times New Roman" pitchFamily="18" charset="0"/>
              </a:rPr>
              <a:t>Faxing PHI</a:t>
            </a:r>
          </a:p>
        </p:txBody>
      </p:sp>
      <p:sp>
        <p:nvSpPr>
          <p:cNvPr id="512003" name="Rectangle 3"/>
          <p:cNvSpPr>
            <a:spLocks noGrp="1" noChangeArrowheads="1"/>
          </p:cNvSpPr>
          <p:nvPr>
            <p:ph idx="1"/>
          </p:nvPr>
        </p:nvSpPr>
        <p:spPr>
          <a:xfrm>
            <a:off x="1828800" y="1524000"/>
            <a:ext cx="8610600" cy="4648200"/>
          </a:xfrm>
        </p:spPr>
        <p:txBody>
          <a:bodyPr>
            <a:normAutofit fontScale="85000" lnSpcReduction="20000"/>
          </a:bodyPr>
          <a:lstStyle/>
          <a:p>
            <a:pPr marL="517525" indent="-517525">
              <a:lnSpc>
                <a:spcPct val="90000"/>
              </a:lnSpc>
            </a:pPr>
            <a:r>
              <a:rPr lang="en-US" altLang="en-US" sz="2800" b="1" dirty="0">
                <a:solidFill>
                  <a:srgbClr val="04CFF8"/>
                </a:solidFill>
                <a:effectLst>
                  <a:outerShdw blurRad="38100" dist="38100" dir="2700000" algn="tl">
                    <a:srgbClr val="000000"/>
                  </a:outerShdw>
                </a:effectLst>
              </a:rPr>
              <a:t>  </a:t>
            </a:r>
            <a:r>
              <a:rPr lang="en-US" altLang="en-US" sz="2400" dirty="0">
                <a:latin typeface="Times New Roman" pitchFamily="18" charset="0"/>
                <a:cs typeface="Times New Roman" pitchFamily="18" charset="0"/>
              </a:rPr>
              <a:t>May PHI Be Transmitted via Fax Machine?</a:t>
            </a:r>
          </a:p>
          <a:p>
            <a:pPr marL="1087438" lvl="1" indent="-455613">
              <a:lnSpc>
                <a:spcPct val="90000"/>
              </a:lnSpc>
            </a:pPr>
            <a:r>
              <a:rPr lang="en-US" altLang="en-US" sz="2200" dirty="0">
                <a:latin typeface="Times New Roman" pitchFamily="18" charset="0"/>
                <a:cs typeface="Times New Roman" pitchFamily="18" charset="0"/>
              </a:rPr>
              <a:t>Yes, but only when in best interest of patient care or payment of claims, and only when patient authorized.</a:t>
            </a:r>
          </a:p>
          <a:p>
            <a:pPr marL="1087438" lvl="1" indent="-455613">
              <a:lnSpc>
                <a:spcPct val="90000"/>
              </a:lnSpc>
            </a:pPr>
            <a:r>
              <a:rPr lang="en-US" altLang="en-US" sz="2200" dirty="0">
                <a:latin typeface="Times New Roman" pitchFamily="18" charset="0"/>
                <a:cs typeface="Times New Roman" pitchFamily="18" charset="0"/>
              </a:rPr>
              <a:t>Faxing sensitive PHI, such as HIV, mental health, alcohol and drug issues,</a:t>
            </a:r>
            <a:r>
              <a:rPr lang="en-US" altLang="en-US" sz="2200" dirty="0">
                <a:solidFill>
                  <a:srgbClr val="D8290C"/>
                </a:solidFill>
                <a:effectLst>
                  <a:outerShdw blurRad="38100" dist="38100" dir="2700000" algn="tl">
                    <a:srgbClr val="000000"/>
                  </a:outerShdw>
                </a:effectLst>
                <a:latin typeface="Times New Roman" pitchFamily="18" charset="0"/>
                <a:cs typeface="Times New Roman" pitchFamily="18" charset="0"/>
              </a:rPr>
              <a:t> </a:t>
            </a:r>
            <a:r>
              <a:rPr lang="en-US" altLang="en-US" sz="2200" dirty="0">
                <a:latin typeface="Times New Roman" pitchFamily="18" charset="0"/>
                <a:cs typeface="Times New Roman" pitchFamily="18" charset="0"/>
              </a:rPr>
              <a:t>and STD’s is strongly discouraged. To add, just don’t.</a:t>
            </a:r>
          </a:p>
          <a:p>
            <a:pPr marL="1087438" lvl="1" indent="-455613">
              <a:lnSpc>
                <a:spcPct val="90000"/>
              </a:lnSpc>
            </a:pPr>
            <a:r>
              <a:rPr lang="en-US" altLang="en-US" sz="2200" dirty="0">
                <a:latin typeface="Times New Roman" pitchFamily="18" charset="0"/>
                <a:cs typeface="Times New Roman" pitchFamily="18" charset="0"/>
              </a:rPr>
              <a:t>Call recipient first to confirm fax number and to warn transmission of protected information is on its way. Get the name of recipient on duty who would most likely receive the fax (office manager, etc.)</a:t>
            </a:r>
          </a:p>
          <a:p>
            <a:pPr marL="1087438" lvl="1" indent="-455613">
              <a:lnSpc>
                <a:spcPct val="90000"/>
              </a:lnSpc>
            </a:pPr>
            <a:r>
              <a:rPr lang="en-US" altLang="en-US" sz="2200" dirty="0">
                <a:latin typeface="Times New Roman" pitchFamily="18" charset="0"/>
                <a:cs typeface="Times New Roman" pitchFamily="18" charset="0"/>
              </a:rPr>
              <a:t>It is best practice to test a fax number prior to transmitting information.  If this is not possible:</a:t>
            </a:r>
          </a:p>
          <a:p>
            <a:pPr marL="1603375" lvl="2" indent="-401638">
              <a:lnSpc>
                <a:spcPct val="90000"/>
              </a:lnSpc>
            </a:pPr>
            <a:r>
              <a:rPr lang="en-US" altLang="en-US" sz="2000" dirty="0">
                <a:latin typeface="Times New Roman" pitchFamily="18" charset="0"/>
                <a:cs typeface="Times New Roman" pitchFamily="18" charset="0"/>
              </a:rPr>
              <a:t>Restate the fax number to the individual providing it.</a:t>
            </a:r>
          </a:p>
          <a:p>
            <a:pPr marL="1603375" lvl="2" indent="-401638">
              <a:lnSpc>
                <a:spcPct val="90000"/>
              </a:lnSpc>
            </a:pPr>
            <a:r>
              <a:rPr lang="en-US" altLang="en-US" sz="2000" dirty="0">
                <a:latin typeface="Times New Roman" pitchFamily="18" charset="0"/>
                <a:cs typeface="Times New Roman" pitchFamily="18" charset="0"/>
              </a:rPr>
              <a:t>Obtain telephone number to contact the recipient with any questions.</a:t>
            </a:r>
          </a:p>
          <a:p>
            <a:pPr marL="1603375" lvl="2" indent="-401638">
              <a:lnSpc>
                <a:spcPct val="90000"/>
              </a:lnSpc>
            </a:pPr>
            <a:r>
              <a:rPr lang="en-US" altLang="en-US" sz="2000" dirty="0">
                <a:latin typeface="Times New Roman" pitchFamily="18" charset="0"/>
                <a:cs typeface="Times New Roman" pitchFamily="18" charset="0"/>
              </a:rPr>
              <a:t>Do not include PHI on the cover sheet.</a:t>
            </a:r>
          </a:p>
          <a:p>
            <a:pPr marL="1603375" lvl="2" indent="-401638">
              <a:lnSpc>
                <a:spcPct val="90000"/>
              </a:lnSpc>
            </a:pPr>
            <a:r>
              <a:rPr lang="en-US" altLang="en-US" sz="2000" dirty="0">
                <a:latin typeface="Times New Roman" pitchFamily="18" charset="0"/>
                <a:cs typeface="Times New Roman" pitchFamily="18" charset="0"/>
              </a:rPr>
              <a:t>Verify you are including only correct patient’s information (i.e. check the top and bottom pages).</a:t>
            </a:r>
          </a:p>
          <a:p>
            <a:pPr marL="1603375" lvl="2" indent="-401638">
              <a:lnSpc>
                <a:spcPct val="90000"/>
              </a:lnSpc>
            </a:pPr>
            <a:r>
              <a:rPr lang="en-US" altLang="en-US" sz="2000" dirty="0">
                <a:latin typeface="Times New Roman" pitchFamily="18" charset="0"/>
                <a:cs typeface="Times New Roman" pitchFamily="18" charset="0"/>
              </a:rPr>
              <a:t>Double check the fax number prior to transmission</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E696FFB-220C-4EB6-B537-D9C8AD780086}" type="slidenum">
              <a:rPr lang="en-US" smtClean="0"/>
              <a:pPr>
                <a:defRPr/>
              </a:pPr>
              <a:t>83</a:t>
            </a:fld>
            <a:endParaRPr lang="en-US" dirty="0"/>
          </a:p>
        </p:txBody>
      </p:sp>
      <p:pic>
        <p:nvPicPr>
          <p:cNvPr id="7" name="Picture 6" descr="https://tse1.mm.bing.net/th?&amp;id=JN.RYNqP5WdY4SDTuB49TRdPA&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457201"/>
            <a:ext cx="1219200" cy="1054735"/>
          </a:xfrm>
          <a:prstGeom prst="rect">
            <a:avLst/>
          </a:prstGeom>
          <a:noFill/>
          <a:ln>
            <a:noFill/>
          </a:ln>
        </p:spPr>
      </p:pic>
    </p:spTree>
    <p:extLst>
      <p:ext uri="{BB962C8B-B14F-4D97-AF65-F5344CB8AC3E}">
        <p14:creationId xmlns:p14="http://schemas.microsoft.com/office/powerpoint/2010/main" val="41921360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a:xfrm>
            <a:off x="2969877" y="556480"/>
            <a:ext cx="5257800" cy="1219200"/>
          </a:xfrm>
        </p:spPr>
        <p:txBody>
          <a:bodyPr>
            <a:normAutofit fontScale="90000"/>
          </a:bodyPr>
          <a:lstStyle/>
          <a:p>
            <a:pPr algn="ctr"/>
            <a:r>
              <a:rPr lang="en-US" altLang="en-US" dirty="0">
                <a:solidFill>
                  <a:srgbClr val="FF0000"/>
                </a:solidFill>
                <a:effectLst/>
                <a:latin typeface="Times New Roman" pitchFamily="18" charset="0"/>
                <a:cs typeface="Times New Roman" pitchFamily="18" charset="0"/>
              </a:rPr>
              <a:t>Release of Information</a:t>
            </a:r>
            <a:br>
              <a:rPr lang="en-US" altLang="en-US" dirty="0">
                <a:solidFill>
                  <a:srgbClr val="FF0000"/>
                </a:solidFill>
                <a:effectLst/>
                <a:latin typeface="Times New Roman" pitchFamily="18" charset="0"/>
                <a:cs typeface="Times New Roman" pitchFamily="18" charset="0"/>
              </a:rPr>
            </a:br>
            <a:r>
              <a:rPr lang="en-US" altLang="en-US" sz="3100" dirty="0">
                <a:solidFill>
                  <a:schemeClr val="tx1"/>
                </a:solidFill>
                <a:latin typeface="Times New Roman" pitchFamily="18" charset="0"/>
                <a:cs typeface="Times New Roman" pitchFamily="18" charset="0"/>
              </a:rPr>
              <a:t>E-Mail</a:t>
            </a:r>
            <a:br>
              <a:rPr lang="en-US" altLang="en-US" sz="3100" dirty="0">
                <a:solidFill>
                  <a:schemeClr val="tx1"/>
                </a:solidFill>
                <a:latin typeface="Times New Roman" pitchFamily="18" charset="0"/>
                <a:cs typeface="Times New Roman" pitchFamily="18" charset="0"/>
              </a:rPr>
            </a:br>
            <a:r>
              <a:rPr lang="en-US" altLang="en-US" sz="3100" dirty="0">
                <a:solidFill>
                  <a:schemeClr val="tx1"/>
                </a:solidFill>
                <a:latin typeface="Times New Roman" pitchFamily="18" charset="0"/>
                <a:cs typeface="Times New Roman" pitchFamily="18" charset="0"/>
              </a:rPr>
              <a:t>An Either/Or Scenario Decided by Your Organization</a:t>
            </a:r>
          </a:p>
        </p:txBody>
      </p:sp>
      <p:sp>
        <p:nvSpPr>
          <p:cNvPr id="516099" name="Rectangle 3"/>
          <p:cNvSpPr>
            <a:spLocks noGrp="1" noChangeArrowheads="1"/>
          </p:cNvSpPr>
          <p:nvPr>
            <p:ph type="body" sz="half" idx="1"/>
          </p:nvPr>
        </p:nvSpPr>
        <p:spPr>
          <a:xfrm>
            <a:off x="1594802" y="2483390"/>
            <a:ext cx="8343900" cy="2133600"/>
          </a:xfrm>
        </p:spPr>
        <p:txBody>
          <a:bodyPr>
            <a:normAutofit lnSpcReduction="10000"/>
          </a:bodyPr>
          <a:lstStyle/>
          <a:p>
            <a:pPr marL="622300" indent="-622300"/>
            <a:r>
              <a:rPr lang="en-US" altLang="en-US" sz="2000" dirty="0">
                <a:latin typeface="Times New Roman" pitchFamily="18" charset="0"/>
                <a:cs typeface="Times New Roman" pitchFamily="18" charset="0"/>
              </a:rPr>
              <a:t>We may </a:t>
            </a:r>
            <a:r>
              <a:rPr lang="en-US" altLang="en-US" sz="2000" dirty="0">
                <a:solidFill>
                  <a:schemeClr val="tx2"/>
                </a:solidFill>
                <a:latin typeface="Times New Roman" pitchFamily="18" charset="0"/>
                <a:cs typeface="Times New Roman" pitchFamily="18" charset="0"/>
              </a:rPr>
              <a:t>not</a:t>
            </a:r>
            <a:r>
              <a:rPr lang="en-US" altLang="en-US" sz="2000" dirty="0">
                <a:latin typeface="Times New Roman" pitchFamily="18" charset="0"/>
                <a:cs typeface="Times New Roman" pitchFamily="18" charset="0"/>
              </a:rPr>
              <a:t> communicate with patients through e-mail at this time.  </a:t>
            </a:r>
          </a:p>
          <a:p>
            <a:pPr marL="1377950" lvl="1" indent="-641350"/>
            <a:r>
              <a:rPr lang="en-US" altLang="en-US" sz="2000" dirty="0">
                <a:latin typeface="Times New Roman" pitchFamily="18" charset="0"/>
                <a:cs typeface="Times New Roman" pitchFamily="18" charset="0"/>
              </a:rPr>
              <a:t>The patient portal will provide the opportunity to electronically communicate with our patients.</a:t>
            </a:r>
          </a:p>
          <a:p>
            <a:pPr marL="622300" indent="-622300"/>
            <a:r>
              <a:rPr lang="en-US" altLang="en-US" sz="2000" dirty="0">
                <a:latin typeface="Times New Roman" pitchFamily="18" charset="0"/>
                <a:cs typeface="Times New Roman" pitchFamily="18" charset="0"/>
              </a:rPr>
              <a:t>When sending ePHI to other organizations for required business functions (i.e. treatment, payment or healthcare operations), encrypt the email per your organizations procedures.</a:t>
            </a:r>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84</a:t>
            </a:fld>
            <a:endParaRPr lang="en-US" altLang="en-US" dirty="0"/>
          </a:p>
        </p:txBody>
      </p:sp>
      <p:pic>
        <p:nvPicPr>
          <p:cNvPr id="9" name="Picture 8" descr="https://tse4.mm.bing.net/th?id=JN.5fUQ2oXQEtKvFBiw%2bK1B2g&amp;w=155&amp;h=164&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1" y="4510088"/>
            <a:ext cx="602615" cy="638175"/>
          </a:xfrm>
          <a:prstGeom prst="rect">
            <a:avLst/>
          </a:prstGeom>
          <a:noFill/>
          <a:ln>
            <a:noFill/>
          </a:ln>
        </p:spPr>
      </p:pic>
      <p:pic>
        <p:nvPicPr>
          <p:cNvPr id="10" name="Picture 9" descr="https://tse4.mm.bing.net/th?id=JN.5fUQ2oXQEtKvFBiw%2bK1B2g&amp;w=155&amp;h=164&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6893" y="4967288"/>
            <a:ext cx="602615" cy="638175"/>
          </a:xfrm>
          <a:prstGeom prst="rect">
            <a:avLst/>
          </a:prstGeom>
          <a:noFill/>
          <a:ln>
            <a:noFill/>
          </a:ln>
        </p:spPr>
      </p:pic>
      <p:pic>
        <p:nvPicPr>
          <p:cNvPr id="11" name="Picture 10" descr="https://tse4.mm.bing.net/th?id=JN.SkU3aiez4eS8HvPMiPxOlA&amp;w=169&amp;h=169&amp;c=7&amp;rs=1&amp;qlt=90&amp;o=4&amp;pid=1.7">
            <a:hlinkClick r:id="rId5"/>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34025" y="4734560"/>
            <a:ext cx="465455" cy="465455"/>
          </a:xfrm>
          <a:prstGeom prst="rect">
            <a:avLst/>
          </a:prstGeom>
          <a:noFill/>
          <a:ln>
            <a:noFill/>
          </a:ln>
        </p:spPr>
      </p:pic>
    </p:spTree>
    <p:extLst>
      <p:ext uri="{BB962C8B-B14F-4D97-AF65-F5344CB8AC3E}">
        <p14:creationId xmlns:p14="http://schemas.microsoft.com/office/powerpoint/2010/main" val="12796808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a:xfrm>
            <a:off x="2506560" y="545646"/>
            <a:ext cx="5962650" cy="1143000"/>
          </a:xfrm>
        </p:spPr>
        <p:txBody>
          <a:bodyPr>
            <a:normAutofit fontScale="90000"/>
          </a:bodyPr>
          <a:lstStyle/>
          <a:p>
            <a:pPr algn="ctr"/>
            <a:r>
              <a:rPr lang="en-US" altLang="en-US" dirty="0">
                <a:solidFill>
                  <a:srgbClr val="FF0000"/>
                </a:solidFill>
                <a:latin typeface="Times New Roman" pitchFamily="18" charset="0"/>
                <a:cs typeface="Times New Roman" pitchFamily="18" charset="0"/>
              </a:rPr>
              <a:t>Release of Information</a:t>
            </a:r>
            <a:br>
              <a:rPr lang="en-US" altLang="en-US" dirty="0">
                <a:solidFill>
                  <a:srgbClr val="FF0000"/>
                </a:solidFill>
                <a:latin typeface="Times New Roman" pitchFamily="18" charset="0"/>
                <a:cs typeface="Times New Roman" pitchFamily="18" charset="0"/>
              </a:rPr>
            </a:br>
            <a:r>
              <a:rPr lang="en-US" altLang="en-US" sz="3100" dirty="0">
                <a:solidFill>
                  <a:schemeClr val="tx1"/>
                </a:solidFill>
                <a:latin typeface="Times New Roman" pitchFamily="18" charset="0"/>
                <a:cs typeface="Times New Roman" pitchFamily="18" charset="0"/>
              </a:rPr>
              <a:t>E-Mail</a:t>
            </a:r>
            <a:br>
              <a:rPr lang="en-US" altLang="en-US" sz="3100" dirty="0">
                <a:solidFill>
                  <a:schemeClr val="tx1"/>
                </a:solidFill>
                <a:latin typeface="Times New Roman" pitchFamily="18" charset="0"/>
                <a:cs typeface="Times New Roman" pitchFamily="18" charset="0"/>
              </a:rPr>
            </a:br>
            <a:r>
              <a:rPr lang="en-US" altLang="en-US" sz="3100" dirty="0">
                <a:solidFill>
                  <a:schemeClr val="tx1"/>
                </a:solidFill>
                <a:latin typeface="Times New Roman" pitchFamily="18" charset="0"/>
                <a:cs typeface="Times New Roman" pitchFamily="18" charset="0"/>
              </a:rPr>
              <a:t>An Either/Or Scenario Decided by Your Organization</a:t>
            </a:r>
          </a:p>
        </p:txBody>
      </p:sp>
      <p:sp>
        <p:nvSpPr>
          <p:cNvPr id="598019" name="Rectangle 3"/>
          <p:cNvSpPr>
            <a:spLocks noGrp="1" noChangeArrowheads="1"/>
          </p:cNvSpPr>
          <p:nvPr>
            <p:ph type="body" sz="half" idx="1"/>
          </p:nvPr>
        </p:nvSpPr>
        <p:spPr>
          <a:xfrm>
            <a:off x="1571537" y="2520723"/>
            <a:ext cx="8153400" cy="2895600"/>
          </a:xfrm>
        </p:spPr>
        <p:txBody>
          <a:bodyPr>
            <a:normAutofit/>
          </a:bodyPr>
          <a:lstStyle/>
          <a:p>
            <a:pPr marL="622300" indent="-622300"/>
            <a:r>
              <a:rPr lang="en-US" altLang="en-US" sz="2400" dirty="0">
                <a:latin typeface="Times New Roman" pitchFamily="18" charset="0"/>
                <a:cs typeface="Times New Roman" pitchFamily="18" charset="0"/>
              </a:rPr>
              <a:t>We may communicate with patients through e-mail </a:t>
            </a:r>
            <a:r>
              <a:rPr lang="en-US" altLang="en-US" sz="2400" dirty="0">
                <a:solidFill>
                  <a:schemeClr val="tx2"/>
                </a:solidFill>
                <a:latin typeface="Times New Roman" pitchFamily="18" charset="0"/>
                <a:cs typeface="Times New Roman" pitchFamily="18" charset="0"/>
              </a:rPr>
              <a:t>only if</a:t>
            </a:r>
            <a:r>
              <a:rPr lang="en-US" altLang="en-US" sz="2400" dirty="0">
                <a:latin typeface="Times New Roman" pitchFamily="18" charset="0"/>
                <a:cs typeface="Times New Roman" pitchFamily="18" charset="0"/>
              </a:rPr>
              <a:t> the patient has signed the organization’s privacy and security E-Mail Agreement.  </a:t>
            </a:r>
          </a:p>
          <a:p>
            <a:pPr marL="622300" indent="-622300"/>
            <a:r>
              <a:rPr lang="en-US" altLang="en-US" sz="2400" dirty="0">
                <a:latin typeface="Times New Roman" pitchFamily="18" charset="0"/>
                <a:cs typeface="Times New Roman" pitchFamily="18" charset="0"/>
              </a:rPr>
              <a:t>When sending ePHI to anyone for treatment, payment or healthcare operations, encrypt the e-mail per your procedures,</a:t>
            </a:r>
            <a:r>
              <a:rPr lang="en-US" altLang="en-US" sz="2400" i="1" dirty="0">
                <a:latin typeface="Times New Roman" pitchFamily="18" charset="0"/>
                <a:cs typeface="Times New Roman" pitchFamily="18" charset="0"/>
              </a:rPr>
              <a:t> </a:t>
            </a:r>
            <a:r>
              <a:rPr lang="en-US" altLang="en-US" sz="2400" dirty="0">
                <a:latin typeface="Times New Roman" pitchFamily="18" charset="0"/>
                <a:cs typeface="Times New Roman" pitchFamily="18" charset="0"/>
              </a:rPr>
              <a:t>and verify your confidentiality disclaimer is included.</a:t>
            </a:r>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85</a:t>
            </a:fld>
            <a:endParaRPr lang="en-US" altLang="en-US" dirty="0"/>
          </a:p>
        </p:txBody>
      </p:sp>
      <p:pic>
        <p:nvPicPr>
          <p:cNvPr id="8" name="Picture 7" descr="https://tse1.mm.bing.net/th?&amp;id=JN.J0cQKxoAvPyvzn6j/n75C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4804" y="5514340"/>
            <a:ext cx="1151255" cy="962660"/>
          </a:xfrm>
          <a:prstGeom prst="rect">
            <a:avLst/>
          </a:prstGeom>
          <a:noFill/>
          <a:ln>
            <a:noFill/>
          </a:ln>
        </p:spPr>
      </p:pic>
    </p:spTree>
    <p:extLst>
      <p:ext uri="{BB962C8B-B14F-4D97-AF65-F5344CB8AC3E}">
        <p14:creationId xmlns:p14="http://schemas.microsoft.com/office/powerpoint/2010/main" val="14871838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72025" y="1905001"/>
            <a:ext cx="3152775" cy="769441"/>
          </a:xfrm>
          <a:prstGeom prst="rect">
            <a:avLst/>
          </a:prstGeom>
          <a:noFill/>
        </p:spPr>
        <p:txBody>
          <a:bodyPr wrap="square" rtlCol="0">
            <a:spAutoFit/>
          </a:bodyPr>
          <a:lstStyle/>
          <a:p>
            <a:r>
              <a:rPr lang="en-US" sz="4400" b="1" dirty="0">
                <a:solidFill>
                  <a:schemeClr val="accent6">
                    <a:lumMod val="60000"/>
                    <a:lumOff val="40000"/>
                  </a:schemeClr>
                </a:solidFill>
              </a:rPr>
              <a:t>Section IX</a:t>
            </a:r>
          </a:p>
        </p:txBody>
      </p:sp>
      <p:sp>
        <p:nvSpPr>
          <p:cNvPr id="10" name="TextBox 9"/>
          <p:cNvSpPr txBox="1"/>
          <p:nvPr/>
        </p:nvSpPr>
        <p:spPr>
          <a:xfrm>
            <a:off x="3629025" y="2819401"/>
            <a:ext cx="5181600" cy="584775"/>
          </a:xfrm>
          <a:prstGeom prst="rect">
            <a:avLst/>
          </a:prstGeom>
          <a:noFill/>
        </p:spPr>
        <p:txBody>
          <a:bodyPr wrap="square" rtlCol="0">
            <a:spAutoFit/>
          </a:bodyPr>
          <a:lstStyle/>
          <a:p>
            <a:pPr algn="ctr"/>
            <a:r>
              <a:rPr lang="en-US" sz="3200" b="1" dirty="0"/>
              <a:t>HIPAA Security Rule</a:t>
            </a: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a:xfrm>
            <a:off x="9982201" y="6408739"/>
            <a:ext cx="555625" cy="365125"/>
          </a:xfrm>
        </p:spPr>
        <p:txBody>
          <a:bodyPr/>
          <a:lstStyle/>
          <a:p>
            <a:pPr>
              <a:defRPr/>
            </a:pPr>
            <a:fld id="{D9B7845E-3DC7-4089-B204-774B7E23384C}" type="slidenum">
              <a:rPr lang="en-US" smtClean="0"/>
              <a:pPr>
                <a:defRPr/>
              </a:pPr>
              <a:t>86</a:t>
            </a:fld>
            <a:endParaRPr lang="en-US" dirty="0"/>
          </a:p>
        </p:txBody>
      </p:sp>
      <p:pic>
        <p:nvPicPr>
          <p:cNvPr id="11" name="Picture 10" descr="https://tse1.mm.bing.net/th?&amp;id=JN.HNGyeHYKRYBFBjhkgJKRew&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9728" y="3733800"/>
            <a:ext cx="1560195" cy="1447800"/>
          </a:xfrm>
          <a:prstGeom prst="rect">
            <a:avLst/>
          </a:prstGeom>
          <a:noFill/>
          <a:ln>
            <a:noFill/>
          </a:ln>
        </p:spPr>
      </p:pic>
    </p:spTree>
    <p:extLst>
      <p:ext uri="{BB962C8B-B14F-4D97-AF65-F5344CB8AC3E}">
        <p14:creationId xmlns:p14="http://schemas.microsoft.com/office/powerpoint/2010/main" val="147173848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3429000" y="457200"/>
            <a:ext cx="4953000" cy="762000"/>
          </a:xfrm>
        </p:spPr>
        <p:txBody>
          <a:bodyPr>
            <a:normAutofit/>
          </a:bodyPr>
          <a:lstStyle/>
          <a:p>
            <a:pPr eaLnBrk="1" hangingPunct="1">
              <a:defRPr/>
            </a:pPr>
            <a:r>
              <a:rPr lang="en-US" altLang="en-US" dirty="0">
                <a:solidFill>
                  <a:srgbClr val="FF0000"/>
                </a:solidFill>
                <a:latin typeface="Times New Roman" pitchFamily="18" charset="0"/>
                <a:cs typeface="Times New Roman" pitchFamily="18" charset="0"/>
              </a:rPr>
              <a:t>HIPAA Security Rule</a:t>
            </a:r>
          </a:p>
        </p:txBody>
      </p:sp>
      <p:sp>
        <p:nvSpPr>
          <p:cNvPr id="94211" name="Rectangle 3"/>
          <p:cNvSpPr>
            <a:spLocks noGrp="1" noChangeArrowheads="1"/>
          </p:cNvSpPr>
          <p:nvPr>
            <p:ph idx="1"/>
          </p:nvPr>
        </p:nvSpPr>
        <p:spPr>
          <a:xfrm>
            <a:off x="2286000" y="1295400"/>
            <a:ext cx="7086600" cy="4724400"/>
          </a:xfrm>
        </p:spPr>
        <p:txBody>
          <a:bodyPr>
            <a:normAutofit/>
          </a:bodyPr>
          <a:lstStyle/>
          <a:p>
            <a:pPr eaLnBrk="1" hangingPunct="1"/>
            <a:r>
              <a:rPr lang="en-US" altLang="en-US" sz="2400" dirty="0">
                <a:latin typeface="Times New Roman" pitchFamily="18" charset="0"/>
                <a:cs typeface="Times New Roman" pitchFamily="18" charset="0"/>
              </a:rPr>
              <a:t>In general, the HIPAA Security Rule requires covered entities and business associates to do the following:</a:t>
            </a:r>
          </a:p>
          <a:p>
            <a:pPr lvl="1" eaLnBrk="1" hangingPunct="1"/>
            <a:r>
              <a:rPr lang="en-US" altLang="en-US" sz="2000" dirty="0">
                <a:latin typeface="Times New Roman" pitchFamily="18" charset="0"/>
                <a:cs typeface="Times New Roman" pitchFamily="18" charset="0"/>
              </a:rPr>
              <a:t>Implement administrative, physical, and technical safeguards that reasonably and appropriately protect the confidentiality, integrity, and availability of electronic protected health information (ePHI) that is created, received, maintained or transmitted.</a:t>
            </a:r>
          </a:p>
          <a:p>
            <a:pPr lvl="1" eaLnBrk="1" hangingPunct="1"/>
            <a:r>
              <a:rPr lang="en-US" altLang="en-US" sz="2000" dirty="0">
                <a:latin typeface="Times New Roman" pitchFamily="18" charset="0"/>
                <a:cs typeface="Times New Roman" pitchFamily="18" charset="0"/>
              </a:rPr>
              <a:t>Protect against any reasonably anticipated threats or hazards to the security or integrity of ePHI.</a:t>
            </a:r>
          </a:p>
          <a:p>
            <a:pPr lvl="1" eaLnBrk="1" hangingPunct="1"/>
            <a:r>
              <a:rPr lang="en-US" altLang="en-US" sz="2000" dirty="0">
                <a:latin typeface="Times New Roman" pitchFamily="18" charset="0"/>
                <a:cs typeface="Times New Roman" pitchFamily="18" charset="0"/>
              </a:rPr>
              <a:t>Protect against any reasonably anticipated uses or disclosures of ePHI that are not permitted or required under the Privacy Rule.</a:t>
            </a:r>
          </a:p>
          <a:p>
            <a:pPr lvl="1" eaLnBrk="1" hangingPunct="1"/>
            <a:r>
              <a:rPr lang="en-US" altLang="en-US" sz="2000" dirty="0">
                <a:latin typeface="Times New Roman" pitchFamily="18" charset="0"/>
                <a:cs typeface="Times New Roman" pitchFamily="18" charset="0"/>
              </a:rPr>
              <a:t>Ensure compliance with security by its workforce. </a:t>
            </a:r>
          </a:p>
          <a:p>
            <a:pPr lvl="1" eaLnBrk="1" hangingPunct="1"/>
            <a:endParaRPr lang="en-US" altLang="en-US" sz="2000" dirty="0">
              <a:latin typeface="Times New Roman" pitchFamily="18" charset="0"/>
              <a:cs typeface="Times New Roman" pitchFamily="18" charset="0"/>
            </a:endParaRPr>
          </a:p>
          <a:p>
            <a:pPr lvl="1" eaLnBrk="1" hangingPunct="1"/>
            <a:endParaRPr lang="en-US" altLang="en-US" sz="2000" dirty="0">
              <a:latin typeface="Times New Roman" pitchFamily="18" charset="0"/>
              <a:cs typeface="Times New Roman" pitchFamily="18" charset="0"/>
            </a:endParaRPr>
          </a:p>
          <a:p>
            <a:pPr lvl="1" eaLnBrk="1" hangingPunct="1"/>
            <a:endParaRPr lang="en-US" altLang="en-US" sz="20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10058401" y="6408739"/>
            <a:ext cx="479425" cy="365125"/>
          </a:xfrm>
        </p:spPr>
        <p:txBody>
          <a:bodyPr/>
          <a:lstStyle/>
          <a:p>
            <a:pPr>
              <a:defRPr/>
            </a:pPr>
            <a:fld id="{9E696FFB-220C-4EB6-B537-D9C8AD780086}" type="slidenum">
              <a:rPr lang="en-US" smtClean="0"/>
              <a:pPr>
                <a:defRPr/>
              </a:pPr>
              <a:t>87</a:t>
            </a:fld>
            <a:endParaRPr lang="en-US" dirty="0"/>
          </a:p>
        </p:txBody>
      </p:sp>
    </p:spTree>
    <p:extLst>
      <p:ext uri="{BB962C8B-B14F-4D97-AF65-F5344CB8AC3E}">
        <p14:creationId xmlns:p14="http://schemas.microsoft.com/office/powerpoint/2010/main" val="17561309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2438400" y="381000"/>
            <a:ext cx="6667500" cy="609600"/>
          </a:xfrm>
        </p:spPr>
        <p:txBody>
          <a:bodyPr>
            <a:noAutofit/>
          </a:bodyPr>
          <a:lstStyle/>
          <a:p>
            <a:pPr eaLnBrk="1" hangingPunct="1">
              <a:defRPr/>
            </a:pPr>
            <a:r>
              <a:rPr lang="en-US" altLang="en-US" dirty="0">
                <a:solidFill>
                  <a:srgbClr val="FF0000"/>
                </a:solidFill>
                <a:latin typeface="Times New Roman" pitchFamily="18" charset="0"/>
                <a:cs typeface="Times New Roman" pitchFamily="18" charset="0"/>
              </a:rPr>
              <a:t>How We Apply the Security Rule</a:t>
            </a:r>
          </a:p>
        </p:txBody>
      </p:sp>
      <p:sp>
        <p:nvSpPr>
          <p:cNvPr id="236547" name="Rectangle 3"/>
          <p:cNvSpPr>
            <a:spLocks noGrp="1" noChangeArrowheads="1"/>
          </p:cNvSpPr>
          <p:nvPr>
            <p:ph type="body" sz="half" idx="1"/>
          </p:nvPr>
        </p:nvSpPr>
        <p:spPr>
          <a:xfrm>
            <a:off x="2819400" y="1295400"/>
            <a:ext cx="4038600" cy="990600"/>
          </a:xfrm>
          <a:ln>
            <a:solidFill>
              <a:schemeClr val="accent1"/>
            </a:solidFill>
          </a:ln>
        </p:spPr>
        <p:txBody>
          <a:bodyPr/>
          <a:lstStyle/>
          <a:p>
            <a:pPr marL="107950" indent="0">
              <a:lnSpc>
                <a:spcPct val="80000"/>
              </a:lnSpc>
              <a:buNone/>
            </a:pPr>
            <a:r>
              <a:rPr lang="en-US" altLang="en-US" b="1" dirty="0">
                <a:latin typeface="Times New Roman" pitchFamily="18" charset="0"/>
                <a:cs typeface="Times New Roman" pitchFamily="18" charset="0"/>
              </a:rPr>
              <a:t>Administrative Safeguards</a:t>
            </a:r>
          </a:p>
          <a:p>
            <a:pPr marL="107950" indent="0">
              <a:lnSpc>
                <a:spcPct val="80000"/>
              </a:lnSpc>
              <a:buNone/>
            </a:pPr>
            <a:r>
              <a:rPr lang="en-US" altLang="en-US" sz="1400" dirty="0">
                <a:latin typeface="Times New Roman" pitchFamily="18" charset="0"/>
                <a:cs typeface="Times New Roman" pitchFamily="18" charset="0"/>
              </a:rPr>
              <a:t>Policies and procedures are REQUIRED and must be followed by employees to maintain security (i.e. disaster, internet and e-mail use)</a:t>
            </a:r>
          </a:p>
        </p:txBody>
      </p:sp>
      <p:sp>
        <p:nvSpPr>
          <p:cNvPr id="236548" name="Rectangle 4"/>
          <p:cNvSpPr>
            <a:spLocks noGrp="1" noChangeArrowheads="1"/>
          </p:cNvSpPr>
          <p:nvPr>
            <p:ph sz="half" idx="2"/>
          </p:nvPr>
        </p:nvSpPr>
        <p:spPr>
          <a:xfrm>
            <a:off x="2819400" y="2438400"/>
            <a:ext cx="4038600" cy="1676400"/>
          </a:xfrm>
          <a:ln>
            <a:solidFill>
              <a:schemeClr val="accent1"/>
            </a:solidFill>
          </a:ln>
        </p:spPr>
        <p:txBody>
          <a:bodyPr>
            <a:normAutofit fontScale="85000" lnSpcReduction="20000"/>
          </a:bodyPr>
          <a:lstStyle/>
          <a:p>
            <a:pPr marL="107950" indent="0">
              <a:buNone/>
            </a:pPr>
            <a:r>
              <a:rPr lang="en-US" altLang="en-US" b="1" dirty="0">
                <a:latin typeface="Times New Roman" pitchFamily="18" charset="0"/>
                <a:cs typeface="Times New Roman" pitchFamily="18" charset="0"/>
              </a:rPr>
              <a:t>Technical Safeguards </a:t>
            </a:r>
          </a:p>
          <a:p>
            <a:pPr marL="107950" indent="0">
              <a:buNone/>
            </a:pPr>
            <a:r>
              <a:rPr lang="en-US" altLang="en-US" sz="1400" dirty="0">
                <a:latin typeface="Times New Roman" pitchFamily="18" charset="0"/>
                <a:cs typeface="Times New Roman" pitchFamily="18" charset="0"/>
              </a:rPr>
              <a:t>Technical devices needed to maintain security.  </a:t>
            </a:r>
          </a:p>
          <a:p>
            <a:pPr lvl="1" eaLnBrk="1" hangingPunct="1"/>
            <a:r>
              <a:rPr lang="en-US" altLang="en-US" sz="1400" dirty="0">
                <a:latin typeface="Times New Roman" pitchFamily="18" charset="0"/>
                <a:cs typeface="Times New Roman" pitchFamily="18" charset="0"/>
              </a:rPr>
              <a:t>Assignment of different levels of access</a:t>
            </a:r>
          </a:p>
          <a:p>
            <a:pPr lvl="1" eaLnBrk="1" hangingPunct="1"/>
            <a:r>
              <a:rPr lang="en-US" altLang="en-US" sz="1400" dirty="0">
                <a:latin typeface="Times New Roman" pitchFamily="18" charset="0"/>
                <a:cs typeface="Times New Roman" pitchFamily="18" charset="0"/>
              </a:rPr>
              <a:t>Screen savers</a:t>
            </a:r>
          </a:p>
          <a:p>
            <a:pPr lvl="1" eaLnBrk="1" hangingPunct="1"/>
            <a:r>
              <a:rPr lang="en-US" altLang="en-US" sz="1400" dirty="0">
                <a:latin typeface="Times New Roman" pitchFamily="18" charset="0"/>
                <a:cs typeface="Times New Roman" pitchFamily="18" charset="0"/>
              </a:rPr>
              <a:t>Devices to scan ID badges</a:t>
            </a:r>
          </a:p>
          <a:p>
            <a:pPr lvl="1" eaLnBrk="1" hangingPunct="1"/>
            <a:r>
              <a:rPr lang="en-US" altLang="en-US" sz="1400" dirty="0">
                <a:latin typeface="Times New Roman" pitchFamily="18" charset="0"/>
                <a:cs typeface="Times New Roman" pitchFamily="18" charset="0"/>
              </a:rPr>
              <a:t>Audit trails</a:t>
            </a:r>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05F1CE4E-9CE3-41E2-8821-0C71E88EC0EA}" type="slidenum">
              <a:rPr lang="en-US" altLang="en-US" smtClean="0"/>
              <a:pPr>
                <a:defRPr/>
              </a:pPr>
              <a:t>88</a:t>
            </a:fld>
            <a:endParaRPr lang="en-US" altLang="en-US" dirty="0"/>
          </a:p>
        </p:txBody>
      </p:sp>
      <p:sp>
        <p:nvSpPr>
          <p:cNvPr id="96262" name="TextBox 1"/>
          <p:cNvSpPr txBox="1">
            <a:spLocks noChangeArrowheads="1"/>
          </p:cNvSpPr>
          <p:nvPr/>
        </p:nvSpPr>
        <p:spPr bwMode="auto">
          <a:xfrm>
            <a:off x="2819400" y="4333875"/>
            <a:ext cx="4038600" cy="1346200"/>
          </a:xfrm>
          <a:prstGeom prst="rect">
            <a:avLst/>
          </a:prstGeom>
          <a:noFill/>
          <a:ln w="9525">
            <a:solidFill>
              <a:schemeClr val="accent1"/>
            </a:solidFill>
            <a:miter lim="800000"/>
            <a:headEnd/>
            <a:tailEnd/>
          </a:ln>
        </p:spPr>
        <p:txBody>
          <a:bodyPr>
            <a:spAutoFit/>
          </a:bodyPr>
          <a:lstStyle/>
          <a:p>
            <a:r>
              <a:rPr lang="en-US" b="1" dirty="0"/>
              <a:t>Physical Safeguards</a:t>
            </a:r>
          </a:p>
          <a:p>
            <a:r>
              <a:rPr lang="en-US" sz="1400" dirty="0"/>
              <a:t>Must have physical barriers and devices:</a:t>
            </a:r>
          </a:p>
          <a:p>
            <a:pPr marL="620713" lvl="1" indent="-228600">
              <a:spcBef>
                <a:spcPts val="325"/>
              </a:spcBef>
              <a:buClr>
                <a:srgbClr val="AD0101"/>
              </a:buClr>
              <a:buFont typeface="Verdana" pitchFamily="34" charset="0"/>
              <a:buChar char="◦"/>
            </a:pPr>
            <a:r>
              <a:rPr lang="en-US" altLang="en-US" sz="1400" dirty="0">
                <a:solidFill>
                  <a:srgbClr val="000000"/>
                </a:solidFill>
                <a:cs typeface="Times New Roman" pitchFamily="18" charset="0"/>
              </a:rPr>
              <a:t>Lock doors</a:t>
            </a:r>
          </a:p>
          <a:p>
            <a:pPr marL="620713" lvl="1" indent="-228600">
              <a:spcBef>
                <a:spcPts val="325"/>
              </a:spcBef>
              <a:buClr>
                <a:srgbClr val="AD0101"/>
              </a:buClr>
              <a:buFont typeface="Verdana" pitchFamily="34" charset="0"/>
              <a:buChar char="◦"/>
            </a:pPr>
            <a:r>
              <a:rPr lang="en-US" altLang="en-US" sz="1400" dirty="0">
                <a:solidFill>
                  <a:srgbClr val="000000"/>
                </a:solidFill>
                <a:cs typeface="Times New Roman" pitchFamily="18" charset="0"/>
              </a:rPr>
              <a:t>Monitor visitors</a:t>
            </a:r>
          </a:p>
          <a:p>
            <a:pPr marL="620713" lvl="1" indent="-228600">
              <a:spcBef>
                <a:spcPts val="325"/>
              </a:spcBef>
              <a:buClr>
                <a:srgbClr val="AD0101"/>
              </a:buClr>
              <a:buFont typeface="Verdana" pitchFamily="34" charset="0"/>
              <a:buChar char="◦"/>
            </a:pPr>
            <a:r>
              <a:rPr lang="en-US" altLang="en-US" sz="1400" dirty="0">
                <a:solidFill>
                  <a:srgbClr val="000000"/>
                </a:solidFill>
                <a:cs typeface="Times New Roman" pitchFamily="18" charset="0"/>
              </a:rPr>
              <a:t>Secure unattended computers</a:t>
            </a:r>
          </a:p>
        </p:txBody>
      </p:sp>
      <p:pic>
        <p:nvPicPr>
          <p:cNvPr id="9" name="Picture 8" descr="https://tse4.mm.bing.net/th?id=JN.proUHPnDkPh08qmDRoBwSw&amp;w=171&amp;h=171&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2819400"/>
            <a:ext cx="2362200" cy="1143000"/>
          </a:xfrm>
          <a:prstGeom prst="rect">
            <a:avLst/>
          </a:prstGeom>
          <a:noFill/>
          <a:ln>
            <a:noFill/>
          </a:ln>
        </p:spPr>
      </p:pic>
    </p:spTree>
    <p:extLst>
      <p:ext uri="{BB962C8B-B14F-4D97-AF65-F5344CB8AC3E}">
        <p14:creationId xmlns:p14="http://schemas.microsoft.com/office/powerpoint/2010/main" val="27569129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36546"/>
                                        </p:tgtEl>
                                        <p:attrNameLst>
                                          <p:attrName>style.visibility</p:attrName>
                                        </p:attrNameLst>
                                      </p:cBhvr>
                                      <p:to>
                                        <p:strVal val="visible"/>
                                      </p:to>
                                    </p:set>
                                    <p:animEffect transition="in" filter="fade">
                                      <p:cBhvr>
                                        <p:cTn id="7" dur="2000"/>
                                        <p:tgtEl>
                                          <p:spTgt spid="2365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6547"/>
                                        </p:tgtEl>
                                        <p:attrNameLst>
                                          <p:attrName>style.visibility</p:attrName>
                                        </p:attrNameLst>
                                      </p:cBhvr>
                                      <p:to>
                                        <p:strVal val="visible"/>
                                      </p:to>
                                    </p:set>
                                    <p:animEffect transition="in" filter="fade">
                                      <p:cBhvr>
                                        <p:cTn id="10" dur="3000"/>
                                        <p:tgtEl>
                                          <p:spTgt spid="236547"/>
                                        </p:tgtEl>
                                      </p:cBhvr>
                                    </p:animEffect>
                                  </p:childTnLst>
                                </p:cTn>
                              </p:par>
                            </p:childTnLst>
                          </p:cTn>
                        </p:par>
                        <p:par>
                          <p:cTn id="11" fill="hold" nodeType="afterGroup">
                            <p:stCondLst>
                              <p:cond delay="3000"/>
                            </p:stCondLst>
                            <p:childTnLst>
                              <p:par>
                                <p:cTn id="12" presetID="2" presetClass="entr" presetSubtype="4" fill="hold" grpId="0" nodeType="afterEffect">
                                  <p:stCondLst>
                                    <p:cond delay="7000"/>
                                  </p:stCondLst>
                                  <p:childTnLst>
                                    <p:set>
                                      <p:cBhvr>
                                        <p:cTn id="13" dur="1" fill="hold">
                                          <p:stCondLst>
                                            <p:cond delay="0"/>
                                          </p:stCondLst>
                                        </p:cTn>
                                        <p:tgtEl>
                                          <p:spTgt spid="236548"/>
                                        </p:tgtEl>
                                        <p:attrNameLst>
                                          <p:attrName>style.visibility</p:attrName>
                                        </p:attrNameLst>
                                      </p:cBhvr>
                                      <p:to>
                                        <p:strVal val="visible"/>
                                      </p:to>
                                    </p:set>
                                    <p:anim calcmode="lin" valueType="num">
                                      <p:cBhvr additive="base">
                                        <p:cTn id="14" dur="5000" fill="hold"/>
                                        <p:tgtEl>
                                          <p:spTgt spid="236548"/>
                                        </p:tgtEl>
                                        <p:attrNameLst>
                                          <p:attrName>ppt_x</p:attrName>
                                        </p:attrNameLst>
                                      </p:cBhvr>
                                      <p:tavLst>
                                        <p:tav tm="0">
                                          <p:val>
                                            <p:strVal val="#ppt_x"/>
                                          </p:val>
                                        </p:tav>
                                        <p:tav tm="100000">
                                          <p:val>
                                            <p:strVal val="#ppt_x"/>
                                          </p:val>
                                        </p:tav>
                                      </p:tavLst>
                                    </p:anim>
                                    <p:anim calcmode="lin" valueType="num">
                                      <p:cBhvr additive="base">
                                        <p:cTn id="15" dur="5000" fill="hold"/>
                                        <p:tgtEl>
                                          <p:spTgt spid="2365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animBg="1"/>
      <p:bldP spid="23654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altLang="en-US" dirty="0">
                <a:solidFill>
                  <a:srgbClr val="FF0000"/>
                </a:solidFill>
                <a:latin typeface="Times New Roman" pitchFamily="18" charset="0"/>
                <a:cs typeface="Times New Roman" pitchFamily="18" charset="0"/>
              </a:rPr>
              <a:t>How We Apply the Security Rule</a:t>
            </a:r>
            <a:r>
              <a:rPr lang="en-US" altLang="en-US" sz="4400" dirty="0">
                <a:solidFill>
                  <a:srgbClr val="FF0000"/>
                </a:solidFill>
                <a:latin typeface="Times New Roman" pitchFamily="18" charset="0"/>
                <a:cs typeface="Times New Roman" pitchFamily="18" charset="0"/>
              </a:rPr>
              <a:t/>
            </a:r>
            <a:br>
              <a:rPr lang="en-US" altLang="en-US" sz="4400" dirty="0">
                <a:solidFill>
                  <a:srgbClr val="FF0000"/>
                </a:solidFill>
                <a:latin typeface="Times New Roman" pitchFamily="18" charset="0"/>
                <a:cs typeface="Times New Roman" pitchFamily="18" charset="0"/>
              </a:rPr>
            </a:br>
            <a:r>
              <a:rPr lang="en-US" altLang="en-US" sz="2400" dirty="0">
                <a:solidFill>
                  <a:schemeClr val="tx1"/>
                </a:solidFill>
                <a:latin typeface="Times New Roman" pitchFamily="18" charset="0"/>
                <a:cs typeface="Times New Roman" pitchFamily="18" charset="0"/>
              </a:rPr>
              <a:t>Policies and Procedures</a:t>
            </a:r>
            <a:endParaRPr lang="en-US" sz="2400" dirty="0">
              <a:solidFill>
                <a:schemeClr val="tx1"/>
              </a:solidFill>
            </a:endParaRPr>
          </a:p>
        </p:txBody>
      </p:sp>
      <p:sp>
        <p:nvSpPr>
          <p:cNvPr id="3" name="Text Placeholder 2"/>
          <p:cNvSpPr>
            <a:spLocks noGrp="1"/>
          </p:cNvSpPr>
          <p:nvPr>
            <p:ph type="body" sz="half" idx="1"/>
          </p:nvPr>
        </p:nvSpPr>
        <p:spPr>
          <a:xfrm>
            <a:off x="2590800" y="1676400"/>
            <a:ext cx="7543800" cy="4419600"/>
          </a:xfrm>
        </p:spPr>
        <p:txBody>
          <a:bodyPr/>
          <a:lstStyle/>
          <a:p>
            <a:pPr lvl="1"/>
            <a:r>
              <a:rPr lang="en-US" b="1" dirty="0">
                <a:latin typeface="Times New Roman" pitchFamily="18" charset="0"/>
                <a:cs typeface="Times New Roman" pitchFamily="18" charset="0"/>
              </a:rPr>
              <a:t>Internet Use</a:t>
            </a:r>
          </a:p>
          <a:p>
            <a:pPr lvl="2"/>
            <a:r>
              <a:rPr lang="en-US" dirty="0">
                <a:latin typeface="Times New Roman" pitchFamily="18" charset="0"/>
                <a:cs typeface="Times New Roman" pitchFamily="18" charset="0"/>
              </a:rPr>
              <a:t>Access only trusted, approved sites</a:t>
            </a:r>
          </a:p>
          <a:p>
            <a:pPr lvl="2"/>
            <a:r>
              <a:rPr lang="en-US" dirty="0">
                <a:latin typeface="Times New Roman" pitchFamily="18" charset="0"/>
                <a:cs typeface="Times New Roman" pitchFamily="18" charset="0"/>
              </a:rPr>
              <a:t>Don’t download programs to your workstation</a:t>
            </a:r>
          </a:p>
          <a:p>
            <a:pPr lvl="2">
              <a:buNone/>
            </a:pPr>
            <a:endParaRPr lang="en-US" dirty="0">
              <a:latin typeface="Times New Roman" pitchFamily="18" charset="0"/>
              <a:cs typeface="Times New Roman" pitchFamily="18" charset="0"/>
            </a:endParaRPr>
          </a:p>
          <a:p>
            <a:pPr lvl="1"/>
            <a:r>
              <a:rPr lang="en-US" b="1" dirty="0">
                <a:latin typeface="Times New Roman" pitchFamily="18" charset="0"/>
                <a:cs typeface="Times New Roman" pitchFamily="18" charset="0"/>
              </a:rPr>
              <a:t>E-Mail</a:t>
            </a:r>
          </a:p>
          <a:p>
            <a:pPr lvl="2"/>
            <a:r>
              <a:rPr lang="en-US" dirty="0">
                <a:latin typeface="Times New Roman" pitchFamily="18" charset="0"/>
                <a:cs typeface="Times New Roman" pitchFamily="18" charset="0"/>
              </a:rPr>
              <a:t>Keep e-mail content professional</a:t>
            </a:r>
          </a:p>
          <a:p>
            <a:pPr lvl="2"/>
            <a:r>
              <a:rPr lang="en-US" dirty="0">
                <a:latin typeface="Times New Roman" pitchFamily="18" charset="0"/>
                <a:cs typeface="Times New Roman" pitchFamily="18" charset="0"/>
              </a:rPr>
              <a:t>Use work e-mail for work purposes only</a:t>
            </a:r>
          </a:p>
          <a:p>
            <a:pPr lvl="2"/>
            <a:r>
              <a:rPr lang="en-US" dirty="0">
                <a:latin typeface="Times New Roman" pitchFamily="18" charset="0"/>
                <a:cs typeface="Times New Roman" pitchFamily="18" charset="0"/>
              </a:rPr>
              <a:t>Don’t open e-mails or attachments if you are suspicious of or don’t know the sender</a:t>
            </a:r>
          </a:p>
          <a:p>
            <a:pPr lvl="2"/>
            <a:r>
              <a:rPr lang="en-US" dirty="0">
                <a:latin typeface="Times New Roman" pitchFamily="18" charset="0"/>
                <a:cs typeface="Times New Roman" pitchFamily="18" charset="0"/>
              </a:rPr>
              <a:t>Don’t forward jokes</a:t>
            </a:r>
          </a:p>
          <a:p>
            <a:pPr lvl="2"/>
            <a:r>
              <a:rPr lang="en-US" dirty="0">
                <a:latin typeface="Times New Roman" pitchFamily="18" charset="0"/>
                <a:cs typeface="Times New Roman" pitchFamily="18" charset="0"/>
              </a:rPr>
              <a:t>Follow your organization’s policy for sending secure E-mails</a:t>
            </a:r>
          </a:p>
          <a:p>
            <a:pPr lvl="2"/>
            <a:endParaRPr lang="en-US" dirty="0">
              <a:latin typeface="Times New Roman" pitchFamily="18" charset="0"/>
              <a:cs typeface="Times New Roman" pitchFamily="18" charset="0"/>
            </a:endParaRPr>
          </a:p>
          <a:p>
            <a:pPr lvl="2"/>
            <a:endParaRPr lang="en-US" dirty="0">
              <a:latin typeface="Times New Roman" pitchFamily="18" charset="0"/>
              <a:cs typeface="Times New Roman" pitchFamily="18" charset="0"/>
            </a:endParaRPr>
          </a:p>
        </p:txBody>
      </p:sp>
      <p:sp>
        <p:nvSpPr>
          <p:cNvPr id="7" name="Footer Placeholder 6"/>
          <p:cNvSpPr>
            <a:spLocks noGrp="1"/>
          </p:cNvSpPr>
          <p:nvPr>
            <p:ph type="ftr" sz="quarter" idx="11"/>
          </p:nvPr>
        </p:nvSpPr>
        <p:spPr/>
        <p:txBody>
          <a:bodyPr/>
          <a:lstStyle/>
          <a:p>
            <a:pPr>
              <a:defRPr/>
            </a:pPr>
            <a:endParaRPr lang="en-US" altLang="en-US" dirty="0"/>
          </a:p>
        </p:txBody>
      </p:sp>
      <p:sp>
        <p:nvSpPr>
          <p:cNvPr id="8" name="Slide Number Placeholder 7"/>
          <p:cNvSpPr>
            <a:spLocks noGrp="1"/>
          </p:cNvSpPr>
          <p:nvPr>
            <p:ph type="sldNum" sz="quarter" idx="12"/>
          </p:nvPr>
        </p:nvSpPr>
        <p:spPr/>
        <p:txBody>
          <a:bodyPr/>
          <a:lstStyle/>
          <a:p>
            <a:pPr>
              <a:defRPr/>
            </a:pPr>
            <a:fld id="{05F1CE4E-9CE3-41E2-8821-0C71E88EC0EA}" type="slidenum">
              <a:rPr lang="en-US" altLang="en-US" smtClean="0"/>
              <a:pPr>
                <a:defRPr/>
              </a:pPr>
              <a:t>89</a:t>
            </a:fld>
            <a:endParaRPr lang="en-US" altLang="en-US" dirty="0"/>
          </a:p>
        </p:txBody>
      </p:sp>
    </p:spTree>
    <p:extLst>
      <p:ext uri="{BB962C8B-B14F-4D97-AF65-F5344CB8AC3E}">
        <p14:creationId xmlns:p14="http://schemas.microsoft.com/office/powerpoint/2010/main" val="1061293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3048000" y="304800"/>
            <a:ext cx="6172200" cy="990600"/>
          </a:xfrm>
        </p:spPr>
        <p:txBody>
          <a:bodyPr>
            <a:normAutofit/>
          </a:bodyPr>
          <a:lstStyle/>
          <a:p>
            <a:pPr eaLnBrk="1" hangingPunct="1">
              <a:defRPr/>
            </a:pPr>
            <a:r>
              <a:rPr lang="en-US" altLang="en-US" dirty="0">
                <a:solidFill>
                  <a:schemeClr val="accent6">
                    <a:lumMod val="60000"/>
                    <a:lumOff val="40000"/>
                  </a:schemeClr>
                </a:solidFill>
                <a:latin typeface="Times New Roman" pitchFamily="18" charset="0"/>
                <a:cs typeface="Times New Roman" pitchFamily="18" charset="0"/>
              </a:rPr>
              <a:t>Why Comply With HIPAA?</a:t>
            </a:r>
          </a:p>
        </p:txBody>
      </p:sp>
      <p:sp>
        <p:nvSpPr>
          <p:cNvPr id="40963" name="Rectangle 3"/>
          <p:cNvSpPr>
            <a:spLocks noGrp="1" noChangeArrowheads="1"/>
          </p:cNvSpPr>
          <p:nvPr>
            <p:ph type="body" sz="half" idx="1"/>
          </p:nvPr>
        </p:nvSpPr>
        <p:spPr>
          <a:xfrm>
            <a:off x="1600200" y="1273629"/>
            <a:ext cx="7696200" cy="3619500"/>
          </a:xfrm>
        </p:spPr>
        <p:txBody>
          <a:bodyPr>
            <a:normAutofit fontScale="92500"/>
          </a:bodyPr>
          <a:lstStyle/>
          <a:p>
            <a:pPr eaLnBrk="1" hangingPunct="1">
              <a:lnSpc>
                <a:spcPct val="90000"/>
              </a:lnSpc>
            </a:pPr>
            <a:r>
              <a:rPr lang="en-US" altLang="en-US" sz="2000" dirty="0">
                <a:latin typeface="Times New Roman" pitchFamily="18" charset="0"/>
                <a:cs typeface="Times New Roman" pitchFamily="18" charset="0"/>
              </a:rPr>
              <a:t>To show our commitment to protecting privacy</a:t>
            </a:r>
          </a:p>
          <a:p>
            <a:pPr eaLnBrk="1" hangingPunct="1">
              <a:lnSpc>
                <a:spcPct val="90000"/>
              </a:lnSpc>
            </a:pPr>
            <a:r>
              <a:rPr lang="en-US" altLang="en-US" sz="2000" dirty="0">
                <a:latin typeface="Times New Roman" pitchFamily="18" charset="0"/>
                <a:cs typeface="Times New Roman" pitchFamily="18" charset="0"/>
              </a:rPr>
              <a:t>As an employee/professional/contributor to the health care system, you are obligated to comply with privacy and security policies and procedures</a:t>
            </a:r>
          </a:p>
          <a:p>
            <a:pPr eaLnBrk="1" hangingPunct="1">
              <a:lnSpc>
                <a:spcPct val="90000"/>
              </a:lnSpc>
            </a:pPr>
            <a:r>
              <a:rPr lang="en-US" altLang="en-US" sz="2000" dirty="0">
                <a:latin typeface="Times New Roman" pitchFamily="18" charset="0"/>
                <a:cs typeface="Times New Roman" pitchFamily="18" charset="0"/>
              </a:rPr>
              <a:t>Patients/members/clients are placing their trust in you to preserve the privacy of their most sensitive and personal information </a:t>
            </a:r>
          </a:p>
          <a:p>
            <a:pPr eaLnBrk="1" hangingPunct="1">
              <a:lnSpc>
                <a:spcPct val="90000"/>
              </a:lnSpc>
            </a:pPr>
            <a:r>
              <a:rPr lang="en-US" altLang="en-US" sz="2000" dirty="0">
                <a:latin typeface="Times New Roman" pitchFamily="18" charset="0"/>
                <a:cs typeface="Times New Roman" pitchFamily="18" charset="0"/>
              </a:rPr>
              <a:t>Compliance is not an option, it is required.</a:t>
            </a:r>
          </a:p>
          <a:p>
            <a:pPr eaLnBrk="1" hangingPunct="1">
              <a:lnSpc>
                <a:spcPct val="90000"/>
              </a:lnSpc>
            </a:pPr>
            <a:r>
              <a:rPr lang="en-US" altLang="en-US" sz="2000" b="1" dirty="0">
                <a:solidFill>
                  <a:srgbClr val="FF0000"/>
                </a:solidFill>
                <a:latin typeface="Times New Roman" pitchFamily="18" charset="0"/>
                <a:cs typeface="Times New Roman" pitchFamily="18" charset="0"/>
              </a:rPr>
              <a:t>If you choose not to follow the rules:</a:t>
            </a:r>
            <a:endParaRPr lang="en-US" altLang="en-US" sz="2000" dirty="0">
              <a:solidFill>
                <a:srgbClr val="FF0000"/>
              </a:solidFill>
              <a:latin typeface="Times New Roman" pitchFamily="18" charset="0"/>
              <a:cs typeface="Times New Roman" pitchFamily="18" charset="0"/>
            </a:endParaRPr>
          </a:p>
          <a:p>
            <a:pPr lvl="1" eaLnBrk="1" hangingPunct="1">
              <a:lnSpc>
                <a:spcPct val="90000"/>
              </a:lnSpc>
            </a:pPr>
            <a:r>
              <a:rPr lang="en-US" altLang="en-US" sz="2000" dirty="0">
                <a:latin typeface="Times New Roman" pitchFamily="18" charset="0"/>
                <a:cs typeface="Times New Roman" pitchFamily="18" charset="0"/>
              </a:rPr>
              <a:t>You could be put at risk, including </a:t>
            </a:r>
            <a:r>
              <a:rPr lang="en-US" altLang="en-US" sz="2000" b="1" dirty="0">
                <a:solidFill>
                  <a:srgbClr val="FF0000"/>
                </a:solidFill>
                <a:latin typeface="Times New Roman" pitchFamily="18" charset="0"/>
                <a:cs typeface="Times New Roman" pitchFamily="18" charset="0"/>
              </a:rPr>
              <a:t>personal</a:t>
            </a:r>
            <a:r>
              <a:rPr lang="en-US" altLang="en-US" sz="2000" dirty="0">
                <a:latin typeface="Times New Roman" pitchFamily="18" charset="0"/>
                <a:cs typeface="Times New Roman" pitchFamily="18" charset="0"/>
              </a:rPr>
              <a:t> penalties and sanctions</a:t>
            </a:r>
          </a:p>
          <a:p>
            <a:pPr lvl="1" eaLnBrk="1" hangingPunct="1">
              <a:lnSpc>
                <a:spcPct val="90000"/>
              </a:lnSpc>
            </a:pPr>
            <a:r>
              <a:rPr lang="en-US" altLang="en-US" sz="2000" dirty="0">
                <a:latin typeface="Times New Roman" pitchFamily="18" charset="0"/>
                <a:cs typeface="Times New Roman" pitchFamily="18" charset="0"/>
              </a:rPr>
              <a:t>You could put your employer/organization at risk, including financial and reputational harm</a:t>
            </a:r>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9</a:t>
            </a:fld>
            <a:endParaRPr lang="en-US" altLang="en-US" dirty="0"/>
          </a:p>
        </p:txBody>
      </p:sp>
    </p:spTree>
    <p:extLst>
      <p:ext uri="{BB962C8B-B14F-4D97-AF65-F5344CB8AC3E}">
        <p14:creationId xmlns:p14="http://schemas.microsoft.com/office/powerpoint/2010/main" val="3155159027"/>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362200" y="914400"/>
            <a:ext cx="6400800" cy="1066800"/>
          </a:xfrm>
        </p:spPr>
        <p:txBody>
          <a:bodyPr>
            <a:normAutofit/>
          </a:bodyPr>
          <a:lstStyle/>
          <a:p>
            <a:pPr algn="ctr" eaLnBrk="1" hangingPunct="1">
              <a:defRPr/>
            </a:pPr>
            <a:r>
              <a:rPr lang="en-US" altLang="en-US" sz="3200" dirty="0">
                <a:solidFill>
                  <a:srgbClr val="FF0000"/>
                </a:solidFill>
                <a:latin typeface="Times New Roman" pitchFamily="18" charset="0"/>
                <a:cs typeface="Times New Roman" pitchFamily="18" charset="0"/>
              </a:rPr>
              <a:t>How We Apply the Security Rule</a:t>
            </a:r>
            <a:br>
              <a:rPr lang="en-US" altLang="en-US" sz="3200" dirty="0">
                <a:solidFill>
                  <a:srgbClr val="FF0000"/>
                </a:solidFill>
                <a:latin typeface="Times New Roman" pitchFamily="18" charset="0"/>
                <a:cs typeface="Times New Roman" pitchFamily="18" charset="0"/>
              </a:rPr>
            </a:br>
            <a:r>
              <a:rPr lang="en-US" altLang="en-US" sz="2400" dirty="0">
                <a:solidFill>
                  <a:schemeClr val="tx1"/>
                </a:solidFill>
                <a:latin typeface="Times New Roman" pitchFamily="18" charset="0"/>
                <a:cs typeface="Times New Roman" pitchFamily="18" charset="0"/>
              </a:rPr>
              <a:t>ePHI Access</a:t>
            </a:r>
          </a:p>
        </p:txBody>
      </p:sp>
      <p:sp>
        <p:nvSpPr>
          <p:cNvPr id="98307" name="Rectangle 3"/>
          <p:cNvSpPr>
            <a:spLocks noGrp="1" noChangeArrowheads="1"/>
          </p:cNvSpPr>
          <p:nvPr>
            <p:ph type="body" sz="half" idx="1"/>
          </p:nvPr>
        </p:nvSpPr>
        <p:spPr>
          <a:xfrm>
            <a:off x="2438400" y="2209800"/>
            <a:ext cx="6629400" cy="3276600"/>
          </a:xfrm>
        </p:spPr>
        <p:txBody>
          <a:bodyPr/>
          <a:lstStyle/>
          <a:p>
            <a:pPr marL="609600" indent="-609600">
              <a:lnSpc>
                <a:spcPct val="150000"/>
              </a:lnSpc>
            </a:pPr>
            <a:r>
              <a:rPr lang="en-US" altLang="en-US" sz="2400" b="1" dirty="0">
                <a:latin typeface="Times New Roman" pitchFamily="18" charset="0"/>
                <a:cs typeface="Times New Roman" pitchFamily="18" charset="0"/>
              </a:rPr>
              <a:t>How Do We Control ePHI Access?</a:t>
            </a:r>
          </a:p>
          <a:p>
            <a:pPr marL="971550" lvl="1" indent="-514350"/>
            <a:r>
              <a:rPr lang="en-US" altLang="en-US" dirty="0">
                <a:latin typeface="Times New Roman" pitchFamily="18" charset="0"/>
                <a:cs typeface="Times New Roman" pitchFamily="18" charset="0"/>
              </a:rPr>
              <a:t>User names and passwords</a:t>
            </a:r>
          </a:p>
          <a:p>
            <a:pPr marL="971550" lvl="1" indent="-514350"/>
            <a:r>
              <a:rPr lang="en-US" altLang="en-US" dirty="0">
                <a:latin typeface="Times New Roman" pitchFamily="18" charset="0"/>
                <a:cs typeface="Times New Roman" pitchFamily="18" charset="0"/>
              </a:rPr>
              <a:t>Biometrics</a:t>
            </a:r>
          </a:p>
          <a:p>
            <a:pPr marL="971550" lvl="1" indent="-514350"/>
            <a:r>
              <a:rPr lang="en-US" altLang="en-US" dirty="0">
                <a:latin typeface="Times New Roman" pitchFamily="18" charset="0"/>
                <a:cs typeface="Times New Roman" pitchFamily="18" charset="0"/>
              </a:rPr>
              <a:t>Screen savers</a:t>
            </a:r>
          </a:p>
          <a:p>
            <a:pPr marL="971550" lvl="1" indent="-514350"/>
            <a:r>
              <a:rPr lang="en-US" altLang="en-US" dirty="0">
                <a:latin typeface="Times New Roman" pitchFamily="18" charset="0"/>
                <a:cs typeface="Times New Roman" pitchFamily="18" charset="0"/>
              </a:rPr>
              <a:t>Automatic logoff </a:t>
            </a:r>
          </a:p>
          <a:p>
            <a:pPr marL="971550" lvl="1" indent="-514350"/>
            <a:r>
              <a:rPr lang="en-US" altLang="en-US" dirty="0">
                <a:latin typeface="Times New Roman" pitchFamily="18" charset="0"/>
                <a:cs typeface="Times New Roman" pitchFamily="18" charset="0"/>
              </a:rPr>
              <a:t>Audits by computer professionals</a:t>
            </a:r>
          </a:p>
          <a:p>
            <a:pPr marL="971550" lvl="1" indent="-514350"/>
            <a:endParaRPr lang="en-US" altLang="en-US" dirty="0">
              <a:latin typeface="Times New Roman" pitchFamily="18" charset="0"/>
              <a:cs typeface="Times New Roman" pitchFamily="18" charset="0"/>
            </a:endParaRPr>
          </a:p>
          <a:p>
            <a:pPr marL="971550" lvl="1" indent="-514350">
              <a:buNone/>
            </a:pPr>
            <a:endParaRPr lang="en-US" altLang="en-US" sz="21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pPr>
              <a:defRPr/>
            </a:pPr>
            <a:endParaRPr lang="en-US" altLang="en-US" dirty="0"/>
          </a:p>
        </p:txBody>
      </p:sp>
      <p:sp>
        <p:nvSpPr>
          <p:cNvPr id="4" name="Slide Number Placeholder 3"/>
          <p:cNvSpPr>
            <a:spLocks noGrp="1"/>
          </p:cNvSpPr>
          <p:nvPr>
            <p:ph type="sldNum" sz="quarter" idx="12"/>
          </p:nvPr>
        </p:nvSpPr>
        <p:spPr/>
        <p:txBody>
          <a:bodyPr/>
          <a:lstStyle/>
          <a:p>
            <a:pPr>
              <a:defRPr/>
            </a:pPr>
            <a:fld id="{DE41514D-3368-413E-B517-11E384CA27AB}" type="slidenum">
              <a:rPr lang="en-US" altLang="en-US" smtClean="0"/>
              <a:pPr>
                <a:defRPr/>
              </a:pPr>
              <a:t>90</a:t>
            </a:fld>
            <a:endParaRPr lang="en-US" altLang="en-US" dirty="0"/>
          </a:p>
        </p:txBody>
      </p:sp>
      <p:pic>
        <p:nvPicPr>
          <p:cNvPr id="10" name="Picture 9" descr="https://encrypted-tbn3.gstatic.com/images?q=tbn:ANd9GcRJXRLvZoCTPoSgA2wkWehQFUgBD0nr3i_FzlPfzECtA9GUmdsd">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086600" y="3162300"/>
            <a:ext cx="1371600" cy="1409700"/>
          </a:xfrm>
          <a:prstGeom prst="rect">
            <a:avLst/>
          </a:prstGeom>
          <a:noFill/>
          <a:ln>
            <a:noFill/>
          </a:ln>
        </p:spPr>
      </p:pic>
    </p:spTree>
    <p:extLst>
      <p:ext uri="{BB962C8B-B14F-4D97-AF65-F5344CB8AC3E}">
        <p14:creationId xmlns:p14="http://schemas.microsoft.com/office/powerpoint/2010/main" val="4311789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2895600" y="2352677"/>
            <a:ext cx="6477000" cy="838200"/>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pPr algn="ctr"/>
            <a:r>
              <a:rPr lang="en-US" altLang="en-US" sz="3200" dirty="0">
                <a:solidFill>
                  <a:schemeClr val="tx1"/>
                </a:solidFill>
                <a:effectLst/>
                <a:latin typeface="Times New Roman" pitchFamily="18" charset="0"/>
                <a:cs typeface="Times New Roman" pitchFamily="18" charset="0"/>
              </a:rPr>
              <a:t>PHI Safeguarding Tips </a:t>
            </a:r>
          </a:p>
        </p:txBody>
      </p:sp>
      <p:sp>
        <p:nvSpPr>
          <p:cNvPr id="11" name="Rectangle 3"/>
          <p:cNvSpPr txBox="1">
            <a:spLocks noChangeArrowheads="1"/>
          </p:cNvSpPr>
          <p:nvPr/>
        </p:nvSpPr>
        <p:spPr bwMode="auto">
          <a:xfrm>
            <a:off x="3352800" y="5334000"/>
            <a:ext cx="5562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537" indent="0">
              <a:buNone/>
            </a:pPr>
            <a:r>
              <a:rPr lang="en-US" altLang="en-US" sz="2000" dirty="0">
                <a:latin typeface="Times New Roman" pitchFamily="18" charset="0"/>
                <a:cs typeface="Times New Roman" pitchFamily="18" charset="0"/>
              </a:rPr>
              <a:t>What else can I do to protect our patients’ PHI?</a:t>
            </a:r>
          </a:p>
        </p:txBody>
      </p:sp>
      <p:sp>
        <p:nvSpPr>
          <p:cNvPr id="8" name="Rectangle 2"/>
          <p:cNvSpPr txBox="1">
            <a:spLocks noChangeArrowheads="1"/>
          </p:cNvSpPr>
          <p:nvPr/>
        </p:nvSpPr>
        <p:spPr>
          <a:xfrm>
            <a:off x="4800600" y="1276349"/>
            <a:ext cx="2971800" cy="1085852"/>
          </a:xfrm>
          <a:prstGeom prst="rect">
            <a:avLst/>
          </a:prstGeom>
        </p:spPr>
        <p:txBody>
          <a:bodyPr vert="horz" rtlCol="0" anchor="ctr">
            <a:normAutofit/>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r>
              <a:rPr lang="en-US" altLang="en-US" sz="4400" dirty="0">
                <a:solidFill>
                  <a:srgbClr val="FF0000"/>
                </a:solidFill>
                <a:effectLst/>
                <a:latin typeface="Times New Roman" pitchFamily="18" charset="0"/>
                <a:cs typeface="Times New Roman" pitchFamily="18" charset="0"/>
              </a:rPr>
              <a:t>Section X</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9982201" y="6408739"/>
            <a:ext cx="555625" cy="365125"/>
          </a:xfrm>
        </p:spPr>
        <p:txBody>
          <a:bodyPr/>
          <a:lstStyle/>
          <a:p>
            <a:pPr>
              <a:defRPr/>
            </a:pPr>
            <a:fld id="{9E696FFB-220C-4EB6-B537-D9C8AD780086}" type="slidenum">
              <a:rPr lang="en-US" smtClean="0"/>
              <a:pPr>
                <a:defRPr/>
              </a:pPr>
              <a:t>91</a:t>
            </a:fld>
            <a:endParaRPr lang="en-US" dirty="0"/>
          </a:p>
        </p:txBody>
      </p:sp>
      <p:pic>
        <p:nvPicPr>
          <p:cNvPr id="9" name="Picture 8" descr="https://tse2.mm.bing.net/th?id=JN.HHimfiDzm5mA%2bgmHO%2fGpMw&amp;w=250&amp;h=186&amp;c=7&amp;rs=1&amp;qlt=90&amp;o=4&amp;pid=1.7">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9860" y="3352801"/>
            <a:ext cx="2113280" cy="1295401"/>
          </a:xfrm>
          <a:prstGeom prst="rect">
            <a:avLst/>
          </a:prstGeom>
          <a:noFill/>
          <a:ln>
            <a:noFill/>
          </a:ln>
        </p:spPr>
      </p:pic>
    </p:spTree>
    <p:extLst>
      <p:ext uri="{BB962C8B-B14F-4D97-AF65-F5344CB8AC3E}">
        <p14:creationId xmlns:p14="http://schemas.microsoft.com/office/powerpoint/2010/main" val="421964147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609600"/>
            <a:ext cx="5181600" cy="1096962"/>
          </a:xfrm>
        </p:spPr>
        <p:txBody>
          <a:bodyPr>
            <a:normAutofit fontScale="90000"/>
          </a:bodyPr>
          <a:lstStyle/>
          <a:p>
            <a:pPr algn="ctr"/>
            <a:r>
              <a:rPr lang="en-US" altLang="en-US" dirty="0">
                <a:solidFill>
                  <a:srgbClr val="FF0000"/>
                </a:solidFill>
                <a:effectLst/>
                <a:latin typeface="Times New Roman" pitchFamily="18" charset="0"/>
                <a:cs typeface="Times New Roman" pitchFamily="18" charset="0"/>
              </a:rPr>
              <a:t>Safeguarding PHI</a:t>
            </a:r>
            <a:br>
              <a:rPr lang="en-US" altLang="en-US" dirty="0">
                <a:solidFill>
                  <a:srgbClr val="FF0000"/>
                </a:solidFill>
                <a:effectLst/>
                <a:latin typeface="Times New Roman" pitchFamily="18" charset="0"/>
                <a:cs typeface="Times New Roman" pitchFamily="18" charset="0"/>
              </a:rPr>
            </a:br>
            <a:r>
              <a:rPr lang="en-US" sz="2700" dirty="0">
                <a:latin typeface="Times New Roman" pitchFamily="18" charset="0"/>
                <a:cs typeface="Times New Roman" pitchFamily="18" charset="0"/>
              </a:rPr>
              <a:t>Confidentiality </a:t>
            </a:r>
            <a:br>
              <a:rPr lang="en-US" sz="2700" dirty="0">
                <a:latin typeface="Times New Roman" pitchFamily="18" charset="0"/>
                <a:cs typeface="Times New Roman" pitchFamily="18" charset="0"/>
              </a:rPr>
            </a:br>
            <a:endParaRPr lang="en-US" sz="27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981200" y="1600200"/>
            <a:ext cx="8534400" cy="3733800"/>
          </a:xfrm>
        </p:spPr>
        <p:txBody>
          <a:bodyPr>
            <a:normAutofit fontScale="92500"/>
          </a:bodyPr>
          <a:lstStyle/>
          <a:p>
            <a:r>
              <a:rPr lang="en-US" sz="2400" dirty="0">
                <a:latin typeface="Times New Roman" pitchFamily="18" charset="0"/>
                <a:cs typeface="Times New Roman" pitchFamily="18" charset="0"/>
              </a:rPr>
              <a:t>Securing information from improper disclosure also includes</a:t>
            </a:r>
          </a:p>
          <a:p>
            <a:pPr lvl="1"/>
            <a:r>
              <a:rPr lang="en-US" sz="1800" dirty="0">
                <a:latin typeface="Times New Roman" pitchFamily="18" charset="0"/>
                <a:cs typeface="Times New Roman" pitchFamily="18" charset="0"/>
              </a:rPr>
              <a:t>Sharing PHI with only those that need to know (direct care workers, staff) in a discreet manner</a:t>
            </a:r>
          </a:p>
          <a:p>
            <a:pPr lvl="1"/>
            <a:r>
              <a:rPr lang="en-US" sz="1800" dirty="0">
                <a:latin typeface="Times New Roman" pitchFamily="18" charset="0"/>
                <a:cs typeface="Times New Roman" pitchFamily="18" charset="0"/>
              </a:rPr>
              <a:t>Refraining from discussing patient visits, conditions, progress, etc. with family, friends, neighbors, and co-workers that do not have a need to know</a:t>
            </a:r>
          </a:p>
          <a:p>
            <a:r>
              <a:rPr lang="en-US" sz="2400" dirty="0">
                <a:latin typeface="Times New Roman" pitchFamily="18" charset="0"/>
                <a:cs typeface="Times New Roman" pitchFamily="18" charset="0"/>
              </a:rPr>
              <a:t>Ensuring the disclosure of information reaches the intended person:</a:t>
            </a:r>
          </a:p>
          <a:p>
            <a:pPr marL="598488" lvl="1" indent="-342900"/>
            <a:r>
              <a:rPr lang="en-US" sz="1800" dirty="0">
                <a:latin typeface="Times New Roman" pitchFamily="18" charset="0"/>
                <a:cs typeface="Times New Roman" pitchFamily="18" charset="0"/>
              </a:rPr>
              <a:t>Validating fax numbers prior to faxing PHI</a:t>
            </a:r>
          </a:p>
          <a:p>
            <a:pPr marL="598488" lvl="1" indent="-342900"/>
            <a:r>
              <a:rPr lang="en-US" sz="1800" dirty="0">
                <a:latin typeface="Times New Roman" pitchFamily="18" charset="0"/>
                <a:cs typeface="Times New Roman" pitchFamily="18" charset="0"/>
              </a:rPr>
              <a:t>Verification of identity prior to releasing information without the patient present</a:t>
            </a:r>
          </a:p>
          <a:p>
            <a:pPr marL="598488" lvl="1" indent="-342900"/>
            <a:r>
              <a:rPr lang="en-US" sz="1800" dirty="0">
                <a:latin typeface="Times New Roman" pitchFamily="18" charset="0"/>
                <a:cs typeface="Times New Roman" pitchFamily="18" charset="0"/>
              </a:rPr>
              <a:t>Requesting verbal authorization from the patient to discuss their health, conditions, etc. with those that may be present</a:t>
            </a:r>
          </a:p>
          <a:p>
            <a:pPr lvl="3"/>
            <a:endParaRPr lang="en-US" sz="2000" dirty="0">
              <a:latin typeface="Times New Roman" pitchFamily="18" charset="0"/>
              <a:cs typeface="Times New Roman" pitchFamily="18" charset="0"/>
            </a:endParaRPr>
          </a:p>
        </p:txBody>
      </p:sp>
      <p:sp>
        <p:nvSpPr>
          <p:cNvPr id="7" name="Footer Placeholder 6"/>
          <p:cNvSpPr>
            <a:spLocks noGrp="1"/>
          </p:cNvSpPr>
          <p:nvPr>
            <p:ph type="ftr" sz="quarter" idx="11"/>
          </p:nvPr>
        </p:nvSpPr>
        <p:spPr/>
        <p:txBody>
          <a:bodyPr/>
          <a:lstStyle/>
          <a:p>
            <a:pPr>
              <a:defRPr/>
            </a:pPr>
            <a:endParaRPr lang="en-US" dirty="0"/>
          </a:p>
        </p:txBody>
      </p:sp>
      <p:sp>
        <p:nvSpPr>
          <p:cNvPr id="8" name="Slide Number Placeholder 7"/>
          <p:cNvSpPr>
            <a:spLocks noGrp="1"/>
          </p:cNvSpPr>
          <p:nvPr>
            <p:ph type="sldNum" sz="quarter" idx="12"/>
          </p:nvPr>
        </p:nvSpPr>
        <p:spPr>
          <a:xfrm>
            <a:off x="10058401" y="6408739"/>
            <a:ext cx="479425" cy="365125"/>
          </a:xfrm>
        </p:spPr>
        <p:txBody>
          <a:bodyPr/>
          <a:lstStyle/>
          <a:p>
            <a:pPr>
              <a:defRPr/>
            </a:pPr>
            <a:fld id="{9E696FFB-220C-4EB6-B537-D9C8AD780086}" type="slidenum">
              <a:rPr lang="en-US" smtClean="0"/>
              <a:pPr>
                <a:defRPr/>
              </a:pPr>
              <a:t>92</a:t>
            </a:fld>
            <a:endParaRPr lang="en-US" dirty="0"/>
          </a:p>
        </p:txBody>
      </p:sp>
      <p:pic>
        <p:nvPicPr>
          <p:cNvPr id="9" name="Picture 8" descr="https://tse1.mm.bing.net/th?id=JN.Wik1Ar%2feAVUF36NaQ13odQ&amp;w=172&amp;h=165&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257801"/>
            <a:ext cx="1371600" cy="1163955"/>
          </a:xfrm>
          <a:prstGeom prst="rect">
            <a:avLst/>
          </a:prstGeom>
          <a:noFill/>
          <a:ln>
            <a:noFill/>
          </a:ln>
        </p:spPr>
      </p:pic>
    </p:spTree>
    <p:extLst>
      <p:ext uri="{BB962C8B-B14F-4D97-AF65-F5344CB8AC3E}">
        <p14:creationId xmlns:p14="http://schemas.microsoft.com/office/powerpoint/2010/main" val="23944382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685800"/>
            <a:ext cx="5867400" cy="990600"/>
          </a:xfrm>
        </p:spPr>
        <p:txBody>
          <a:bodyPr>
            <a:noAutofit/>
          </a:bodyPr>
          <a:lstStyle/>
          <a:p>
            <a:pPr algn="ctr"/>
            <a:r>
              <a:rPr lang="en-US" altLang="en-US" dirty="0">
                <a:solidFill>
                  <a:srgbClr val="FF0000"/>
                </a:solidFill>
                <a:latin typeface="Times New Roman" pitchFamily="18" charset="0"/>
                <a:cs typeface="Times New Roman" pitchFamily="18" charset="0"/>
              </a:rPr>
              <a:t>Safeguarding PHI</a:t>
            </a:r>
            <a:br>
              <a:rPr lang="en-US" altLang="en-US" dirty="0">
                <a:solidFill>
                  <a:srgbClr val="FF0000"/>
                </a:solidFill>
                <a:latin typeface="Times New Roman" pitchFamily="18" charset="0"/>
                <a:cs typeface="Times New Roman" pitchFamily="18" charset="0"/>
              </a:rPr>
            </a:br>
            <a:r>
              <a:rPr lang="en-US" sz="2400" dirty="0">
                <a:latin typeface="Times New Roman" pitchFamily="18" charset="0"/>
                <a:cs typeface="Times New Roman" pitchFamily="18" charset="0"/>
              </a:rPr>
              <a:t>Availability</a:t>
            </a:r>
            <a:br>
              <a:rPr lang="en-US" sz="2400" dirty="0">
                <a:latin typeface="Times New Roman" pitchFamily="18" charset="0"/>
                <a:cs typeface="Times New Roman" pitchFamily="18" charset="0"/>
              </a:rPr>
            </a:br>
            <a:endParaRPr lang="en-US" sz="2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981200" y="1905000"/>
            <a:ext cx="8229600" cy="2633662"/>
          </a:xfrm>
        </p:spPr>
        <p:txBody>
          <a:bodyPr>
            <a:normAutofit lnSpcReduction="10000"/>
          </a:bodyPr>
          <a:lstStyle/>
          <a:p>
            <a:pPr lvl="1"/>
            <a:r>
              <a:rPr lang="en-US" sz="2000" dirty="0">
                <a:latin typeface="Times New Roman" pitchFamily="18" charset="0"/>
                <a:cs typeface="Times New Roman" pitchFamily="18" charset="0"/>
              </a:rPr>
              <a:t>Ensuring those that REQUIRE information for proper treatment, payment or health care operations have access to the information they need to fulfill their job obligations as well as the ability to properly CARE for the patient.</a:t>
            </a:r>
          </a:p>
          <a:p>
            <a:pPr lvl="1"/>
            <a:r>
              <a:rPr lang="en-US" sz="2000" dirty="0">
                <a:latin typeface="Times New Roman" pitchFamily="18" charset="0"/>
                <a:cs typeface="Times New Roman" pitchFamily="18" charset="0"/>
              </a:rPr>
              <a:t>Limiting the access to information to those that do not require access to perform the obligations of their job</a:t>
            </a:r>
          </a:p>
          <a:p>
            <a:pPr lvl="1"/>
            <a:r>
              <a:rPr lang="en-US" sz="2000" dirty="0">
                <a:latin typeface="Times New Roman" pitchFamily="18" charset="0"/>
                <a:cs typeface="Times New Roman" pitchFamily="18" charset="0"/>
              </a:rPr>
              <a:t>Secure workstations by logging off, using strong passwords and keeping passwords confidential</a:t>
            </a:r>
          </a:p>
          <a:p>
            <a:pPr lvl="1"/>
            <a:endParaRPr lang="en-US" sz="2000" dirty="0"/>
          </a:p>
        </p:txBody>
      </p:sp>
      <p:sp>
        <p:nvSpPr>
          <p:cNvPr id="7" name="Footer Placeholder 6"/>
          <p:cNvSpPr>
            <a:spLocks noGrp="1"/>
          </p:cNvSpPr>
          <p:nvPr>
            <p:ph type="ftr" sz="quarter" idx="11"/>
          </p:nvPr>
        </p:nvSpPr>
        <p:spPr/>
        <p:txBody>
          <a:bodyPr/>
          <a:lstStyle/>
          <a:p>
            <a:pPr>
              <a:defRPr/>
            </a:pPr>
            <a:endParaRPr lang="en-US" dirty="0"/>
          </a:p>
        </p:txBody>
      </p:sp>
      <p:sp>
        <p:nvSpPr>
          <p:cNvPr id="8" name="Slide Number Placeholder 7"/>
          <p:cNvSpPr>
            <a:spLocks noGrp="1"/>
          </p:cNvSpPr>
          <p:nvPr>
            <p:ph type="sldNum" sz="quarter" idx="12"/>
          </p:nvPr>
        </p:nvSpPr>
        <p:spPr>
          <a:xfrm>
            <a:off x="10058401" y="6408739"/>
            <a:ext cx="479425" cy="365125"/>
          </a:xfrm>
        </p:spPr>
        <p:txBody>
          <a:bodyPr/>
          <a:lstStyle/>
          <a:p>
            <a:pPr>
              <a:defRPr/>
            </a:pPr>
            <a:fld id="{9E696FFB-220C-4EB6-B537-D9C8AD780086}" type="slidenum">
              <a:rPr lang="en-US" smtClean="0"/>
              <a:pPr>
                <a:defRPr/>
              </a:pPr>
              <a:t>93</a:t>
            </a:fld>
            <a:endParaRPr lang="en-US" dirty="0"/>
          </a:p>
        </p:txBody>
      </p:sp>
      <p:pic>
        <p:nvPicPr>
          <p:cNvPr id="9" name="Picture 8" descr="https://tse2.mm.bing.net/th?id=JN.q3MWSzq5kLx8XT12FxAr8Q&amp;w=151&amp;h=133&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6248400" y="4267201"/>
            <a:ext cx="1828800" cy="1617345"/>
          </a:xfrm>
          <a:prstGeom prst="rect">
            <a:avLst/>
          </a:prstGeom>
          <a:noFill/>
          <a:ln>
            <a:noFill/>
          </a:ln>
        </p:spPr>
      </p:pic>
    </p:spTree>
    <p:extLst>
      <p:ext uri="{BB962C8B-B14F-4D97-AF65-F5344CB8AC3E}">
        <p14:creationId xmlns:p14="http://schemas.microsoft.com/office/powerpoint/2010/main" val="33407598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381000"/>
            <a:ext cx="5257800" cy="1219200"/>
          </a:xfrm>
        </p:spPr>
        <p:txBody>
          <a:bodyPr>
            <a:noAutofit/>
          </a:bodyPr>
          <a:lstStyle/>
          <a:p>
            <a:pPr algn="ctr"/>
            <a:r>
              <a:rPr lang="en-US" dirty="0">
                <a:solidFill>
                  <a:srgbClr val="FF0000"/>
                </a:solidFill>
                <a:latin typeface="Times New Roman" pitchFamily="18" charset="0"/>
                <a:cs typeface="Times New Roman" pitchFamily="18" charset="0"/>
              </a:rPr>
              <a:t>Safeguarding PHI</a:t>
            </a:r>
            <a:br>
              <a:rPr lang="en-US" dirty="0">
                <a:solidFill>
                  <a:srgbClr val="FF0000"/>
                </a:solidFill>
                <a:latin typeface="Times New Roman" pitchFamily="18" charset="0"/>
                <a:cs typeface="Times New Roman" pitchFamily="18" charset="0"/>
              </a:rPr>
            </a:br>
            <a:r>
              <a:rPr lang="en-US" sz="2400" dirty="0">
                <a:latin typeface="Times New Roman" pitchFamily="18" charset="0"/>
                <a:cs typeface="Times New Roman" pitchFamily="18" charset="0"/>
              </a:rPr>
              <a:t>Integrity</a:t>
            </a:r>
            <a:br>
              <a:rPr lang="en-US" sz="2400" dirty="0">
                <a:latin typeface="Times New Roman" pitchFamily="18" charset="0"/>
                <a:cs typeface="Times New Roman" pitchFamily="18" charset="0"/>
              </a:rPr>
            </a:br>
            <a:endParaRPr lang="en-US" sz="2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2057400" y="1600200"/>
            <a:ext cx="8229600" cy="2590800"/>
          </a:xfrm>
        </p:spPr>
        <p:txBody>
          <a:bodyPr>
            <a:normAutofit/>
          </a:bodyPr>
          <a:lstStyle/>
          <a:p>
            <a:pPr lvl="1"/>
            <a:r>
              <a:rPr lang="en-US" sz="2000" dirty="0">
                <a:latin typeface="Times New Roman" pitchFamily="18" charset="0"/>
                <a:cs typeface="Times New Roman" pitchFamily="18" charset="0"/>
              </a:rPr>
              <a:t>Ensuring the electronic transmission of data is secured in a manner to protect the integrity of the data.  Protecting data integrity may include using:</a:t>
            </a:r>
          </a:p>
          <a:p>
            <a:pPr lvl="2"/>
            <a:r>
              <a:rPr lang="en-US" sz="2000" dirty="0">
                <a:latin typeface="Times New Roman" pitchFamily="18" charset="0"/>
                <a:cs typeface="Times New Roman" pitchFamily="18" charset="0"/>
              </a:rPr>
              <a:t>Secure e-mail or</a:t>
            </a:r>
          </a:p>
          <a:p>
            <a:pPr lvl="2"/>
            <a:r>
              <a:rPr lang="en-US" sz="2000" dirty="0">
                <a:latin typeface="Times New Roman" pitchFamily="18" charset="0"/>
                <a:cs typeface="Times New Roman" pitchFamily="18" charset="0"/>
              </a:rPr>
              <a:t>Organization communication portals that transfer files within or external to the organization for treatment, payment or operation purposes</a:t>
            </a:r>
          </a:p>
        </p:txBody>
      </p:sp>
      <p:sp>
        <p:nvSpPr>
          <p:cNvPr id="7" name="Footer Placeholder 6"/>
          <p:cNvSpPr>
            <a:spLocks noGrp="1"/>
          </p:cNvSpPr>
          <p:nvPr>
            <p:ph type="ftr" sz="quarter" idx="11"/>
          </p:nvPr>
        </p:nvSpPr>
        <p:spPr/>
        <p:txBody>
          <a:bodyPr/>
          <a:lstStyle/>
          <a:p>
            <a:pPr>
              <a:defRPr/>
            </a:pPr>
            <a:endParaRPr lang="en-US" dirty="0"/>
          </a:p>
        </p:txBody>
      </p:sp>
      <p:sp>
        <p:nvSpPr>
          <p:cNvPr id="8" name="Slide Number Placeholder 7"/>
          <p:cNvSpPr>
            <a:spLocks noGrp="1"/>
          </p:cNvSpPr>
          <p:nvPr>
            <p:ph type="sldNum" sz="quarter" idx="12"/>
          </p:nvPr>
        </p:nvSpPr>
        <p:spPr>
          <a:xfrm>
            <a:off x="10058401" y="6408739"/>
            <a:ext cx="479425" cy="365125"/>
          </a:xfrm>
        </p:spPr>
        <p:txBody>
          <a:bodyPr/>
          <a:lstStyle/>
          <a:p>
            <a:pPr>
              <a:defRPr/>
            </a:pPr>
            <a:fld id="{9E696FFB-220C-4EB6-B537-D9C8AD780086}" type="slidenum">
              <a:rPr lang="en-US" smtClean="0"/>
              <a:pPr>
                <a:defRPr/>
              </a:pPr>
              <a:t>94</a:t>
            </a:fld>
            <a:endParaRPr lang="en-US" dirty="0"/>
          </a:p>
        </p:txBody>
      </p:sp>
      <p:pic>
        <p:nvPicPr>
          <p:cNvPr id="9" name="Picture 8" descr="https://tse1.mm.bing.net/th?id=JN.wYdELX%2bgPvsHERbPKC9o2w&amp;w=207&amp;h=183&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943601" y="4114800"/>
            <a:ext cx="1545907" cy="1504950"/>
          </a:xfrm>
          <a:prstGeom prst="rect">
            <a:avLst/>
          </a:prstGeom>
          <a:noFill/>
          <a:ln>
            <a:noFill/>
          </a:ln>
        </p:spPr>
      </p:pic>
    </p:spTree>
    <p:extLst>
      <p:ext uri="{BB962C8B-B14F-4D97-AF65-F5344CB8AC3E}">
        <p14:creationId xmlns:p14="http://schemas.microsoft.com/office/powerpoint/2010/main" val="17561967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3657601" y="533400"/>
            <a:ext cx="4800601" cy="1143000"/>
          </a:xfrm>
        </p:spPr>
        <p:txBody>
          <a:bodyPr>
            <a:normAutofit fontScale="90000"/>
          </a:bodyPr>
          <a:lstStyle/>
          <a:p>
            <a:pPr algn="ctr"/>
            <a:r>
              <a:rPr lang="en-US" altLang="en-US" sz="4000" dirty="0">
                <a:solidFill>
                  <a:srgbClr val="FF0000"/>
                </a:solidFill>
                <a:latin typeface="Times New Roman" pitchFamily="18" charset="0"/>
                <a:cs typeface="Times New Roman" pitchFamily="18" charset="0"/>
              </a:rPr>
              <a:t>Safeguarding PHI</a:t>
            </a:r>
            <a:br>
              <a:rPr lang="en-US" altLang="en-US" sz="4000" dirty="0">
                <a:solidFill>
                  <a:srgbClr val="FF0000"/>
                </a:solidFill>
                <a:latin typeface="Times New Roman" pitchFamily="18" charset="0"/>
                <a:cs typeface="Times New Roman" pitchFamily="18" charset="0"/>
              </a:rPr>
            </a:br>
            <a:r>
              <a:rPr lang="en-US" altLang="en-US" sz="2700" dirty="0">
                <a:latin typeface="Times New Roman" pitchFamily="18" charset="0"/>
                <a:cs typeface="Times New Roman" pitchFamily="18" charset="0"/>
              </a:rPr>
              <a:t>Family, Friends, You and PHI</a:t>
            </a:r>
            <a:br>
              <a:rPr lang="en-US" altLang="en-US" sz="2700" dirty="0">
                <a:latin typeface="Times New Roman" pitchFamily="18" charset="0"/>
                <a:cs typeface="Times New Roman" pitchFamily="18" charset="0"/>
              </a:rPr>
            </a:br>
            <a:endParaRPr lang="en-US" altLang="en-US" sz="2700" dirty="0">
              <a:latin typeface="Times New Roman" pitchFamily="18" charset="0"/>
              <a:cs typeface="Times New Roman" pitchFamily="18" charset="0"/>
            </a:endParaRPr>
          </a:p>
        </p:txBody>
      </p:sp>
      <p:sp>
        <p:nvSpPr>
          <p:cNvPr id="528387" name="Rectangle 3"/>
          <p:cNvSpPr>
            <a:spLocks noGrp="1" noChangeArrowheads="1"/>
          </p:cNvSpPr>
          <p:nvPr>
            <p:ph idx="1"/>
          </p:nvPr>
        </p:nvSpPr>
        <p:spPr>
          <a:xfrm>
            <a:off x="1905000" y="2286000"/>
            <a:ext cx="8229600" cy="3581400"/>
          </a:xfrm>
        </p:spPr>
        <p:txBody>
          <a:bodyPr>
            <a:normAutofit lnSpcReduction="10000"/>
          </a:bodyPr>
          <a:lstStyle/>
          <a:p>
            <a:pPr marL="463550" indent="-463550"/>
            <a:r>
              <a:rPr lang="en-US" altLang="en-US" sz="2400" dirty="0">
                <a:latin typeface="Times New Roman" pitchFamily="18" charset="0"/>
                <a:cs typeface="Times New Roman" pitchFamily="18" charset="0"/>
              </a:rPr>
              <a:t>Do not share with your family, friends, or anyone else a patient’s name, or any other information that may identify him/her, for instance:</a:t>
            </a:r>
          </a:p>
          <a:p>
            <a:pPr marL="1033463" lvl="1" indent="-455613"/>
            <a:r>
              <a:rPr lang="en-US" altLang="en-US" sz="2400" dirty="0">
                <a:latin typeface="Times New Roman" pitchFamily="18" charset="0"/>
                <a:cs typeface="Times New Roman" pitchFamily="18" charset="0"/>
              </a:rPr>
              <a:t>It would not be a good idea to tell your friend that a patient came in to be seen after a severe car accident.  </a:t>
            </a:r>
          </a:p>
          <a:p>
            <a:pPr marL="1655763" lvl="2" indent="-508000"/>
            <a:r>
              <a:rPr lang="en-US" altLang="en-US" sz="2000" dirty="0">
                <a:latin typeface="Times New Roman" pitchFamily="18" charset="0"/>
                <a:cs typeface="Times New Roman" pitchFamily="18" charset="0"/>
              </a:rPr>
              <a:t>Why? Your friend may hear about the car accident on the news and know the person involved</a:t>
            </a:r>
          </a:p>
          <a:p>
            <a:pPr marL="463550" indent="-463550"/>
            <a:r>
              <a:rPr lang="en-US" altLang="en-US" sz="2400" dirty="0">
                <a:latin typeface="Times New Roman" pitchFamily="18" charset="0"/>
                <a:cs typeface="Times New Roman" pitchFamily="18" charset="0"/>
              </a:rPr>
              <a:t>Do not inform anyone that you know a famous person, or their family members, were seen at your organization</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9982200" y="6400801"/>
            <a:ext cx="457200" cy="365125"/>
          </a:xfrm>
        </p:spPr>
        <p:txBody>
          <a:bodyPr/>
          <a:lstStyle/>
          <a:p>
            <a:pPr>
              <a:defRPr/>
            </a:pPr>
            <a:fld id="{9E696FFB-220C-4EB6-B537-D9C8AD780086}" type="slidenum">
              <a:rPr lang="en-US" smtClean="0"/>
              <a:pPr>
                <a:defRPr/>
              </a:pPr>
              <a:t>95</a:t>
            </a:fld>
            <a:endParaRPr lang="en-US" dirty="0"/>
          </a:p>
        </p:txBody>
      </p:sp>
      <p:pic>
        <p:nvPicPr>
          <p:cNvPr id="7" name="Picture 6" descr="https://tse1.mm.bing.net/th?id=JN.sZhkZOolbjdD4ONf2ueCWA&amp;w=130&amp;h=164&amp;c=7&amp;rs=1&amp;qlt=90&amp;o=4&amp;pid=1.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2667000" y="914400"/>
            <a:ext cx="924560" cy="1165860"/>
          </a:xfrm>
          <a:prstGeom prst="rect">
            <a:avLst/>
          </a:prstGeom>
          <a:noFill/>
          <a:ln>
            <a:noFill/>
          </a:ln>
        </p:spPr>
      </p:pic>
    </p:spTree>
    <p:extLst>
      <p:ext uri="{BB962C8B-B14F-4D97-AF65-F5344CB8AC3E}">
        <p14:creationId xmlns:p14="http://schemas.microsoft.com/office/powerpoint/2010/main" val="5886662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2971800" y="304800"/>
            <a:ext cx="5562600" cy="1371600"/>
          </a:xfrm>
        </p:spPr>
        <p:txBody>
          <a:bodyPr>
            <a:normAutofit fontScale="90000"/>
          </a:bodyPr>
          <a:lstStyle/>
          <a:p>
            <a:pPr algn="ctr"/>
            <a:r>
              <a:rPr lang="en-US" altLang="en-US" sz="4000" dirty="0">
                <a:solidFill>
                  <a:srgbClr val="FF0000"/>
                </a:solidFill>
                <a:latin typeface="Times New Roman" pitchFamily="18" charset="0"/>
                <a:cs typeface="Times New Roman" pitchFamily="18" charset="0"/>
              </a:rPr>
              <a:t>Safeguarding PHI</a:t>
            </a:r>
            <a:br>
              <a:rPr lang="en-US" altLang="en-US" sz="4000" dirty="0">
                <a:solidFill>
                  <a:srgbClr val="FF0000"/>
                </a:solidFill>
                <a:latin typeface="Times New Roman" pitchFamily="18" charset="0"/>
                <a:cs typeface="Times New Roman" pitchFamily="18" charset="0"/>
              </a:rPr>
            </a:br>
            <a:r>
              <a:rPr lang="en-US" altLang="en-US" sz="2700" dirty="0">
                <a:latin typeface="Times New Roman" pitchFamily="18" charset="0"/>
                <a:cs typeface="Times New Roman" pitchFamily="18" charset="0"/>
              </a:rPr>
              <a:t>Media and PHI</a:t>
            </a:r>
            <a:br>
              <a:rPr lang="en-US" altLang="en-US" sz="2700" dirty="0">
                <a:latin typeface="Times New Roman" pitchFamily="18" charset="0"/>
                <a:cs typeface="Times New Roman" pitchFamily="18" charset="0"/>
              </a:rPr>
            </a:br>
            <a:endParaRPr lang="en-US" altLang="en-US" sz="2700" dirty="0">
              <a:solidFill>
                <a:srgbClr val="FF0000"/>
              </a:solidFill>
              <a:latin typeface="Times New Roman" pitchFamily="18" charset="0"/>
              <a:cs typeface="Times New Roman" pitchFamily="18" charset="0"/>
            </a:endParaRPr>
          </a:p>
        </p:txBody>
      </p:sp>
      <p:sp>
        <p:nvSpPr>
          <p:cNvPr id="530435" name="Rectangle 3"/>
          <p:cNvSpPr>
            <a:spLocks noGrp="1" noChangeArrowheads="1"/>
          </p:cNvSpPr>
          <p:nvPr>
            <p:ph idx="1"/>
          </p:nvPr>
        </p:nvSpPr>
        <p:spPr>
          <a:xfrm>
            <a:off x="1905000" y="1600200"/>
            <a:ext cx="8382000" cy="2514600"/>
          </a:xfrm>
        </p:spPr>
        <p:txBody>
          <a:bodyPr/>
          <a:lstStyle/>
          <a:p>
            <a:pPr>
              <a:lnSpc>
                <a:spcPct val="90000"/>
              </a:lnSpc>
            </a:pPr>
            <a:r>
              <a:rPr lang="en-US" altLang="en-US" sz="2400" dirty="0">
                <a:latin typeface="Times New Roman" pitchFamily="18" charset="0"/>
                <a:cs typeface="Times New Roman" pitchFamily="18" charset="0"/>
              </a:rPr>
              <a:t>If I am contacted by the media, may I release PHI to them?  </a:t>
            </a:r>
          </a:p>
          <a:p>
            <a:pPr>
              <a:lnSpc>
                <a:spcPct val="90000"/>
              </a:lnSpc>
            </a:pPr>
            <a:r>
              <a:rPr lang="en-US" altLang="en-US" sz="2400" dirty="0">
                <a:latin typeface="Times New Roman" pitchFamily="18" charset="0"/>
                <a:cs typeface="Times New Roman" pitchFamily="18" charset="0"/>
              </a:rPr>
              <a:t>If I am contacted by an individual offering to pay me for PHI, may I release it to them?</a:t>
            </a:r>
          </a:p>
          <a:p>
            <a:pPr lvl="1">
              <a:lnSpc>
                <a:spcPct val="90000"/>
              </a:lnSpc>
            </a:pPr>
            <a:r>
              <a:rPr lang="en-US" altLang="en-US" dirty="0">
                <a:latin typeface="Times New Roman" pitchFamily="18" charset="0"/>
                <a:cs typeface="Times New Roman" pitchFamily="18" charset="0"/>
              </a:rPr>
              <a:t>No!  You may not release PHI under either of these circumstances.  Both are grounds for disciplinary action and exposure to a lawsuit.</a:t>
            </a:r>
          </a:p>
          <a:p>
            <a:pPr lvl="1">
              <a:lnSpc>
                <a:spcPct val="90000"/>
              </a:lnSpc>
            </a:pPr>
            <a:r>
              <a:rPr lang="en-US" altLang="en-US" dirty="0">
                <a:latin typeface="Times New Roman" pitchFamily="18" charset="0"/>
                <a:cs typeface="Times New Roman" pitchFamily="18" charset="0"/>
              </a:rPr>
              <a:t>Refer the requestor to the Privacy Officer.</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10134601" y="6408739"/>
            <a:ext cx="403225" cy="365125"/>
          </a:xfrm>
        </p:spPr>
        <p:txBody>
          <a:bodyPr/>
          <a:lstStyle/>
          <a:p>
            <a:pPr>
              <a:defRPr/>
            </a:pPr>
            <a:fld id="{9E696FFB-220C-4EB6-B537-D9C8AD780086}" type="slidenum">
              <a:rPr lang="en-US" smtClean="0"/>
              <a:pPr>
                <a:defRPr/>
              </a:pPr>
              <a:t>96</a:t>
            </a:fld>
            <a:endParaRPr lang="en-US" dirty="0"/>
          </a:p>
        </p:txBody>
      </p:sp>
      <p:pic>
        <p:nvPicPr>
          <p:cNvPr id="9218" name="Picture 2" descr="C:\Users\jcoleman\AppData\Local\Microsoft\Windows\Temporary Internet Files\Content.IE5\4HII3X1E\people_b[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4419600"/>
            <a:ext cx="1562100" cy="1014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2639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a:xfrm>
            <a:off x="3200401" y="381000"/>
            <a:ext cx="5051424" cy="1219200"/>
          </a:xfrm>
        </p:spPr>
        <p:txBody>
          <a:bodyPr>
            <a:normAutofit/>
          </a:bodyPr>
          <a:lstStyle/>
          <a:p>
            <a:pPr marL="723900" indent="-723900" algn="ctr"/>
            <a:r>
              <a:rPr lang="en-US" altLang="en-US" dirty="0">
                <a:solidFill>
                  <a:srgbClr val="FF0000"/>
                </a:solidFill>
                <a:latin typeface="Times New Roman" pitchFamily="18" charset="0"/>
                <a:cs typeface="Times New Roman" pitchFamily="18" charset="0"/>
              </a:rPr>
              <a:t>Safeguarding PHI</a:t>
            </a:r>
            <a:br>
              <a:rPr lang="en-US" altLang="en-US" dirty="0">
                <a:solidFill>
                  <a:srgbClr val="FF0000"/>
                </a:solidFill>
                <a:latin typeface="Times New Roman" pitchFamily="18" charset="0"/>
                <a:cs typeface="Times New Roman" pitchFamily="18" charset="0"/>
              </a:rPr>
            </a:br>
            <a:r>
              <a:rPr lang="en-US" altLang="en-US" sz="2400" dirty="0">
                <a:solidFill>
                  <a:schemeClr val="tx1"/>
                </a:solidFill>
                <a:latin typeface="Times New Roman" pitchFamily="18" charset="0"/>
                <a:cs typeface="Times New Roman" pitchFamily="18" charset="0"/>
              </a:rPr>
              <a:t>Delivery of PHI</a:t>
            </a:r>
          </a:p>
        </p:txBody>
      </p:sp>
      <p:sp>
        <p:nvSpPr>
          <p:cNvPr id="532483" name="Rectangle 3"/>
          <p:cNvSpPr>
            <a:spLocks noGrp="1" noChangeArrowheads="1"/>
          </p:cNvSpPr>
          <p:nvPr>
            <p:ph idx="1"/>
          </p:nvPr>
        </p:nvSpPr>
        <p:spPr>
          <a:xfrm>
            <a:off x="1828800" y="1600200"/>
            <a:ext cx="8610600" cy="2743200"/>
          </a:xfrm>
        </p:spPr>
        <p:txBody>
          <a:bodyPr>
            <a:normAutofit fontScale="92500" lnSpcReduction="10000"/>
          </a:bodyPr>
          <a:lstStyle/>
          <a:p>
            <a:pPr marL="622300" indent="-622300"/>
            <a:r>
              <a:rPr lang="en-US" altLang="en-US" sz="2000" dirty="0">
                <a:latin typeface="Times New Roman" pitchFamily="18" charset="0"/>
                <a:cs typeface="Times New Roman" pitchFamily="18" charset="0"/>
              </a:rPr>
              <a:t>I need to transport paper records/PHI to another department.  Is this okay?</a:t>
            </a:r>
          </a:p>
          <a:p>
            <a:pPr marL="1311275" lvl="1" indent="-574675"/>
            <a:r>
              <a:rPr lang="en-US" altLang="en-US" sz="2000" dirty="0">
                <a:latin typeface="Times New Roman" pitchFamily="18" charset="0"/>
                <a:cs typeface="Times New Roman" pitchFamily="18" charset="0"/>
              </a:rPr>
              <a:t>Yes, you may transport documents to another department. </a:t>
            </a:r>
          </a:p>
          <a:p>
            <a:pPr marL="1311275" lvl="1" indent="-574675"/>
            <a:r>
              <a:rPr lang="en-US" altLang="en-US" sz="2000" dirty="0">
                <a:latin typeface="Times New Roman" pitchFamily="18" charset="0"/>
                <a:cs typeface="Times New Roman" pitchFamily="18" charset="0"/>
              </a:rPr>
              <a:t>Secure so you don’t drop them:</a:t>
            </a:r>
          </a:p>
          <a:p>
            <a:pPr marL="2009775" lvl="2" indent="-584200"/>
            <a:r>
              <a:rPr lang="en-US" altLang="en-US" sz="2000" dirty="0">
                <a:latin typeface="Times New Roman" pitchFamily="18" charset="0"/>
                <a:cs typeface="Times New Roman" pitchFamily="18" charset="0"/>
              </a:rPr>
              <a:t>Carry them close to your person.</a:t>
            </a:r>
          </a:p>
          <a:p>
            <a:pPr marL="2009775" lvl="2" indent="-584200"/>
            <a:r>
              <a:rPr lang="en-US" altLang="en-US" sz="2000" dirty="0">
                <a:latin typeface="Times New Roman" pitchFamily="18" charset="0"/>
                <a:cs typeface="Times New Roman" pitchFamily="18" charset="0"/>
              </a:rPr>
              <a:t>Carry them in a facility designated bag, box, or container.</a:t>
            </a:r>
          </a:p>
          <a:p>
            <a:pPr marL="2009775" lvl="2" indent="-584200"/>
            <a:r>
              <a:rPr lang="en-US" altLang="en-US" sz="2000" dirty="0">
                <a:latin typeface="Times New Roman" pitchFamily="18" charset="0"/>
                <a:cs typeface="Times New Roman" pitchFamily="18" charset="0"/>
              </a:rPr>
              <a:t>Ensure no names are visible.</a:t>
            </a:r>
          </a:p>
          <a:p>
            <a:pPr marL="2009775" lvl="2" indent="-584200"/>
            <a:r>
              <a:rPr lang="en-US" altLang="en-US" sz="2000" dirty="0">
                <a:latin typeface="Times New Roman" pitchFamily="18" charset="0"/>
                <a:cs typeface="Times New Roman" pitchFamily="18" charset="0"/>
              </a:rPr>
              <a:t>Ensure no records are left unattended.</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9982201" y="6408739"/>
            <a:ext cx="555625" cy="365125"/>
          </a:xfrm>
        </p:spPr>
        <p:txBody>
          <a:bodyPr/>
          <a:lstStyle/>
          <a:p>
            <a:pPr>
              <a:defRPr/>
            </a:pPr>
            <a:fld id="{9E696FFB-220C-4EB6-B537-D9C8AD780086}" type="slidenum">
              <a:rPr lang="en-US" smtClean="0"/>
              <a:pPr>
                <a:defRPr/>
              </a:pPr>
              <a:t>97</a:t>
            </a:fld>
            <a:endParaRPr lang="en-US" dirty="0"/>
          </a:p>
        </p:txBody>
      </p:sp>
      <p:pic>
        <p:nvPicPr>
          <p:cNvPr id="74754" name="Picture 2"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13652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74756" name="Picture 4"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1587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74758" name="Picture 6" descr="https://www.bing.com/s/loading_lg_w.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92300" y="168275"/>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8" descr="data:image/jpeg;base64,/9j/4AAQSkZJRgABAQAAAQABAAD/2wBDAAMCAgMCAgMDAwMEAwMEBQgFBQQEBQoHBwYIDAoMDAsKCwsNDhIQDQ4RDgsLEBYQERMUFRUVDA8XGBYUGBIUFRT/2wBDAQMEBAUEBQkFBQkUDQsNFBQUFBQUFBQUFBQUFBQUFBQUFBQUFBQUFBQUFBQUFBQUFBQUFBQUFBQUFBQUFBQUFBT/wAARCACxAJwDASIAAhEBAxEB/8QAHQAAAAYDAQAAAAAAAAAAAAAAAQIFBgcIAAMECf/EAD0QAAECBQMCBQEECQMEAwAAAAECAwAEBQYREiExB0EIEyJRcWEUMoGRCRUjM0JSobHRFsHwFyRy4WKCwv/EABsBAAEFAQEAAAAAAAAAAAAAAAABAgMEBQYH/8QANREAAQQBAgMGAwcEAwAAAAAAAQACAxEEITEFEkEGEyJRYXEUMoEVI0KRobHBFtHh8FKiwv/aAAwDAQACEQMRAD8A9UTj3MAcb7mBOYA53gQhGNtzBTjbcwYZ2gpztAhZtjkwY49zBd8QY5gQgVjPJjNttzGKzmMzxvAhFOMjeAHzGl57QobxrEwYcAhdQOAdzBsg53McXnE943trJPMIULerGeTA7bbmCkmDb7QiEBxkbmA29zAnORAbwIQ7Y5PEYcZG5jN8fhGHORAhYMYG5gdvcwAzgQO8CFhH1gpHO8GJ+IAnniBCwDjeAI43gwPHEATxxAhBjbmDEfWC527QYn4gQiKHqxmE6fnQw55efURCitWlQJIiPKrWS5VHcKOEOFB/CHs3TU5ftByMqzG5LwxzDYRU9Wn1R1JqG3MWqQUuecMHeMTPgKG5hC/WYSk5OY53KiARvCctpt0nyy4HQDntG/HG8IdtT32uVG+SCc5hdzxxFUiipEBG43guPrBydxxBc/ENQhxtz2jCNxvA527cQBO44gQsA2G8Dj6xgOw4gc/ECEUj5gCOeYMfwgp78QIQgccwBHHMCO3EAe3ECEGNu8GI+YDt2gx+RAhandgSckDG0QPddUVT7rqsqVFBE0pwDj0kDETw4vB+sQJ4i6Q9Q5qVudhOqTdSmWm8DIbXuG1n6HOn5xD2bpFkvcYGMuGO9uvgj75iGGLnIOC4pJHIVz/z3+uYUmrrAT+9MWEhUqKroAOVGOeYr4SMazk7DERk7doI/fGNLVyO1Gek5KXd1zk48mWl0g8uKzjPsNjvCl2iQCyrI9LnnJ2gvzJOpLkyryj/APED/MPlAISnPMIlo2+i16HJU1K9amGsKV7qJyo/nC7jjcRVcbKesI3HMFx8wY8jiC/lDUI2Nu/EARuOYHt24jDyOIELANhzA4+YAcDiB/KBCE/EFJEArYRyvPBshRWEpSCo57gDP9IELelzKiNj8GDc9op+1+kh6cStwTMnNiquMtPrlwqWlEOKKgrYYCs40g8w8rR8dvSq8KiinIqs9R5l1fltrrEkWG1K9tWSB+MVBlY5dy94L910R7O8YDXPOI+m6nwk0PNWNziBJP4RCnV/xT2b0Uq9PptxvVBExPywmpcScr5qXEBWDvmGTM/pEuk8oopcXcAUMLwKaM6SnUD97jBELJlQQkh7wK3+uyZjcB4rmRslx8Z7muuiAdaNGvPVWeUklee0JddoEncMhO0+oNfapCda8h+XWdKVpI7Eb5HYjcHiINu/xv8ATqx2qKuouVh5VUpbFWYRJSHmZYdBKSSVAA4+sBcfidbfkpR6hstNNzKEPNrnDl0JUARlHA5iVkjJSWtOo3VKfh2ZiwsnniLWP2JBAPsfqoS62dF7r6MS83XKO2u4bQThSnWATNSKAB++B++gfzpOd9/eIZp/VwTTetM4wtJAOpLyFJ343Cj/AFAh4dROt8helzLpdVqtYnag295CUZJaQonbAJAxmIpmZq1apXXKcaU0moqeUhxb8ulIWpPckHc+0OblwDw94Cbr6+StfYnEu77wY7q5efY/L/y9k+qNelVvGuy1DtyXcrVZmdmpGRIKlAHdZJ9KUJyMrJAGe5wIup0F8PrliaazdMwxVbpOSGmSTLSIOMhsnGtRwMrUBwNITuVUWYrtE6eJlKgEClFL3lszNMbIeS6ATqSQRhWARn6xYmzPHhS7XoNPmLtNRqMi+lxLM3LymuYGg6SXBqGcnv8AQwsuREwlrngEan20/uAosfhOdlxtmx4XOa4loIFguAJIHqACT6Aq6CkpbJ0jHxG1CuMxWCe/SDdLaY6ETP6+1lpLoQKeknBGR/HjOIVrp8a1g2aiiOVQVplNZpkvV5RLVP1/9u7r059Wx9B2+kVhlQa/eDTfVXf6c4xcbfhX28kN8J1I1NedBWK1AqgMjONsxV5r9IF0qVOfZnqhWZFYA1vP0pWhvONlYJPf2h9Xz4oLKsO1aHcb9Rm6vRaw8puUnqLK/am1lKdSkqII0nGdj7Q5uTAeanjTdVX8D4ox0THYzwZPl8J8ROtDzU0KUBtBCveIz6Wdd7X6zWvM1235t9uTl3VyzyagyGXGlpTklSc7DBBzntDCtHxtdPr+vWnWtQ265UKnPzJlZdSqfoZWRklerVkJwknJHcQ7v4gGuLhTtvX2TW8H4g+SWJsDuaIW8V8o9fJWKSckbRtHxHKwpS05KNBzwTvHQBE/VY6BRyDDTvueqkjRlKpSpBqZ80N66mtTbK0qG4KwDp+SIdhI5hg9XLbRdFiTbLkhTqmqXImW5OqsLcl3Vo4C9AKgPqAfgwrd0KiXimnmjXbUtydt7p6wzPVI/aJ2330vTgUWVaMoShOElR5UrMVoummMUqtzUo02n7KsEIQ56VaCe+5wRjYiJO612vIXf14sug203YVErEw9Ly63LSYedblnnHwkJm1aUFagCBhOCNwcZ2J4oOiCeit30GkuXG5cFXnpFU9NrcbTLpaIdUEpZaGooSEhJwpSirfcRzvFeR+PKQ0eEtF/l/le29hzk4/FMJvO4tljkJbrW7qNbHVor6eaYlz9c6h1hptnNVPSZq3JBVH+1HIdmkpWSFKzzsAMj2hNofUaTTR5ZmctClzjjTS2xOLllLWsBZAyQd9tt/aJR61yUq10R6ATKGGmnH6BOhWlpKMkPpwo43ycnk94sp4fvBx026odErXuSuUidmKlU5QmYUzPutICkrWjISk44SIpxc5yZe6aHWG2HeVfvstviUuHBwHEdmSyRt5pQDFQdfeGgb/DQ/QKjF0XaxeDklMNmXdlpKV+xIaYWShlCOEgDZIBOMD2iUrYluqV00Vh2g9Orqq0m00lKJluQLLZSNP3FLxr/wAQ5fH7a9GszqXRKPQ6cxTpCTt5sttyzQQcBxwaiEgZO25OTHo501Qo2BbSlhxwmlyZUSNWo+QjkH8408Jzm5uQTv4fbqVyHalzXdmuDluuj/8AyvHS65epU6+Kj+t5Sbp9TbmSHpScQEuy6weFD+bGDtHJNzi018ThVhwvBzX3JwIf/iXLb/iTvwIVqSa44kq9zsD+XEMG5JL7MwHSCAkb/Ocf2jGETn4+QQNWv5v4K9F+KZjcX4TjznwTY3du+oB/dtD3K2XRdDtdmJSUGlxqX1BKRuNav4j+Ub7qD4laGstKRSWpcyks6nbzHEbu7ew1JOe+Yb9uU1xVXxjJS4pf5JyMw5rqEy3R6Sh5w+YmYmFoQk+6GRx9cHt2iTIInhycroeUD/qf7KjwsO4XxDgnBAbczvXv62SJB08jzBSr0JvjpJTzLyF+2pRZ+UOGnJ+baWp4ED7+xwYHxu3LbVf6l0OVtKYlFUOTtiUlZVUmohKEBTxSgDbGAU/XeF1HgXu2+OmFpXlYtZYnXanTGZyZolVb8jy3NJ1eS+hJBzsAhaRjnWeIgC8OmN49K7hXIXnT0U6rvMNzaZdM4HlJZAUlJ1t+k7oPcH6RLmtkGEXOa0Dw0Rv9bVTgM+BL2qY3GmlfIHS8zXkcgNOHgA1ok1rVDVWB8QqujKujtnTNkzlDdvULYE65SnMu6fL/AGpdzka9YA3+sJnTMVK9fDZc9ms05tLczVTU5OoTp0+QpKQQG2xgjUoYKhtgnYxCVf6O9Qen9GpFTrlozdHtqfdKJeefeYUl8kBxBCW1qXvk/eRv3I7zp0DvR+hWXOGqpUimiddaYnn2cS4OAdHmLwkbnYcw7GjDs8NlAFt0A6j19VU4pkV2TMuDK5xbOCS/djh0bqRyggV76dVGXSOo1usT0/YtHuiVss3Ox+0eqM2GZdsNrHmoWSNRKkKU36dycRdnweeFlrpNddQuKo12i3NPGWbl5Ryja1ty+vJdVqVsSQEpGOwipvRmvW1bvicr881W6BTpd1hMoxNVeirriZh9xSHFNSoaIU04Sogn1Z4AGcx6V9E6PJyFppmpWVlZb7bNLe8yUpKqah1OTpwwolaB9FExp42FFG1vObcwmvTX/K43j/abLyHymACNmSyMvAAt1NF+LerFV5aFSKlOnAHAjcMwTIBAjYDGsvN6pa9P1jS61ggpI8wbo1DIzHQSPaAON9oRCoHcf6Nq4qvdc7VpPqPKU5x+ovVFjRTXQ4xqdLiQFJdACgTuRjJHEdltfo11frfzLqv9+pyTiwZlmQlVNvTCcj0l1a1FIwMZG+IvcoAgYjQGvLXrzn6RmfZuKTZb67lduO2vHW6NmANAWGtugKGvLf6qrfiN8G3/AFkbs2nW1VZC1KXbcm7INSa5RbqfLUUkAaVDGNHyc5iMpn9HReBYabluqLUshDSGvLTJPNoKkpIzpS7tz2i+fkgq1/0gPsadWRt9IWXBx5nFzgdfUhV8PtdxjAhZjwSDlZYFta6rNnUg7lUu6p+Ays9Sm7RZTekjJihW/L0FbjtOcWuZW2VFTpIcH3ioneNNxeA27a5dprEr1RElLJcYWJZEs+nShttCSkHzcDOjPG2Yuq8ylKCB/SEW65r9X2pXX20rW8zJOrQEDJCvLVjA/wAw92BjvJdymzXU9NFJH2v4zHGyITCmggeBmgdRP4fQLzEvnpjOXx1Sr9yirIbl56rTE6JZxo5QkuqKUg5PbB/GF6t9IpOu0eYYx5LixkOacgHttDtkHUSyhpUkDJHOSMHbJ+IXWaq3oxqT+cW48SFgc0DR++p67rKyuN8QzH48s0lugADDTRXLRGzR5db91DNqdEFUBpU1PTjc66ELR6WSg7kHuedv6w47R8K73X2uzsvIXDK0EUhlteJqRU+twOlYyMKTgp0c/WHvU6m2AAkjcd1ZiTPCctSeoFbUAPLmKcM/CFj/AHWIa7EhMPcEeH3Th2g4iOIt4qJPv23TqHW70qup6dUxK9+jvuipKlQz1Nakm5eUZlEIRJP6QlCdOwDuBnn8YXurngOqvUqbt1f+s5aTTSqBLUVRmJBbynlNBWXiQsbq1ZIMXLQnnYAfBH94KJdJOxH4RU+Ax6La0O+p6LV/rHjYdHIJgDHdUxg33/Dr9VBHXDw1TPV/pNbFny9fapMxRnGlCdXI+alzQ3oJCNQ05GCN/eO7wz9AJjoJZU7bs7WJevpmp5c8p1MqWUIUpITgIUpXsOImvyQrCcYx3gBJpTjBxFr4aISiY/MBX0WG7jWe/Bdw4v8AunO5yKHzed1apt1e8C9Tvvq/Ub0oF7SVpPzDrb7CZKklLkqtCUp1pWlYyr05zjc7RbS0reTbVGkJBD6pj7PLoaU84VKW6oDdalKJJJOTue8K4lcHOYOEBBxDmQsjc5zdzqVXyuJZWbHFFO4FsY5W6CwPK6B/O0coyoKzGz8YKCMDaDZHtEqzkJgD3jCfiAJ54gQipbwc+8CUcbwYHjiCk8cQIWaduY0rdLexBxkDbJ5+B/zeNpXjHzECeLO+Z+i2c1b9DnnJSrVlwJXMS7ikOy8ok5cUlSSCNRCUfBVjeIpJBG0vPRSxsMjg0Lu6y+KizOkGqQmH1165jkpoNJUlbwUM/v3M6GgNsgnV/KlUUJ66eKrqH1L6gdO6NPVRNCo9XuCUAt2kuLQhTKXUqPnLwHHCohIIXpSP5N8nqTQJO2W2wEpSXNSStSSVKzurK/vKO4OVE575io/UXqGJvr1RqzJPhLFHqDSJPbZKWjnV8k5jLiyJMiYXo0f7utGWBkEVgW4/7srxVGYJUC24V6wDqzuvAwkn8MCGJffUuW6fUlc7U3xLNeZ5SSTnKsbCG7IdVGp5ppSfVoSkHB9gB/tEFeKa7P1y7QZJJIZy4+tPurOkf2jf5tLWSLKtdb9w/r2QYmQvCHUkjfkYz/vCJ1v6p3V0q6XM1ey7gn7cq7lRlpN2akHEJWtpxDqin1JON0J/KI06YXv9ks6ltLyVtMBJUrG5A55hk+IW/naraqZEklP2yXdH/wBQsf8A6hrvENEN0Kl7wqeO7rL/AKrrb1auJ29pNmXZcXTK6sYKdWD5a2m8tqJ/i0LT2Vp+9Hpl0V8TFmdaWks0p9VJr6WtbtBqYDUyD/EpvBKXkA/xtlQ98HaPEvwhTiR1GqMu4CUTFOLeDwSF6hmLbzFqIdW3MSTglJtvS63MsrUhxpwcKQoHI3/rGDPkvx5q3HktaPHbPHpofNeqyJkrWUkYwcbRtz3ip/hG643hclyP2Recw3VnWpFU3I1R5GibcSgoSpt4j0rUNQ9QAPvFrWyQgJUEpI7DiNKGVszedqzpI3RO5XLck5H4RhTuN4IF74g5O44idRIQNhvAwUHYcQOfiFQgJ+YAnnmDkfEFI54gQihe8Br+eIPgCNSlAHiFSLnmH0Szbr8wQ3LtJK3HFnCUJAySfoMR5z9eOt8hc1yVetmdQmSdV5EupS9CWmU4CE/+SsZwO5i5PiAol23rZpte0HqfTl1Z/wCz1Grz7qgiTlAMuBLQSS8teAjRlAwonXtvG3Tfwz2R0kek6o8Ji67paAUKzWSl5TCsD1S7Y/ZskY2OFLHGqKORFLORG3QdSr2PJHCDI7U+Sp9WumnUOtdPrhvxdIVbltUunGeTN1oradnfUEJDDQ3HP3l4BGCNjFV5XoeusTDMw3WHmlocSd20q4JJ3/GPUnxoXc050FuOUUtHmVGbkpBJc3UtBWVL377JTFI7VkEhoaQPSopB9x7xkZN4cgZEfdamOBlsL5B7Jt0vpBOy6cJrYUc5GpsiEG+vDZXLummH0XHKNhlJSEuS6lZ/KJ9kZVZUk6jj5hZEmpeCDsPcwrMyc7lDsSEbBV5onRat0SksyrlXkitCSMobWkGGhePRC4KshIaqFKVpWFHzXHE8fhFqKlIjTskflDMqknnOwh5zpgN00YcJOygjot0quW0+oNOKES9TmJwPSzElS1KcmJhWM6UJx6iBvgRZW0bzlZrUjXpdYPluNO5S4hSTuFoO6VD+U7wndCJNpnr9YM0djLT7kyAAPvIbUU79oup1A6NWb1haEzURM0mvAEprlMCG5hXt5wOA6P8AzOfZXaBsL81pmvxbeia6RmK7uiPCo46OXBK0rqTblRbPlNrmiy4VpwsodwMD6a9MXuBySc6u2RHmNf8AYl79DHkzs+wzU6EnC5ev01Kly6lpIUjzQcKZVkDJUAgHHq3GfRDp1eMtfFl0GuyrrTstPSbcwlTSgoepO+4+oMXMAObzRvFEaqrmhp5ZGmwU6xzmDE7jmCpIJjYRuOI1FmIAdhzA5+YwDYcQOPiBCA/EFPfaBP8AzaAPf/ECFqcUUwnTU4loEnMdMy5jbMINTd9B3iZrQU06JMq1WCVlbZIUnSQpO2CDuD7xH9erCgXUhauSfzML9afKUr3iOLhmla3CFRIBSTdV38Xdwuz1FtOmnSUPT70yrVncoQlKfw3MQ7aqNLICk6cKx7f3ibuq1g0y53ZWankzLj0oy+2yQ+QhJWMk6fkCK6SFTm5dsKQ6Gyj7hxq2G2d/iOXz8aR03OdiuhwsiNsXJ1ClqnpSSnAyPcbwrLdbYTpKSSfaIee6i1GmrKHZphZSASFtkHBOBx7niBe6uz0v5vlIkJlDSSpavX6cc5+kVWRPvl3KmdPG7S1J08gqScAq2/hxDQqiRg8fjDYmesc0tslchTFbcpUsdsw3qj1UfUspXIsNnGcBZwfrv2hr43EaJ0czNypE6ZzH2TqbRX0q0llTygQDt6CIt/bd0F5vWXCUnYgjOYov0buQXTe6FAIlVyzK3wMFRUFHTgjtvFvLZexhOdjk7D4/9xucMaWwkO8/4WVnua6UFvl/Knu3a7rQEEpfQ5+8bWnZX0VnIV+IxDtsmTp1u0mXplKl26bTpYFtiUlkBDTKclRwn5JGBhO+QBEVW28oaMnbESNRZj7m/aNgC9Vm0pFlJtKkgnmO5LqV4IhuU14qAGYXJbt/iI3tAQuoHjaDfhGtPb/EHHH/AKiFKhI+kARztAkj6wBI35gQuCaAzxCDUk+g7QvzAyowkT7GURZakKY9aY1Nq9PeGFW5DUHPTvEoVKWBSoY3ho1SnBev0w+kUoQvOjrMotSWycA/dGe0U6ck5iSecYdlX8pUpOSyoYGY9C6pSQW1+nfEMKt20XlqJZTx7CKc+P3taqaKXuzsqQzpl3TW25x2el3JilpbZVJea075yFOqb0rTkDBUO34wkVJNOk7dpcpTZqbeclpZwvLqLiphxt1a0qWpalAb7HjOPaLjz9mBZI8rYjhJH9sQlvWK26EAywITxqaSI593BGum70vO910vl5f2U3esvmI/VVC/0/REXPVKtL31VFzKGVPIVUJpl5qaJC1BCUrRsnOANsiNFuT0lJzFEHmyqWV1WcfmSllDxLCZFIaCioFR1PZA3x9BFv09Lqe+tK36fKuFOSnzJdKueY1u9AbVrDpM1btLc21YVKjGRx/eKx4C9zDG6WwdNWi9iNx737gJnehoIbYH5/yoG8OMs5ULskkuMo/WKLYYXPqQ2hJU+qYJydI5AwIuLb1FcbI1IxtiEnpz0XtWx6lNT9DoErTJybbQh95lABWBvj4zEtU+jJznRzHS4eN8LCIz6/qbUD3cxsI9BkVgoAT2h+UhhSNGRCXSaclBT6e0OqQlQkJ2jQCaEtUpBJTtDhYQUgZH9YSKa0EFJhbbIwIhkS0jgcbQcDbiC5GRzBgRjvEKFh+IKe+0GOPcwBxvuYELlcST2jimmCpOwhSUn5jStMPDyEhFprzsipYV6MwgztLUoK9Bh9vNg5hNmJcEqiwDoktR3OUYFKsoOYb89b+vP7MxKb9NQ5knMJ0xSUZ7wtIUQzFsnP7oxyotUEHU2QREuLoraiDgxpXQm/YwnKkUVJtYnhox2ylsaCf2RiR0UVCAcAxtbpKdXBhaTrTQkLe8tWzZhyyVISkJykwtM0tLY4Md8vIJyOYKSUk+Sp6UkYSYXJSUAA2jbLyQSe8KEvLBJEGyPRbJRjSkYG8d6AQBtGtlsJxHScZG8V3mynIMHI2gwz7QAxtvA7e8RoQmAPeMjIEIFcCNLnIjIyBC5XeTHG93jIyLI2TFyr4McUxzGRkSIWhPaCqjIyBCKnvB2+YyMgQu0/wx1MciMjIVPXex2jpbjIyInJBuulv/AGjYeRGRkVynFCOBAxkZCJF//9k="/>
          <p:cNvSpPr>
            <a:spLocks noChangeAspect="1" noChangeArrowheads="1"/>
          </p:cNvSpPr>
          <p:nvPr/>
        </p:nvSpPr>
        <p:spPr bwMode="auto">
          <a:xfrm>
            <a:off x="1587500" y="-808038"/>
            <a:ext cx="1485900" cy="16859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2" name="Picture 11" descr="https://tse1.mm.bing.net/th?&amp;id=JN.XalcPR/ZMEVIEd/iV0jyUw&amp;w=300&amp;h=300&amp;c=0&amp;pid=1.9&amp;rs=0&amp;p=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5400" y="4572000"/>
            <a:ext cx="2203450" cy="1205232"/>
          </a:xfrm>
          <a:prstGeom prst="rect">
            <a:avLst/>
          </a:prstGeom>
          <a:noFill/>
          <a:ln>
            <a:noFill/>
          </a:ln>
        </p:spPr>
      </p:pic>
    </p:spTree>
    <p:extLst>
      <p:ext uri="{BB962C8B-B14F-4D97-AF65-F5344CB8AC3E}">
        <p14:creationId xmlns:p14="http://schemas.microsoft.com/office/powerpoint/2010/main" val="4338254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3429000" y="533401"/>
            <a:ext cx="4800600" cy="1020761"/>
          </a:xfrm>
        </p:spPr>
        <p:txBody>
          <a:bodyPr>
            <a:normAutofit fontScale="90000"/>
          </a:bodyPr>
          <a:lstStyle/>
          <a:p>
            <a:pPr algn="ctr"/>
            <a:r>
              <a:rPr lang="en-US" altLang="en-US" sz="4000" dirty="0">
                <a:solidFill>
                  <a:srgbClr val="FF0000"/>
                </a:solidFill>
                <a:latin typeface="Times New Roman" pitchFamily="18" charset="0"/>
                <a:cs typeface="Times New Roman" pitchFamily="18" charset="0"/>
              </a:rPr>
              <a:t>Safeguarding PHI</a:t>
            </a:r>
            <a:br>
              <a:rPr lang="en-US" altLang="en-US" sz="4000" dirty="0">
                <a:solidFill>
                  <a:srgbClr val="FF0000"/>
                </a:solidFill>
                <a:latin typeface="Times New Roman" pitchFamily="18" charset="0"/>
                <a:cs typeface="Times New Roman" pitchFamily="18" charset="0"/>
              </a:rPr>
            </a:br>
            <a:r>
              <a:rPr lang="en-US" altLang="en-US" sz="2700" dirty="0">
                <a:solidFill>
                  <a:schemeClr val="tx1"/>
                </a:solidFill>
                <a:latin typeface="Times New Roman" pitchFamily="18" charset="0"/>
                <a:cs typeface="Times New Roman" pitchFamily="18" charset="0"/>
              </a:rPr>
              <a:t>Transporting PHI Offsite</a:t>
            </a:r>
          </a:p>
        </p:txBody>
      </p:sp>
      <p:sp>
        <p:nvSpPr>
          <p:cNvPr id="534531" name="Rectangle 3"/>
          <p:cNvSpPr>
            <a:spLocks noGrp="1" noChangeArrowheads="1"/>
          </p:cNvSpPr>
          <p:nvPr>
            <p:ph idx="1"/>
          </p:nvPr>
        </p:nvSpPr>
        <p:spPr>
          <a:xfrm>
            <a:off x="2133600" y="1752600"/>
            <a:ext cx="7969250" cy="3200400"/>
          </a:xfrm>
        </p:spPr>
        <p:txBody>
          <a:bodyPr>
            <a:normAutofit/>
          </a:bodyPr>
          <a:lstStyle/>
          <a:p>
            <a:r>
              <a:rPr lang="en-US" altLang="en-US" sz="2000" dirty="0">
                <a:latin typeface="Times New Roman" pitchFamily="18" charset="0"/>
                <a:cs typeface="Times New Roman" pitchFamily="18" charset="0"/>
              </a:rPr>
              <a:t>When necessary to transport PHI externally:</a:t>
            </a:r>
          </a:p>
          <a:p>
            <a:pPr lvl="1"/>
            <a:r>
              <a:rPr lang="en-US" altLang="en-US" sz="2000" dirty="0">
                <a:latin typeface="Times New Roman" pitchFamily="18" charset="0"/>
                <a:cs typeface="Times New Roman" pitchFamily="18" charset="0"/>
              </a:rPr>
              <a:t>Place in a locked briefcase, closed container, sealed, self-addressed interoffice envelope;</a:t>
            </a:r>
          </a:p>
          <a:p>
            <a:pPr lvl="1"/>
            <a:r>
              <a:rPr lang="en-US" altLang="en-US" sz="2000" dirty="0">
                <a:latin typeface="Times New Roman" pitchFamily="18" charset="0"/>
                <a:cs typeface="Times New Roman" pitchFamily="18" charset="0"/>
              </a:rPr>
              <a:t>Place PHI in the trunk of your vehicle, if available, or on the floor behind the front seat;</a:t>
            </a:r>
          </a:p>
          <a:p>
            <a:pPr lvl="1"/>
            <a:r>
              <a:rPr lang="en-US" altLang="en-US" sz="2000" dirty="0">
                <a:latin typeface="Times New Roman" pitchFamily="18" charset="0"/>
                <a:cs typeface="Times New Roman" pitchFamily="18" charset="0"/>
              </a:rPr>
              <a:t>Lock vehicles when PHI is left unattended</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10058401" y="6408739"/>
            <a:ext cx="479425" cy="365125"/>
          </a:xfrm>
        </p:spPr>
        <p:txBody>
          <a:bodyPr/>
          <a:lstStyle/>
          <a:p>
            <a:pPr>
              <a:defRPr/>
            </a:pPr>
            <a:fld id="{9E696FFB-220C-4EB6-B537-D9C8AD780086}" type="slidenum">
              <a:rPr lang="en-US" smtClean="0"/>
              <a:pPr>
                <a:defRPr/>
              </a:pPr>
              <a:t>98</a:t>
            </a:fld>
            <a:endParaRPr lang="en-US" dirty="0"/>
          </a:p>
        </p:txBody>
      </p:sp>
      <p:pic>
        <p:nvPicPr>
          <p:cNvPr id="8" name="Picture 7" descr="https://tse1.mm.bing.net/th?&amp;id=JN.%2b0y58SWXjizHIFj6c0gzj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724401"/>
            <a:ext cx="1600200" cy="1433194"/>
          </a:xfrm>
          <a:prstGeom prst="rect">
            <a:avLst/>
          </a:prstGeom>
          <a:noFill/>
          <a:ln>
            <a:noFill/>
          </a:ln>
        </p:spPr>
      </p:pic>
    </p:spTree>
    <p:extLst>
      <p:ext uri="{BB962C8B-B14F-4D97-AF65-F5344CB8AC3E}">
        <p14:creationId xmlns:p14="http://schemas.microsoft.com/office/powerpoint/2010/main" val="33185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ChangeArrowheads="1"/>
          </p:cNvSpPr>
          <p:nvPr>
            <p:ph type="title"/>
          </p:nvPr>
        </p:nvSpPr>
        <p:spPr>
          <a:xfrm>
            <a:off x="2654418" y="-274639"/>
            <a:ext cx="6194425" cy="1143000"/>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pPr algn="ctr"/>
            <a:r>
              <a:rPr lang="en-US" altLang="en-US" dirty="0">
                <a:solidFill>
                  <a:srgbClr val="FF0000"/>
                </a:solidFill>
                <a:latin typeface="Times New Roman" pitchFamily="18" charset="0"/>
                <a:cs typeface="Times New Roman" pitchFamily="18" charset="0"/>
              </a:rPr>
              <a:t/>
            </a:r>
            <a:br>
              <a:rPr lang="en-US" altLang="en-US" dirty="0">
                <a:solidFill>
                  <a:srgbClr val="FF0000"/>
                </a:solidFill>
                <a:latin typeface="Times New Roman" pitchFamily="18" charset="0"/>
                <a:cs typeface="Times New Roman" pitchFamily="18" charset="0"/>
              </a:rPr>
            </a:br>
            <a:r>
              <a:rPr lang="en-US" altLang="en-US" dirty="0">
                <a:solidFill>
                  <a:srgbClr val="FF0000"/>
                </a:solidFill>
                <a:latin typeface="Times New Roman" pitchFamily="18" charset="0"/>
                <a:cs typeface="Times New Roman" pitchFamily="18" charset="0"/>
              </a:rPr>
              <a:t/>
            </a:r>
            <a:br>
              <a:rPr lang="en-US" altLang="en-US" dirty="0">
                <a:solidFill>
                  <a:srgbClr val="FF0000"/>
                </a:solidFill>
                <a:latin typeface="Times New Roman" pitchFamily="18" charset="0"/>
                <a:cs typeface="Times New Roman" pitchFamily="18" charset="0"/>
              </a:rPr>
            </a:br>
            <a:r>
              <a:rPr lang="en-US" altLang="en-US" sz="4000" dirty="0">
                <a:solidFill>
                  <a:srgbClr val="FF0000"/>
                </a:solidFill>
                <a:latin typeface="Times New Roman" pitchFamily="18" charset="0"/>
                <a:cs typeface="Times New Roman" pitchFamily="18" charset="0"/>
              </a:rPr>
              <a:t>Safeguarding PHI</a:t>
            </a:r>
            <a:br>
              <a:rPr lang="en-US" altLang="en-US" sz="4000" dirty="0">
                <a:solidFill>
                  <a:srgbClr val="FF0000"/>
                </a:solidFill>
                <a:latin typeface="Times New Roman" pitchFamily="18" charset="0"/>
                <a:cs typeface="Times New Roman" pitchFamily="18" charset="0"/>
              </a:rPr>
            </a:br>
            <a:r>
              <a:rPr lang="en-US" altLang="en-US" sz="2700" dirty="0">
                <a:latin typeface="Times New Roman" pitchFamily="18" charset="0"/>
                <a:cs typeface="Times New Roman" pitchFamily="18" charset="0"/>
              </a:rPr>
              <a:t>Inter-Office Mail and PHI</a:t>
            </a:r>
            <a:br>
              <a:rPr lang="en-US" altLang="en-US" sz="2700" dirty="0">
                <a:latin typeface="Times New Roman" pitchFamily="18" charset="0"/>
                <a:cs typeface="Times New Roman" pitchFamily="18" charset="0"/>
              </a:rPr>
            </a:br>
            <a:r>
              <a:rPr lang="en-US" altLang="en-US" sz="2700" dirty="0">
                <a:solidFill>
                  <a:srgbClr val="FF0000"/>
                </a:solidFill>
                <a:latin typeface="Times New Roman" pitchFamily="18" charset="0"/>
                <a:cs typeface="Times New Roman" pitchFamily="18" charset="0"/>
              </a:rPr>
              <a:t/>
            </a:r>
            <a:br>
              <a:rPr lang="en-US" altLang="en-US" sz="2700" dirty="0">
                <a:solidFill>
                  <a:srgbClr val="FF0000"/>
                </a:solidFill>
                <a:latin typeface="Times New Roman" pitchFamily="18" charset="0"/>
                <a:cs typeface="Times New Roman" pitchFamily="18" charset="0"/>
              </a:rPr>
            </a:br>
            <a:endParaRPr lang="en-US" altLang="en-US" sz="2700" dirty="0">
              <a:solidFill>
                <a:srgbClr val="FF0000"/>
              </a:solidFill>
              <a:latin typeface="Times New Roman" pitchFamily="18" charset="0"/>
              <a:cs typeface="Times New Roman" pitchFamily="18" charset="0"/>
            </a:endParaRPr>
          </a:p>
        </p:txBody>
      </p:sp>
      <p:sp>
        <p:nvSpPr>
          <p:cNvPr id="536579" name="Rectangle 3"/>
          <p:cNvSpPr>
            <a:spLocks noGrp="1" noChangeArrowheads="1"/>
          </p:cNvSpPr>
          <p:nvPr>
            <p:ph idx="1"/>
          </p:nvPr>
        </p:nvSpPr>
        <p:spPr>
          <a:xfrm>
            <a:off x="1981200" y="1981200"/>
            <a:ext cx="8229600" cy="2743200"/>
          </a:xfrm>
        </p:spPr>
        <p:txBody>
          <a:bodyPr/>
          <a:lstStyle/>
          <a:p>
            <a:pPr marL="622300" indent="-622300"/>
            <a:r>
              <a:rPr lang="en-US" altLang="en-US" dirty="0">
                <a:latin typeface="Times New Roman" pitchFamily="18" charset="0"/>
                <a:cs typeface="Times New Roman" pitchFamily="18" charset="0"/>
              </a:rPr>
              <a:t>Send all PHI in sealed Inter-Office envelopes</a:t>
            </a:r>
          </a:p>
          <a:p>
            <a:pPr marL="1311275" lvl="1" indent="-574675"/>
            <a:r>
              <a:rPr lang="en-US" altLang="en-US" dirty="0">
                <a:latin typeface="Times New Roman" pitchFamily="18" charset="0"/>
                <a:cs typeface="Times New Roman" pitchFamily="18" charset="0"/>
              </a:rPr>
              <a:t>Verify all PHI was removed from the envelope before stuffing it</a:t>
            </a:r>
          </a:p>
          <a:p>
            <a:pPr marL="1311275" lvl="1" indent="-574675"/>
            <a:r>
              <a:rPr lang="en-US" altLang="en-US" dirty="0">
                <a:latin typeface="Times New Roman" pitchFamily="18" charset="0"/>
                <a:cs typeface="Times New Roman" pitchFamily="18" charset="0"/>
              </a:rPr>
              <a:t>Address to correct individual and department</a:t>
            </a:r>
          </a:p>
          <a:p>
            <a:pPr marL="1311275" lvl="1" indent="-574675"/>
            <a:r>
              <a:rPr lang="en-US" altLang="en-US" dirty="0">
                <a:latin typeface="Times New Roman" pitchFamily="18" charset="0"/>
                <a:cs typeface="Times New Roman" pitchFamily="18" charset="0"/>
              </a:rPr>
              <a:t>Mark the envelope “confidential”</a:t>
            </a:r>
          </a:p>
          <a:p>
            <a:pPr marL="1311275" lvl="1" indent="-574675"/>
            <a:r>
              <a:rPr lang="en-US" altLang="en-US" dirty="0">
                <a:latin typeface="Times New Roman" pitchFamily="18" charset="0"/>
                <a:cs typeface="Times New Roman" pitchFamily="18" charset="0"/>
              </a:rPr>
              <a:t>Confirm you are sending correct PHI – documents  may be transposed in next department.</a:t>
            </a:r>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a:xfrm>
            <a:off x="9982201" y="6408739"/>
            <a:ext cx="555625" cy="365125"/>
          </a:xfrm>
        </p:spPr>
        <p:txBody>
          <a:bodyPr/>
          <a:lstStyle/>
          <a:p>
            <a:pPr>
              <a:defRPr/>
            </a:pPr>
            <a:fld id="{9E696FFB-220C-4EB6-B537-D9C8AD780086}" type="slidenum">
              <a:rPr lang="en-US" smtClean="0"/>
              <a:pPr>
                <a:defRPr/>
              </a:pPr>
              <a:t>99</a:t>
            </a:fld>
            <a:endParaRPr lang="en-US" dirty="0"/>
          </a:p>
        </p:txBody>
      </p:sp>
      <p:pic>
        <p:nvPicPr>
          <p:cNvPr id="9" name="Picture 8" descr="https://tse1.mm.bing.net/th?&amp;id=JN.COObQcIDvADw6XnhMB0yHg&amp;w=300&amp;h=300&amp;c=0&amp;pid=1.9&amp;rs=0&amp;p=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4572001"/>
            <a:ext cx="1828800" cy="1682115"/>
          </a:xfrm>
          <a:prstGeom prst="rect">
            <a:avLst/>
          </a:prstGeom>
          <a:noFill/>
          <a:ln>
            <a:noFill/>
          </a:ln>
        </p:spPr>
      </p:pic>
    </p:spTree>
    <p:extLst>
      <p:ext uri="{BB962C8B-B14F-4D97-AF65-F5344CB8AC3E}">
        <p14:creationId xmlns:p14="http://schemas.microsoft.com/office/powerpoint/2010/main" val="13047537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375</TotalTime>
  <Words>9786</Words>
  <Application>Microsoft Office PowerPoint</Application>
  <PresentationFormat>Widescreen</PresentationFormat>
  <Paragraphs>1096</Paragraphs>
  <Slides>139</Slides>
  <Notes>127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139</vt:i4>
      </vt:variant>
    </vt:vector>
  </HeadingPairs>
  <TitlesOfParts>
    <vt:vector size="151" baseType="lpstr">
      <vt:lpstr>ＭＳ Ｐゴシック</vt:lpstr>
      <vt:lpstr>SimSun</vt:lpstr>
      <vt:lpstr>Arial</vt:lpstr>
      <vt:lpstr>Calibri</vt:lpstr>
      <vt:lpstr>Times</vt:lpstr>
      <vt:lpstr>Times New Roman</vt:lpstr>
      <vt:lpstr>Trebuchet MS</vt:lpstr>
      <vt:lpstr>Verdana</vt:lpstr>
      <vt:lpstr>Wingdings</vt:lpstr>
      <vt:lpstr>Wingdings 2</vt:lpstr>
      <vt:lpstr>Wingdings 3</vt:lpstr>
      <vt:lpstr>Facet</vt:lpstr>
      <vt:lpstr>Welcome to the</vt:lpstr>
      <vt:lpstr>PowerPoint Presentation</vt:lpstr>
      <vt:lpstr>Section I</vt:lpstr>
      <vt:lpstr>What is HIPAA?</vt:lpstr>
      <vt:lpstr> What is HIPAA?</vt:lpstr>
      <vt:lpstr> Privacy Rule </vt:lpstr>
      <vt:lpstr>Security Rule</vt:lpstr>
      <vt:lpstr>Electronic Data Exchange (EDI)</vt:lpstr>
      <vt:lpstr>Why Comply With HIPAA?</vt:lpstr>
      <vt:lpstr>HIPAA Regulations</vt:lpstr>
      <vt:lpstr>PowerPoint Presentation</vt:lpstr>
      <vt:lpstr>Why is Privacy and Security Training Important?</vt:lpstr>
      <vt:lpstr> Why is Privacy and Security Training Important? </vt:lpstr>
      <vt:lpstr>Section III</vt:lpstr>
      <vt:lpstr>HIPAA Definitions</vt:lpstr>
      <vt:lpstr>What Does PHI Include?</vt:lpstr>
      <vt:lpstr>PowerPoint Presentation</vt:lpstr>
      <vt:lpstr>What Are Some Examples of Patient Identifiers?</vt:lpstr>
      <vt:lpstr>HIPAA Definitions</vt:lpstr>
      <vt:lpstr>HIPAA Definitions</vt:lpstr>
      <vt:lpstr>What is Treatment, Payment and Health Care Operations (TPO)?</vt:lpstr>
      <vt:lpstr>Section IV</vt:lpstr>
      <vt:lpstr>Why Do You Need to Protect PHI? </vt:lpstr>
      <vt:lpstr>Who or What Protects PHI?</vt:lpstr>
      <vt:lpstr>Enforcement</vt:lpstr>
      <vt:lpstr>Section V </vt:lpstr>
      <vt:lpstr>HIPAA Regulations</vt:lpstr>
      <vt:lpstr>Patient Rights Notice of Privacy Practices (NPP)</vt:lpstr>
      <vt:lpstr>Patient Rights Request Alternate Communication</vt:lpstr>
      <vt:lpstr>Patient Rights Special Access Request</vt:lpstr>
      <vt:lpstr>Patient Rights Request Amendment</vt:lpstr>
      <vt:lpstr>Patient Rights Request Restriction</vt:lpstr>
      <vt:lpstr>Patient Rights Accounting of Disclosures</vt:lpstr>
      <vt:lpstr> Patient Rights Accounting of Disclosures (cont’d)</vt:lpstr>
      <vt:lpstr>Section VI </vt:lpstr>
      <vt:lpstr>Personnel Designation Privacy Officer</vt:lpstr>
      <vt:lpstr>Training</vt:lpstr>
      <vt:lpstr>Safeguards</vt:lpstr>
      <vt:lpstr>Patient Right File Privacy Complaint</vt:lpstr>
      <vt:lpstr>Sanctions</vt:lpstr>
      <vt:lpstr>Mitigation</vt:lpstr>
      <vt:lpstr>Refraining From  Intimidating or Retaliatory Acts</vt:lpstr>
      <vt:lpstr>Waiver of Rights</vt:lpstr>
      <vt:lpstr>Policies and Procedures</vt:lpstr>
      <vt:lpstr>Definition of PHI Misuse</vt:lpstr>
      <vt:lpstr>Types of Privacy Violations</vt:lpstr>
      <vt:lpstr>Section VII</vt:lpstr>
      <vt:lpstr>Breach Notification</vt:lpstr>
      <vt:lpstr>Breach Notification Risk Assessment</vt:lpstr>
      <vt:lpstr>Breach Notification Risk Assessment Factor #1</vt:lpstr>
      <vt:lpstr>Breach Notification Risk Assessment Factor #2</vt:lpstr>
      <vt:lpstr>Breach Notification Risk Assessment Factor #3</vt:lpstr>
      <vt:lpstr>Breach Notification Risk Assessment Factor #4</vt:lpstr>
      <vt:lpstr>Breach Notification Risk Assessment Conclusion</vt:lpstr>
      <vt:lpstr>Breach Notification When Risk Assessment Not Required</vt:lpstr>
      <vt:lpstr>Breach Notification Safe Harbor</vt:lpstr>
      <vt:lpstr>Breach Notification Discovery of Breach</vt:lpstr>
      <vt:lpstr>How Do Privacy Violations Happen?</vt:lpstr>
      <vt:lpstr>PowerPoint Presentation</vt:lpstr>
      <vt:lpstr>Release of Information (ROI)</vt:lpstr>
      <vt:lpstr>Release of Information When Needed, Elements of a Valid Authorization</vt:lpstr>
      <vt:lpstr>Release of Information Elements of a Valid Authorization (cont’d)</vt:lpstr>
      <vt:lpstr>Release of Information An Authorization Mishap</vt:lpstr>
      <vt:lpstr>Release of Information  When Authorization Not Required</vt:lpstr>
      <vt:lpstr>Release of Information Permitted Uses and Disclosures of PHI Without Authorization</vt:lpstr>
      <vt:lpstr>Release of Information When Authorization Is and Is Not Required</vt:lpstr>
      <vt:lpstr>Release of Information  Restrictions and Alerts</vt:lpstr>
      <vt:lpstr>Release of Information Identity Verification of Non-Patient Requestor</vt:lpstr>
      <vt:lpstr>Release of Information Individual Needs to Find Patient In Any Setting</vt:lpstr>
      <vt:lpstr>Release of Information Minimum Necessary</vt:lpstr>
      <vt:lpstr>Release of Information Documentation</vt:lpstr>
      <vt:lpstr>Release of Information  Documentation (cont’d)</vt:lpstr>
      <vt:lpstr>Release of Information Process</vt:lpstr>
      <vt:lpstr>Release of Information Family and Friends</vt:lpstr>
      <vt:lpstr>Release of Information Divorced Parents</vt:lpstr>
      <vt:lpstr>Release of Information Legal Guardians</vt:lpstr>
      <vt:lpstr>Release of Information Step-Parents</vt:lpstr>
      <vt:lpstr>Release of Information Foster Parents</vt:lpstr>
      <vt:lpstr>Release of Information Power of Attorney</vt:lpstr>
      <vt:lpstr>Release of Information To Another Facility </vt:lpstr>
      <vt:lpstr>Release of Information Leaving Messages </vt:lpstr>
      <vt:lpstr>Release of Information Item Pick Up</vt:lpstr>
      <vt:lpstr>Release of Information Faxing PHI</vt:lpstr>
      <vt:lpstr>Release of Information E-Mail An Either/Or Scenario Decided by Your Organization</vt:lpstr>
      <vt:lpstr>Release of Information E-Mail An Either/Or Scenario Decided by Your Organization</vt:lpstr>
      <vt:lpstr>PowerPoint Presentation</vt:lpstr>
      <vt:lpstr>HIPAA Security Rule</vt:lpstr>
      <vt:lpstr>How We Apply the Security Rule</vt:lpstr>
      <vt:lpstr>How We Apply the Security Rule Policies and Procedures</vt:lpstr>
      <vt:lpstr>How We Apply the Security Rule ePHI Access</vt:lpstr>
      <vt:lpstr>PowerPoint Presentation</vt:lpstr>
      <vt:lpstr>Safeguarding PHI Confidentiality  </vt:lpstr>
      <vt:lpstr>Safeguarding PHI Availability </vt:lpstr>
      <vt:lpstr>Safeguarding PHI Integrity </vt:lpstr>
      <vt:lpstr>Safeguarding PHI Family, Friends, You and PHI </vt:lpstr>
      <vt:lpstr>Safeguarding PHI Media and PHI </vt:lpstr>
      <vt:lpstr>Safeguarding PHI Delivery of PHI</vt:lpstr>
      <vt:lpstr>Safeguarding PHI Transporting PHI Offsite</vt:lpstr>
      <vt:lpstr>  Safeguarding PHI Inter-Office Mail and PHI  </vt:lpstr>
      <vt:lpstr>Safeguarding PHI Paper </vt:lpstr>
      <vt:lpstr>Safeguarding PHI Disposal</vt:lpstr>
      <vt:lpstr>PowerPoint Presentation</vt:lpstr>
      <vt:lpstr>Business Associate Agreements</vt:lpstr>
      <vt:lpstr> Business Associates Include </vt:lpstr>
      <vt:lpstr>Business Associates (cont’d)</vt:lpstr>
      <vt:lpstr>Business Associates (cont’d)  Requirements</vt:lpstr>
      <vt:lpstr>Other Confidentiality Agreements</vt:lpstr>
      <vt:lpstr>Section XII</vt:lpstr>
      <vt:lpstr>HIPAA and Your Role </vt:lpstr>
      <vt:lpstr>  HIPAA Violations   </vt:lpstr>
      <vt:lpstr>Incidental Violations</vt:lpstr>
      <vt:lpstr>Accidental Violations</vt:lpstr>
      <vt:lpstr>Intentional Violations</vt:lpstr>
      <vt:lpstr>Reporting HIPAA Violations </vt:lpstr>
      <vt:lpstr>It’s Important!  You Must Report HIPAA Violations</vt:lpstr>
      <vt:lpstr>Patient Complaints</vt:lpstr>
      <vt:lpstr>   Section XIII</vt:lpstr>
      <vt:lpstr>IT’S CONFIDENTIAL</vt:lpstr>
      <vt:lpstr>Extends to Juvenile Law and Placement</vt:lpstr>
      <vt:lpstr>EXCEPTIONS for Juvenille</vt:lpstr>
      <vt:lpstr>MANDATORY REPORTING</vt:lpstr>
      <vt:lpstr>ADDITIONAL REQUIREMENTS FOR PROVIDERS IN NEVADA</vt:lpstr>
      <vt:lpstr>Section XIV</vt:lpstr>
      <vt:lpstr>Recent Changes Under the Final Rule</vt:lpstr>
      <vt:lpstr>Consent Options</vt:lpstr>
      <vt:lpstr>Qualified Service Organization</vt:lpstr>
      <vt:lpstr>Security of Records</vt:lpstr>
      <vt:lpstr>New Definitions</vt:lpstr>
      <vt:lpstr>Generally…</vt:lpstr>
      <vt:lpstr>Section XV</vt:lpstr>
      <vt:lpstr>I Got the Fever! And I Got Here First</vt:lpstr>
      <vt:lpstr>I Know Something You Don’t Know!</vt:lpstr>
      <vt:lpstr>I Was Just Concerned!</vt:lpstr>
      <vt:lpstr>I Just Needed a Gallon of Milk!</vt:lpstr>
      <vt:lpstr>As The World Turns</vt:lpstr>
      <vt:lpstr>I Have a Right to Know!</vt:lpstr>
      <vt:lpstr>No Harm No Foul?</vt:lpstr>
      <vt:lpstr>How Much is Too Much?</vt:lpstr>
      <vt:lpstr>Cool Stuff to Personalize My Computer Are These Good Ideas?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Ijames</dc:creator>
  <cp:lastModifiedBy>Jamie L Duhart</cp:lastModifiedBy>
  <cp:revision>28</cp:revision>
  <dcterms:created xsi:type="dcterms:W3CDTF">2017-01-10T06:52:47Z</dcterms:created>
  <dcterms:modified xsi:type="dcterms:W3CDTF">2017-11-03T17:48:41Z</dcterms:modified>
</cp:coreProperties>
</file>