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4" r:id="rId3"/>
    <p:sldId id="296" r:id="rId4"/>
    <p:sldId id="297" r:id="rId5"/>
    <p:sldId id="257" r:id="rId6"/>
    <p:sldId id="258" r:id="rId7"/>
    <p:sldId id="273" r:id="rId8"/>
    <p:sldId id="279" r:id="rId9"/>
    <p:sldId id="261" r:id="rId10"/>
    <p:sldId id="270" r:id="rId11"/>
    <p:sldId id="262" r:id="rId12"/>
    <p:sldId id="264" r:id="rId13"/>
    <p:sldId id="265" r:id="rId14"/>
    <p:sldId id="259" r:id="rId15"/>
    <p:sldId id="284" r:id="rId16"/>
    <p:sldId id="311" r:id="rId17"/>
    <p:sldId id="301" r:id="rId18"/>
    <p:sldId id="302" r:id="rId19"/>
    <p:sldId id="303" r:id="rId20"/>
    <p:sldId id="283" r:id="rId21"/>
    <p:sldId id="266" r:id="rId22"/>
    <p:sldId id="260" r:id="rId23"/>
    <p:sldId id="285" r:id="rId24"/>
    <p:sldId id="289" r:id="rId25"/>
    <p:sldId id="290" r:id="rId26"/>
    <p:sldId id="291" r:id="rId27"/>
    <p:sldId id="292" r:id="rId28"/>
    <p:sldId id="267" r:id="rId29"/>
    <p:sldId id="288" r:id="rId30"/>
    <p:sldId id="274" r:id="rId31"/>
    <p:sldId id="293" r:id="rId32"/>
    <p:sldId id="275" r:id="rId33"/>
    <p:sldId id="286" r:id="rId34"/>
    <p:sldId id="307" r:id="rId35"/>
    <p:sldId id="295" r:id="rId36"/>
    <p:sldId id="308" r:id="rId37"/>
    <p:sldId id="309" r:id="rId38"/>
    <p:sldId id="310" r:id="rId39"/>
    <p:sldId id="312" r:id="rId40"/>
  </p:sldIdLst>
  <p:sldSz cx="12192000" cy="6858000"/>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10A97F-666C-4947-866C-186C77A7D0FA}">
          <p14:sldIdLst>
            <p14:sldId id="256"/>
            <p14:sldId id="294"/>
            <p14:sldId id="296"/>
            <p14:sldId id="297"/>
            <p14:sldId id="257"/>
            <p14:sldId id="258"/>
            <p14:sldId id="273"/>
            <p14:sldId id="279"/>
            <p14:sldId id="261"/>
            <p14:sldId id="270"/>
            <p14:sldId id="262"/>
            <p14:sldId id="264"/>
            <p14:sldId id="265"/>
            <p14:sldId id="259"/>
            <p14:sldId id="284"/>
            <p14:sldId id="311"/>
            <p14:sldId id="301"/>
            <p14:sldId id="302"/>
            <p14:sldId id="303"/>
            <p14:sldId id="283"/>
            <p14:sldId id="266"/>
            <p14:sldId id="260"/>
            <p14:sldId id="285"/>
            <p14:sldId id="289"/>
            <p14:sldId id="290"/>
            <p14:sldId id="291"/>
            <p14:sldId id="292"/>
            <p14:sldId id="267"/>
            <p14:sldId id="288"/>
            <p14:sldId id="274"/>
            <p14:sldId id="293"/>
            <p14:sldId id="275"/>
            <p14:sldId id="286"/>
            <p14:sldId id="307"/>
            <p14:sldId id="295"/>
            <p14:sldId id="308"/>
            <p14:sldId id="309"/>
            <p14:sldId id="310"/>
            <p14:sldId id="312"/>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79" d="100"/>
          <a:sy n="79" d="100"/>
        </p:scale>
        <p:origin x="120" y="7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3/20/2018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3/20/2018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3/20/2018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3/20/2018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3/20/2018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3/20/2018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3/20/2018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3/20/2018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3/20/2018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3/20/2018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3/20/2018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3/20/2018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Recovery </a:t>
            </a:r>
            <a:r>
              <a:rPr lang="en-US" dirty="0" smtClean="0"/>
              <a:t>2018</a:t>
            </a:r>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6528384" y="1483108"/>
            <a:ext cx="4579305" cy="1955449"/>
          </a:xfrm>
          <a:prstGeom prst="rect">
            <a:avLst/>
          </a:prstGeom>
        </p:spPr>
      </p:pic>
      <p:pic>
        <p:nvPicPr>
          <p:cNvPr id="8" name="Picture 7"/>
          <p:cNvPicPr>
            <a:picLocks noChangeAspect="1"/>
          </p:cNvPicPr>
          <p:nvPr/>
        </p:nvPicPr>
        <p:blipFill>
          <a:blip r:embed="rId3"/>
          <a:stretch>
            <a:fillRect/>
          </a:stretch>
        </p:blipFill>
        <p:spPr>
          <a:xfrm>
            <a:off x="1358155" y="1888277"/>
            <a:ext cx="4762913" cy="746825"/>
          </a:xfrm>
          <a:prstGeom prst="rect">
            <a:avLst/>
          </a:prstGeom>
        </p:spPr>
      </p:pic>
    </p:spTree>
    <p:extLst>
      <p:ext uri="{BB962C8B-B14F-4D97-AF65-F5344CB8AC3E}">
        <p14:creationId xmlns:p14="http://schemas.microsoft.com/office/powerpoint/2010/main" val="2663820402"/>
      </p:ext>
    </p:extLst>
  </p:cSld>
  <p:clrMapOvr>
    <a:masterClrMapping/>
  </p:clrMapOvr>
  <mc:AlternateContent xmlns:mc="http://schemas.openxmlformats.org/markup-compatibility/2006" xmlns:p14="http://schemas.microsoft.com/office/powerpoint/2010/main">
    <mc:Choice Requires="p14">
      <p:transition spd="slow" p14:dur="10000" advClick="0" advTm="30150"/>
    </mc:Choice>
    <mc:Fallback xmlns="">
      <p:transition spd="slow" advClick="0" advTm="30150"/>
    </mc:Fallback>
  </mc:AlternateContent>
  <p:extLst mod="1">
    <p:ext uri="{E180D4A7-C9FB-4DFB-919C-405C955672EB}">
      <p14:showEvtLst xmlns:p14="http://schemas.microsoft.com/office/powerpoint/2010/main">
        <p14:playEvt time="1" objId="4"/>
        <p14:pauseEvt time="1527" objId="4"/>
        <p14:seekEvt time="1527" objId="4" seek="1484"/>
        <p14:resumeEvt time="172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355" y="622300"/>
            <a:ext cx="8825658" cy="6057900"/>
          </a:xfrm>
        </p:spPr>
        <p:txBody>
          <a:bodyPr/>
          <a:lstStyle/>
          <a:p>
            <a:r>
              <a:rPr lang="en-US" sz="1400" b="1" dirty="0">
                <a:solidFill>
                  <a:schemeClr val="bg1"/>
                </a:solidFill>
              </a:rPr>
              <a:t>Primary </a:t>
            </a:r>
            <a:br>
              <a:rPr lang="en-US" sz="1400" b="1" dirty="0">
                <a:solidFill>
                  <a:schemeClr val="bg1"/>
                </a:solidFill>
              </a:rPr>
            </a:br>
            <a:r>
              <a:rPr lang="en-US" sz="1400" dirty="0">
                <a:solidFill>
                  <a:schemeClr val="bg1"/>
                </a:solidFill>
              </a:rPr>
              <a:t>It has its own symptoms which are identifiable across the population of its victims.</a:t>
            </a:r>
            <a:br>
              <a:rPr lang="en-US" sz="1400" dirty="0">
                <a:solidFill>
                  <a:schemeClr val="bg1"/>
                </a:solidFill>
              </a:rPr>
            </a:br>
            <a:r>
              <a:rPr lang="en-US" sz="1400" dirty="0">
                <a:solidFill>
                  <a:schemeClr val="bg1"/>
                </a:solidFill>
              </a:rPr>
              <a:t>It has a predictable prognosis if the addiction-prone individual continues to use chemicals.</a:t>
            </a:r>
            <a:br>
              <a:rPr lang="en-US" sz="1400" dirty="0">
                <a:solidFill>
                  <a:schemeClr val="bg1"/>
                </a:solidFill>
              </a:rPr>
            </a:br>
            <a:r>
              <a:rPr lang="en-US" sz="1400" dirty="0">
                <a:solidFill>
                  <a:schemeClr val="bg1"/>
                </a:solidFill>
              </a:rPr>
              <a:t>It is not a symptom of a more serious problem.</a:t>
            </a:r>
            <a:br>
              <a:rPr lang="en-US" sz="1400" dirty="0">
                <a:solidFill>
                  <a:schemeClr val="bg1"/>
                </a:solidFill>
              </a:rPr>
            </a:br>
            <a:r>
              <a:rPr lang="en-US" sz="1400" dirty="0">
                <a:solidFill>
                  <a:schemeClr val="bg1"/>
                </a:solidFill>
              </a:rPr>
              <a:t/>
            </a:r>
            <a:br>
              <a:rPr lang="en-US" sz="1400" dirty="0">
                <a:solidFill>
                  <a:schemeClr val="bg1"/>
                </a:solidFill>
              </a:rPr>
            </a:br>
            <a:r>
              <a:rPr lang="en-US" sz="1400" b="1" dirty="0">
                <a:solidFill>
                  <a:schemeClr val="bg1"/>
                </a:solidFill>
              </a:rPr>
              <a:t>Chronic</a:t>
            </a:r>
            <a:r>
              <a:rPr lang="en-US" sz="1400" dirty="0">
                <a:solidFill>
                  <a:schemeClr val="bg1"/>
                </a:solidFill>
              </a:rPr>
              <a:t/>
            </a:r>
            <a:br>
              <a:rPr lang="en-US" sz="1400" dirty="0">
                <a:solidFill>
                  <a:schemeClr val="bg1"/>
                </a:solidFill>
              </a:rPr>
            </a:br>
            <a:r>
              <a:rPr lang="en-US" sz="1400" dirty="0">
                <a:solidFill>
                  <a:schemeClr val="bg1"/>
                </a:solidFill>
              </a:rPr>
              <a:t>There is no known cure.</a:t>
            </a:r>
            <a:br>
              <a:rPr lang="en-US" sz="1400" dirty="0">
                <a:solidFill>
                  <a:schemeClr val="bg1"/>
                </a:solidFill>
              </a:rPr>
            </a:br>
            <a:r>
              <a:rPr lang="en-US" sz="1400" dirty="0">
                <a:solidFill>
                  <a:schemeClr val="bg1"/>
                </a:solidFill>
              </a:rPr>
              <a:t>The victim is always susceptible to pathologic chemical use even after years of abstinence.</a:t>
            </a:r>
            <a:br>
              <a:rPr lang="en-US" sz="1400" dirty="0">
                <a:solidFill>
                  <a:schemeClr val="bg1"/>
                </a:solidFill>
              </a:rPr>
            </a:br>
            <a:r>
              <a:rPr lang="en-US" sz="1400" dirty="0">
                <a:solidFill>
                  <a:schemeClr val="bg1"/>
                </a:solidFill>
              </a:rPr>
              <a:t>The symptoms of the disease can be arrested.</a:t>
            </a:r>
            <a:br>
              <a:rPr lang="en-US" sz="1400" dirty="0">
                <a:solidFill>
                  <a:schemeClr val="bg1"/>
                </a:solidFill>
              </a:rPr>
            </a:br>
            <a:r>
              <a:rPr lang="en-US" sz="1400" dirty="0">
                <a:solidFill>
                  <a:schemeClr val="bg1"/>
                </a:solidFill>
              </a:rPr>
              <a:t/>
            </a:r>
            <a:br>
              <a:rPr lang="en-US" sz="1400" dirty="0">
                <a:solidFill>
                  <a:schemeClr val="bg1"/>
                </a:solidFill>
              </a:rPr>
            </a:br>
            <a:r>
              <a:rPr lang="en-US" sz="1400" b="1" dirty="0">
                <a:solidFill>
                  <a:schemeClr val="bg1"/>
                </a:solidFill>
              </a:rPr>
              <a:t>Genetic</a:t>
            </a:r>
            <a:br>
              <a:rPr lang="en-US" sz="1400" b="1" dirty="0">
                <a:solidFill>
                  <a:schemeClr val="bg1"/>
                </a:solidFill>
              </a:rPr>
            </a:br>
            <a:r>
              <a:rPr lang="en-US" sz="1400" dirty="0">
                <a:solidFill>
                  <a:schemeClr val="bg1"/>
                </a:solidFill>
              </a:rPr>
              <a:t>multiple lines of research show that addiction is influenced by genes.</a:t>
            </a:r>
            <a:br>
              <a:rPr lang="en-US" sz="1400" dirty="0">
                <a:solidFill>
                  <a:schemeClr val="bg1"/>
                </a:solidFill>
              </a:rPr>
            </a:br>
            <a:r>
              <a:rPr lang="en-US" sz="1400" b="1" dirty="0">
                <a:solidFill>
                  <a:schemeClr val="bg1"/>
                </a:solidFill>
              </a:rPr>
              <a:t/>
            </a:r>
            <a:br>
              <a:rPr lang="en-US" sz="1400" b="1" dirty="0">
                <a:solidFill>
                  <a:schemeClr val="bg1"/>
                </a:solidFill>
              </a:rPr>
            </a:br>
            <a:r>
              <a:rPr lang="en-US" sz="1400" b="1" dirty="0">
                <a:solidFill>
                  <a:schemeClr val="bg1"/>
                </a:solidFill>
              </a:rPr>
              <a:t>Progressive</a:t>
            </a:r>
            <a:br>
              <a:rPr lang="en-US" sz="1400" b="1" dirty="0">
                <a:solidFill>
                  <a:schemeClr val="bg1"/>
                </a:solidFill>
              </a:rPr>
            </a:br>
            <a:r>
              <a:rPr lang="en-US" sz="1400" dirty="0">
                <a:solidFill>
                  <a:schemeClr val="bg1"/>
                </a:solidFill>
              </a:rPr>
              <a:t>A long-term plateau of observable symptoms is not possible.</a:t>
            </a:r>
            <a:br>
              <a:rPr lang="en-US" sz="1400" dirty="0">
                <a:solidFill>
                  <a:schemeClr val="bg1"/>
                </a:solidFill>
              </a:rPr>
            </a:br>
            <a:r>
              <a:rPr lang="en-US" sz="1400" dirty="0">
                <a:solidFill>
                  <a:schemeClr val="bg1"/>
                </a:solidFill>
              </a:rPr>
              <a:t>The physical, emotional, and spiritual symptoms become worse when chemical use continues.</a:t>
            </a:r>
            <a:br>
              <a:rPr lang="en-US" sz="1400" dirty="0">
                <a:solidFill>
                  <a:schemeClr val="bg1"/>
                </a:solidFill>
              </a:rPr>
            </a:br>
            <a:r>
              <a:rPr lang="en-US" sz="1400" dirty="0">
                <a:solidFill>
                  <a:schemeClr val="bg1"/>
                </a:solidFill>
              </a:rPr>
              <a:t>The physiological tolerance for the chemical can increase or dramatically decrease even during abstinence.</a:t>
            </a:r>
            <a:br>
              <a:rPr lang="en-US" sz="1400" dirty="0">
                <a:solidFill>
                  <a:schemeClr val="bg1"/>
                </a:solidFill>
              </a:rPr>
            </a:br>
            <a:r>
              <a:rPr lang="en-US" sz="1400" dirty="0">
                <a:solidFill>
                  <a:schemeClr val="bg1"/>
                </a:solidFill>
              </a:rPr>
              <a:t/>
            </a:r>
            <a:br>
              <a:rPr lang="en-US" sz="1400" dirty="0">
                <a:solidFill>
                  <a:schemeClr val="bg1"/>
                </a:solidFill>
              </a:rPr>
            </a:br>
            <a:r>
              <a:rPr lang="en-US" sz="1400" b="1" dirty="0">
                <a:solidFill>
                  <a:schemeClr val="bg1"/>
                </a:solidFill>
              </a:rPr>
              <a:t>Fatal</a:t>
            </a:r>
            <a:br>
              <a:rPr lang="en-US" sz="1400" b="1" dirty="0">
                <a:solidFill>
                  <a:schemeClr val="bg1"/>
                </a:solidFill>
              </a:rPr>
            </a:br>
            <a:r>
              <a:rPr lang="en-US" sz="1400" dirty="0">
                <a:solidFill>
                  <a:schemeClr val="bg1"/>
                </a:solidFill>
              </a:rPr>
              <a:t>It is a terminal illness unless the chemical use is permanently stopped.</a:t>
            </a:r>
            <a:br>
              <a:rPr lang="en-US" sz="1400" dirty="0">
                <a:solidFill>
                  <a:schemeClr val="bg1"/>
                </a:solidFill>
              </a:rPr>
            </a:br>
            <a:r>
              <a:rPr lang="en-US" sz="1400" dirty="0">
                <a:solidFill>
                  <a:schemeClr val="bg1"/>
                </a:solidFill>
              </a:rPr>
              <a:t>Chemical dependency deaths are often misrepresented on death certificates.</a:t>
            </a:r>
            <a:br>
              <a:rPr lang="en-US" sz="1400" dirty="0">
                <a:solidFill>
                  <a:schemeClr val="bg1"/>
                </a:solidFill>
              </a:rPr>
            </a:br>
            <a:r>
              <a:rPr lang="en-US" sz="1400" dirty="0">
                <a:solidFill>
                  <a:schemeClr val="bg1"/>
                </a:solidFill>
              </a:rPr>
              <a:t>Physical deterioration (heart disease, strokes, blood pressure problems, etc.)</a:t>
            </a:r>
            <a:br>
              <a:rPr lang="en-US" sz="1400" dirty="0">
                <a:solidFill>
                  <a:schemeClr val="bg1"/>
                </a:solidFill>
              </a:rPr>
            </a:br>
            <a:r>
              <a:rPr lang="en-US" sz="1400" dirty="0">
                <a:solidFill>
                  <a:schemeClr val="bg1"/>
                </a:solidFill>
              </a:rPr>
              <a:t>Accidents while under the influence of chemicals.</a:t>
            </a:r>
            <a:br>
              <a:rPr lang="en-US" sz="1400" dirty="0">
                <a:solidFill>
                  <a:schemeClr val="bg1"/>
                </a:solidFill>
              </a:rPr>
            </a:br>
            <a:r>
              <a:rPr lang="en-US" sz="1400" dirty="0">
                <a:solidFill>
                  <a:schemeClr val="bg1"/>
                </a:solidFill>
              </a:rPr>
              <a:t>Suicides.</a:t>
            </a:r>
            <a:r>
              <a:rPr lang="en-US" sz="3200" dirty="0"/>
              <a:t/>
            </a:r>
            <a:br>
              <a:rPr lang="en-US" sz="3200" dirty="0"/>
            </a:br>
            <a:endParaRPr lang="en-US" sz="3200" dirty="0"/>
          </a:p>
        </p:txBody>
      </p:sp>
      <p:sp>
        <p:nvSpPr>
          <p:cNvPr id="3" name="Subtitle 2"/>
          <p:cNvSpPr>
            <a:spLocks noGrp="1"/>
          </p:cNvSpPr>
          <p:nvPr>
            <p:ph type="subTitle" idx="1"/>
          </p:nvPr>
        </p:nvSpPr>
        <p:spPr>
          <a:xfrm>
            <a:off x="1053355" y="139700"/>
            <a:ext cx="8825658" cy="279400"/>
          </a:xfrm>
        </p:spPr>
        <p:txBody>
          <a:bodyPr>
            <a:normAutofit fontScale="85000" lnSpcReduction="20000"/>
          </a:bodyPr>
          <a:lstStyle/>
          <a:p>
            <a:endParaRPr lang="en-US" dirty="0"/>
          </a:p>
        </p:txBody>
      </p:sp>
    </p:spTree>
    <p:extLst>
      <p:ext uri="{BB962C8B-B14F-4D97-AF65-F5344CB8AC3E}">
        <p14:creationId xmlns:p14="http://schemas.microsoft.com/office/powerpoint/2010/main" val="2607240043"/>
      </p:ext>
    </p:extLst>
  </p:cSld>
  <p:clrMapOvr>
    <a:masterClrMapping/>
  </p:clrMapOvr>
  <mc:AlternateContent xmlns:mc="http://schemas.openxmlformats.org/markup-compatibility/2006" xmlns:p14="http://schemas.microsoft.com/office/powerpoint/2010/main">
    <mc:Choice Requires="p14">
      <p:transition spd="slow" p14:dur="2000" advClick="0" advTm="2401"/>
    </mc:Choice>
    <mc:Fallback xmlns="">
      <p:transition spd="slow" advClick="0" advTm="24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Definition of Addiction</a:t>
            </a:r>
          </a:p>
        </p:txBody>
      </p:sp>
      <p:sp>
        <p:nvSpPr>
          <p:cNvPr id="3" name="Content Placeholder 2"/>
          <p:cNvSpPr>
            <a:spLocks noGrp="1"/>
          </p:cNvSpPr>
          <p:nvPr>
            <p:ph idx="1"/>
          </p:nvPr>
        </p:nvSpPr>
        <p:spPr>
          <a:xfrm>
            <a:off x="836024" y="2364377"/>
            <a:ext cx="10371908" cy="4140925"/>
          </a:xfrm>
        </p:spPr>
        <p:txBody>
          <a:bodyPr>
            <a:normAutofit/>
          </a:bodyPr>
          <a:lstStyle/>
          <a:p>
            <a:r>
              <a:rPr lang="en-US" sz="2000" dirty="0"/>
              <a:t>Addiction is a </a:t>
            </a:r>
            <a:r>
              <a:rPr lang="en-US" sz="2000" b="1" dirty="0"/>
              <a:t>primary, chronic disease of brain reward, motivation, memory and related circuitry</a:t>
            </a:r>
            <a:r>
              <a:rPr lang="en-US" sz="2000" dirty="0"/>
              <a:t>. </a:t>
            </a:r>
          </a:p>
          <a:p>
            <a:r>
              <a:rPr lang="en-US" sz="2000" dirty="0"/>
              <a:t>Dysfunction in these circuits leads to </a:t>
            </a:r>
            <a:r>
              <a:rPr lang="en-US" sz="2000" b="1" dirty="0"/>
              <a:t>characteristic biological, psychological, social and spiritual manifestations.</a:t>
            </a:r>
            <a:r>
              <a:rPr lang="en-US" sz="2000" dirty="0"/>
              <a:t> </a:t>
            </a:r>
          </a:p>
          <a:p>
            <a:r>
              <a:rPr lang="en-US" sz="2000" dirty="0"/>
              <a:t>This is reflected in an individual </a:t>
            </a:r>
            <a:r>
              <a:rPr lang="en-US" sz="2000" b="1" dirty="0"/>
              <a:t>pathologically pursuing reward and/or relief by substance use </a:t>
            </a:r>
            <a:r>
              <a:rPr lang="en-US" sz="2000" dirty="0"/>
              <a:t>and other behaviors.</a:t>
            </a:r>
          </a:p>
          <a:p>
            <a:r>
              <a:rPr lang="en-US" sz="2000" dirty="0"/>
              <a:t>Like other chronic diseases, addiction often involves cycles of relapse and remission.</a:t>
            </a:r>
          </a:p>
          <a:p>
            <a:r>
              <a:rPr lang="en-US" sz="2000" dirty="0"/>
              <a:t>Without treatment or engagement in recovery activities, </a:t>
            </a:r>
            <a:r>
              <a:rPr lang="en-US" sz="2000" b="1" u="sng" dirty="0"/>
              <a:t>addiction is progressive and can result in disability or premature death.</a:t>
            </a:r>
          </a:p>
        </p:txBody>
      </p:sp>
    </p:spTree>
    <p:extLst>
      <p:ext uri="{BB962C8B-B14F-4D97-AF65-F5344CB8AC3E}">
        <p14:creationId xmlns:p14="http://schemas.microsoft.com/office/powerpoint/2010/main" val="16123986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1" descr="https://d14rmgtrwzf5a.cloudfront.net/sites/default/files/images/colorbox/relapsegraph.jpg"/>
          <p:cNvPicPr>
            <a:picLocks noChangeAspect="1" noChangeArrowheads="1"/>
          </p:cNvPicPr>
          <p:nvPr/>
        </p:nvPicPr>
        <p:blipFill>
          <a:blip r:embed="rId3" cstate="print"/>
          <a:srcRect/>
          <a:stretch>
            <a:fillRect/>
          </a:stretch>
        </p:blipFill>
        <p:spPr bwMode="auto">
          <a:xfrm>
            <a:off x="1109763" y="1664120"/>
            <a:ext cx="6470907" cy="3479380"/>
          </a:xfrm>
          <a:prstGeom prst="roundRect">
            <a:avLst>
              <a:gd name="adj" fmla="val 1329"/>
            </a:avLst>
          </a:prstGeom>
          <a:noFill/>
          <a:effectLst>
            <a:outerShdw blurRad="50800" dist="50800" dir="5400000" algn="tl" rotWithShape="0">
              <a:srgbClr val="000000">
                <a:alpha val="43000"/>
              </a:srgbClr>
            </a:outerShdw>
          </a:effectLst>
        </p:spPr>
      </p:pic>
      <p:sp>
        <p:nvSpPr>
          <p:cNvPr id="2" name="Title 1"/>
          <p:cNvSpPr>
            <a:spLocks noGrp="1"/>
          </p:cNvSpPr>
          <p:nvPr>
            <p:ph type="title"/>
          </p:nvPr>
        </p:nvSpPr>
        <p:spPr>
          <a:xfrm>
            <a:off x="7580670" y="927310"/>
            <a:ext cx="3962400" cy="5333790"/>
          </a:xfrm>
        </p:spPr>
        <p:txBody>
          <a:bodyPr vert="horz" lIns="91440" tIns="45720" rIns="91440" bIns="45720" rtlCol="0" anchor="b">
            <a:normAutofit/>
          </a:bodyPr>
          <a:lstStyle/>
          <a:p>
            <a:r>
              <a:rPr lang="en-US" sz="5400" dirty="0"/>
              <a:t>Addiction relapse rate:</a:t>
            </a:r>
            <a:br>
              <a:rPr lang="en-US" sz="5400" dirty="0"/>
            </a:br>
            <a:r>
              <a:rPr lang="en-US" sz="5400" dirty="0"/>
              <a:t/>
            </a:r>
            <a:br>
              <a:rPr lang="en-US" sz="5400" dirty="0"/>
            </a:br>
            <a:r>
              <a:rPr lang="en-US" sz="5400" dirty="0"/>
              <a:t/>
            </a:r>
            <a:br>
              <a:rPr lang="en-US" sz="5400" dirty="0"/>
            </a:br>
            <a:r>
              <a:rPr lang="en-US" sz="2200" dirty="0"/>
              <a:t>www.drugabuse.gov</a:t>
            </a:r>
          </a:p>
        </p:txBody>
      </p:sp>
    </p:spTree>
    <p:extLst>
      <p:ext uri="{BB962C8B-B14F-4D97-AF65-F5344CB8AC3E}">
        <p14:creationId xmlns:p14="http://schemas.microsoft.com/office/powerpoint/2010/main" val="30146694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in </a:t>
            </a:r>
            <a:r>
              <a:rPr lang="en-US" dirty="0" smtClean="0"/>
              <a:t>2018</a:t>
            </a:r>
            <a:endParaRPr lang="en-US" dirty="0"/>
          </a:p>
        </p:txBody>
      </p:sp>
      <p:sp>
        <p:nvSpPr>
          <p:cNvPr id="3" name="Content Placeholder 2"/>
          <p:cNvSpPr>
            <a:spLocks noGrp="1"/>
          </p:cNvSpPr>
          <p:nvPr>
            <p:ph idx="1"/>
          </p:nvPr>
        </p:nvSpPr>
        <p:spPr>
          <a:xfrm>
            <a:off x="1154954" y="2264229"/>
            <a:ext cx="8825659" cy="3755571"/>
          </a:xfrm>
        </p:spPr>
        <p:txBody>
          <a:bodyPr>
            <a:noAutofit/>
          </a:bodyPr>
          <a:lstStyle/>
          <a:p>
            <a:r>
              <a:rPr lang="en-US" dirty="0" smtClean="0"/>
              <a:t>Music: Influence</a:t>
            </a:r>
          </a:p>
          <a:p>
            <a:pPr lvl="1"/>
            <a:r>
              <a:rPr lang="en-US" dirty="0" smtClean="0"/>
              <a:t>Young Thug – Drugs</a:t>
            </a:r>
          </a:p>
          <a:p>
            <a:pPr lvl="1"/>
            <a:r>
              <a:rPr lang="en-US" dirty="0" smtClean="0"/>
              <a:t>Macklemore – Drug Dealer</a:t>
            </a:r>
          </a:p>
          <a:p>
            <a:pPr lvl="1"/>
            <a:r>
              <a:rPr lang="en-US" dirty="0" smtClean="0"/>
              <a:t>Future – Mask Off  </a:t>
            </a:r>
            <a:endParaRPr lang="en-US" dirty="0"/>
          </a:p>
          <a:p>
            <a:pPr lvl="0"/>
            <a:r>
              <a:rPr lang="en-US" dirty="0"/>
              <a:t>MARIJUANA is Legal </a:t>
            </a:r>
          </a:p>
          <a:p>
            <a:pPr lvl="0"/>
            <a:r>
              <a:rPr lang="en-US" dirty="0"/>
              <a:t>PILLS are plentiful – oxycodone highest prescribed drug</a:t>
            </a:r>
          </a:p>
          <a:p>
            <a:pPr lvl="0"/>
            <a:r>
              <a:rPr lang="en-US" dirty="0"/>
              <a:t>VAPE PENS – sold everywhere, from essential oils, to THC and METH</a:t>
            </a:r>
          </a:p>
          <a:p>
            <a:pPr lvl="0"/>
            <a:r>
              <a:rPr lang="en-US" dirty="0"/>
              <a:t>BATH SALTS – Synthetic </a:t>
            </a:r>
            <a:r>
              <a:rPr lang="en-US" dirty="0" err="1"/>
              <a:t>cathinones</a:t>
            </a:r>
            <a:endParaRPr lang="en-US" dirty="0"/>
          </a:p>
          <a:p>
            <a:pPr lvl="0"/>
            <a:r>
              <a:rPr lang="en-US" dirty="0"/>
              <a:t>SPICE – Synthetic Cannabinoids</a:t>
            </a:r>
          </a:p>
          <a:p>
            <a:pPr lvl="0"/>
            <a:r>
              <a:rPr lang="en-US" dirty="0" smtClean="0"/>
              <a:t>AA </a:t>
            </a:r>
            <a:r>
              <a:rPr lang="en-US" dirty="0"/>
              <a:t>hasn’t changed since 1935, but treatment in America sure has</a:t>
            </a:r>
          </a:p>
          <a:p>
            <a:pPr marL="0" indent="0">
              <a:buNone/>
            </a:pPr>
            <a:endParaRPr lang="en-US" sz="2800" dirty="0"/>
          </a:p>
        </p:txBody>
      </p:sp>
    </p:spTree>
    <p:extLst>
      <p:ext uri="{BB962C8B-B14F-4D97-AF65-F5344CB8AC3E}">
        <p14:creationId xmlns:p14="http://schemas.microsoft.com/office/powerpoint/2010/main" val="13065113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Rehab in </a:t>
            </a:r>
            <a:r>
              <a:rPr lang="en-US" dirty="0" smtClean="0"/>
              <a:t>2018</a:t>
            </a:r>
            <a:endParaRPr lang="en-US" dirty="0"/>
          </a:p>
        </p:txBody>
      </p:sp>
      <p:sp>
        <p:nvSpPr>
          <p:cNvPr id="3" name="Content Placeholder 2"/>
          <p:cNvSpPr>
            <a:spLocks noGrp="1"/>
          </p:cNvSpPr>
          <p:nvPr>
            <p:ph idx="1"/>
          </p:nvPr>
        </p:nvSpPr>
        <p:spPr/>
        <p:txBody>
          <a:bodyPr>
            <a:normAutofit/>
          </a:bodyPr>
          <a:lstStyle/>
          <a:p>
            <a:r>
              <a:rPr lang="en-US" sz="2800" b="1" dirty="0"/>
              <a:t>Documentation</a:t>
            </a:r>
          </a:p>
          <a:p>
            <a:r>
              <a:rPr lang="en-US" sz="2800" b="1" dirty="0"/>
              <a:t>Insurance authorizations and denials</a:t>
            </a:r>
          </a:p>
          <a:p>
            <a:r>
              <a:rPr lang="en-US" sz="2800" b="1" dirty="0"/>
              <a:t>Medication assisted treatment</a:t>
            </a:r>
          </a:p>
          <a:p>
            <a:r>
              <a:rPr lang="en-US" sz="2800" b="1" dirty="0"/>
              <a:t>Ethics</a:t>
            </a:r>
          </a:p>
        </p:txBody>
      </p:sp>
    </p:spTree>
    <p:extLst>
      <p:ext uri="{BB962C8B-B14F-4D97-AF65-F5344CB8AC3E}">
        <p14:creationId xmlns:p14="http://schemas.microsoft.com/office/powerpoint/2010/main" val="15059914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p:spPr>
        <p:txBody>
          <a:bodyPr/>
          <a:lstStyle/>
          <a:p>
            <a:r>
              <a:rPr lang="en-US"/>
              <a:t>Medication-Assisted Treatment</a:t>
            </a:r>
            <a:endParaRPr lang="en-US" dirty="0"/>
          </a:p>
        </p:txBody>
      </p:sp>
      <p:sp>
        <p:nvSpPr>
          <p:cNvPr id="3" name="Content Placeholder 2"/>
          <p:cNvSpPr>
            <a:spLocks noGrp="1"/>
          </p:cNvSpPr>
          <p:nvPr>
            <p:ph idx="1"/>
          </p:nvPr>
        </p:nvSpPr>
        <p:spPr>
          <a:xfrm>
            <a:off x="862854" y="2247900"/>
            <a:ext cx="10427446" cy="4458208"/>
          </a:xfrm>
        </p:spPr>
        <p:txBody>
          <a:bodyPr>
            <a:normAutofit fontScale="92500" lnSpcReduction="20000"/>
          </a:bodyPr>
          <a:lstStyle/>
          <a:p>
            <a:r>
              <a:rPr lang="en-US" sz="1700" dirty="0"/>
              <a:t>When addiction is confirmed, the use of medication-assisted treatment (MAT), such as </a:t>
            </a:r>
            <a:r>
              <a:rPr lang="en-US" sz="1700" b="1" dirty="0"/>
              <a:t>Buprenorphine (Suboxone, Subutex), </a:t>
            </a:r>
            <a:r>
              <a:rPr lang="en-US" sz="1700" b="1" dirty="0" err="1" smtClean="0"/>
              <a:t>Vivitrol</a:t>
            </a:r>
            <a:r>
              <a:rPr lang="en-US" sz="1700" b="1" dirty="0" smtClean="0"/>
              <a:t> (Naltrexone), </a:t>
            </a:r>
            <a:r>
              <a:rPr lang="en-US" sz="1700" b="1" dirty="0" err="1" smtClean="0"/>
              <a:t>ReVia</a:t>
            </a:r>
            <a:r>
              <a:rPr lang="en-US" sz="1700" b="1" dirty="0"/>
              <a:t>, &amp; </a:t>
            </a:r>
            <a:r>
              <a:rPr lang="en-US" sz="1700" b="1" dirty="0" err="1" smtClean="0"/>
              <a:t>Campral</a:t>
            </a:r>
            <a:r>
              <a:rPr lang="en-US" sz="1700" dirty="0" smtClean="0"/>
              <a:t> </a:t>
            </a:r>
            <a:r>
              <a:rPr lang="en-US" sz="1700" dirty="0"/>
              <a:t>have proven to be highly effective in:</a:t>
            </a:r>
          </a:p>
          <a:p>
            <a:pPr lvl="1"/>
            <a:r>
              <a:rPr lang="en-US" sz="1700" dirty="0"/>
              <a:t>Lowering overdose risk </a:t>
            </a:r>
          </a:p>
          <a:p>
            <a:pPr lvl="1"/>
            <a:r>
              <a:rPr lang="en-US" sz="1700" dirty="0"/>
              <a:t>Decreasing risk for HIV and Hepatitis C</a:t>
            </a:r>
          </a:p>
          <a:p>
            <a:pPr lvl="1"/>
            <a:r>
              <a:rPr lang="en-US" sz="1700" dirty="0"/>
              <a:t>Increasing patient retention in treatment </a:t>
            </a:r>
          </a:p>
          <a:p>
            <a:pPr lvl="2">
              <a:buFont typeface="Wingdings" panose="05000000000000000000" pitchFamily="2" charset="2"/>
              <a:buChar char="q"/>
            </a:pPr>
            <a:r>
              <a:rPr lang="en-US" b="1" dirty="0"/>
              <a:t>Vivitrol</a:t>
            </a:r>
            <a:r>
              <a:rPr lang="en-US" dirty="0"/>
              <a:t> is 380 mg delivered intramuscularly every 4 weeks or once a month</a:t>
            </a:r>
          </a:p>
          <a:p>
            <a:pPr lvl="2">
              <a:buFont typeface="Wingdings" panose="05000000000000000000" pitchFamily="2" charset="2"/>
              <a:buChar char="q"/>
            </a:pPr>
            <a:r>
              <a:rPr lang="en-US" b="1" dirty="0"/>
              <a:t>Campral </a:t>
            </a:r>
            <a:r>
              <a:rPr lang="en-US" dirty="0"/>
              <a:t>is two 333 mg tablets taken three times daily</a:t>
            </a:r>
          </a:p>
          <a:p>
            <a:pPr lvl="2">
              <a:buFont typeface="Wingdings" panose="05000000000000000000" pitchFamily="2" charset="2"/>
              <a:buChar char="q"/>
            </a:pPr>
            <a:r>
              <a:rPr lang="en-US" b="1" dirty="0"/>
              <a:t>ReVia </a:t>
            </a:r>
            <a:r>
              <a:rPr lang="en-US" dirty="0"/>
              <a:t>is 50 mg tablet taken once daily</a:t>
            </a:r>
          </a:p>
          <a:p>
            <a:pPr lvl="2">
              <a:buFont typeface="Wingdings" panose="05000000000000000000" pitchFamily="2" charset="2"/>
              <a:buChar char="q"/>
            </a:pPr>
            <a:r>
              <a:rPr lang="en-US" b="1" dirty="0"/>
              <a:t>Suboxone</a:t>
            </a:r>
            <a:r>
              <a:rPr lang="en-US" dirty="0"/>
              <a:t> sublingual film is usually 16 mg/4 mg as a single daily dose</a:t>
            </a:r>
          </a:p>
          <a:p>
            <a:pPr lvl="2">
              <a:buFont typeface="Wingdings" panose="05000000000000000000" pitchFamily="2" charset="2"/>
              <a:buChar char="q"/>
            </a:pPr>
            <a:r>
              <a:rPr lang="en-US" b="1" dirty="0"/>
              <a:t>Subutex</a:t>
            </a:r>
            <a:r>
              <a:rPr lang="en-US" dirty="0"/>
              <a:t> sublingual tablet administered as a single daily dose</a:t>
            </a:r>
          </a:p>
          <a:p>
            <a:pPr lvl="2">
              <a:buFont typeface="Wingdings" panose="05000000000000000000" pitchFamily="2" charset="2"/>
              <a:buChar char="q"/>
            </a:pPr>
            <a:r>
              <a:rPr lang="en-US" b="1" dirty="0"/>
              <a:t>Methadone </a:t>
            </a:r>
            <a:r>
              <a:rPr lang="en-US" dirty="0"/>
              <a:t>available as a tablet, liquid or an injection. Start at 2.5 to 5 mg bid to </a:t>
            </a:r>
            <a:r>
              <a:rPr lang="en-US" dirty="0" err="1"/>
              <a:t>tid</a:t>
            </a:r>
            <a:r>
              <a:rPr lang="en-US" dirty="0"/>
              <a:t> increase by 2.5 to 5 mg per day every 1-2 weeks</a:t>
            </a:r>
          </a:p>
          <a:p>
            <a:pPr lvl="2">
              <a:buFont typeface="Wingdings" panose="05000000000000000000" pitchFamily="2" charset="2"/>
              <a:buChar char="q"/>
            </a:pPr>
            <a:r>
              <a:rPr lang="en-US" b="1" dirty="0"/>
              <a:t>Antabuse </a:t>
            </a:r>
            <a:r>
              <a:rPr lang="en-US" dirty="0"/>
              <a:t>The average maintenance dose is 250 mg daily (range, 125 to 500 mg), it should not exceed 500 mg daily.</a:t>
            </a:r>
            <a:endParaRPr lang="en-US" b="1" dirty="0"/>
          </a:p>
          <a:p>
            <a:r>
              <a:rPr lang="en-US" sz="1700" dirty="0"/>
              <a:t>Buprenorphine Certification</a:t>
            </a:r>
          </a:p>
          <a:p>
            <a:endParaRPr lang="en-US" sz="1400" dirty="0"/>
          </a:p>
        </p:txBody>
      </p:sp>
    </p:spTree>
    <p:extLst>
      <p:ext uri="{BB962C8B-B14F-4D97-AF65-F5344CB8AC3E}">
        <p14:creationId xmlns:p14="http://schemas.microsoft.com/office/powerpoint/2010/main" val="33150024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90" y="492199"/>
            <a:ext cx="9994307" cy="608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3000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1379" y="917296"/>
            <a:ext cx="5780597" cy="5237747"/>
          </a:xfrm>
          <a:prstGeom prst="rect">
            <a:avLst/>
          </a:prstGeom>
        </p:spPr>
      </p:pic>
      <p:pic>
        <p:nvPicPr>
          <p:cNvPr id="8" name="Picture 7"/>
          <p:cNvPicPr>
            <a:picLocks noChangeAspect="1"/>
          </p:cNvPicPr>
          <p:nvPr/>
        </p:nvPicPr>
        <p:blipFill>
          <a:blip r:embed="rId3"/>
          <a:stretch>
            <a:fillRect/>
          </a:stretch>
        </p:blipFill>
        <p:spPr>
          <a:xfrm>
            <a:off x="6014068" y="1200631"/>
            <a:ext cx="6177932" cy="5150065"/>
          </a:xfrm>
          <a:prstGeom prst="rect">
            <a:avLst/>
          </a:prstGeom>
        </p:spPr>
      </p:pic>
    </p:spTree>
    <p:extLst>
      <p:ext uri="{BB962C8B-B14F-4D97-AF65-F5344CB8AC3E}">
        <p14:creationId xmlns:p14="http://schemas.microsoft.com/office/powerpoint/2010/main" val="35798276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370" y="1157058"/>
            <a:ext cx="5755123" cy="5437614"/>
          </a:xfrm>
          <a:prstGeom prst="rect">
            <a:avLst/>
          </a:prstGeom>
        </p:spPr>
      </p:pic>
      <p:pic>
        <p:nvPicPr>
          <p:cNvPr id="3" name="Picture 2"/>
          <p:cNvPicPr>
            <a:picLocks noChangeAspect="1"/>
          </p:cNvPicPr>
          <p:nvPr/>
        </p:nvPicPr>
        <p:blipFill>
          <a:blip r:embed="rId3"/>
          <a:stretch>
            <a:fillRect/>
          </a:stretch>
        </p:blipFill>
        <p:spPr>
          <a:xfrm>
            <a:off x="6262432" y="1152396"/>
            <a:ext cx="5449403" cy="5442276"/>
          </a:xfrm>
          <a:prstGeom prst="rect">
            <a:avLst/>
          </a:prstGeom>
        </p:spPr>
      </p:pic>
    </p:spTree>
    <p:extLst>
      <p:ext uri="{BB962C8B-B14F-4D97-AF65-F5344CB8AC3E}">
        <p14:creationId xmlns:p14="http://schemas.microsoft.com/office/powerpoint/2010/main" val="33012191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2082" y="299354"/>
            <a:ext cx="8580329" cy="6442774"/>
          </a:xfrm>
          <a:prstGeom prst="rect">
            <a:avLst/>
          </a:prstGeom>
        </p:spPr>
      </p:pic>
    </p:spTree>
    <p:extLst>
      <p:ext uri="{BB962C8B-B14F-4D97-AF65-F5344CB8AC3E}">
        <p14:creationId xmlns:p14="http://schemas.microsoft.com/office/powerpoint/2010/main" val="41960748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1" y="635557"/>
            <a:ext cx="8405811" cy="2699469"/>
          </a:xfrm>
        </p:spPr>
        <p:txBody>
          <a:bodyPr/>
          <a:lstStyle/>
          <a:p>
            <a:r>
              <a:rPr lang="en-US" sz="3200" b="1" dirty="0"/>
              <a:t>Drugs Involved in U.S. Overdose Deaths</a:t>
            </a:r>
            <a:r>
              <a:rPr lang="en-US" sz="3200" dirty="0"/>
              <a:t>  </a:t>
            </a:r>
            <a:r>
              <a:rPr lang="en-US" sz="2800" dirty="0"/>
              <a:t/>
            </a:r>
            <a:br>
              <a:rPr lang="en-US" sz="2800" dirty="0"/>
            </a:br>
            <a:r>
              <a:rPr lang="en-US" sz="1800" dirty="0"/>
              <a:t>Among the more than 64,000 drug overdose deaths estimated in 2016, the sharpest increase occurred among deaths related to fentanyl and fentanyl analogs (synthetic opioids) with over 20,000 overdose deaths. </a:t>
            </a:r>
            <a:r>
              <a:rPr lang="en-US" sz="1100" dirty="0"/>
              <a:t>Source: CDC WONDER</a:t>
            </a:r>
          </a:p>
        </p:txBody>
      </p:sp>
      <p:sp>
        <p:nvSpPr>
          <p:cNvPr id="3" name="Text Placeholder 2"/>
          <p:cNvSpPr>
            <a:spLocks noGrp="1"/>
          </p:cNvSpPr>
          <p:nvPr>
            <p:ph type="body" sz="half" idx="14"/>
          </p:nvPr>
        </p:nvSpPr>
        <p:spPr>
          <a:xfrm>
            <a:off x="3745281" y="5185776"/>
            <a:ext cx="3757809" cy="1429274"/>
          </a:xfrm>
        </p:spPr>
        <p:txBody>
          <a:bodyPr/>
          <a:lstStyle/>
          <a:p>
            <a:endParaRPr lang="en-US" dirty="0"/>
          </a:p>
        </p:txBody>
      </p:sp>
      <p:sp>
        <p:nvSpPr>
          <p:cNvPr id="4" name="Text Placeholder 3"/>
          <p:cNvSpPr>
            <a:spLocks noGrp="1"/>
          </p:cNvSpPr>
          <p:nvPr>
            <p:ph type="body" sz="half" idx="2"/>
          </p:nvPr>
        </p:nvSpPr>
        <p:spPr>
          <a:xfrm>
            <a:off x="2858494" y="10327707"/>
            <a:ext cx="8825659" cy="997858"/>
          </a:xfrm>
        </p:spPr>
        <p:txBody>
          <a:bodyPr/>
          <a:lstStyle/>
          <a:p>
            <a:endParaRPr lang="en-US" dirty="0"/>
          </a:p>
        </p:txBody>
      </p:sp>
      <p:pic>
        <p:nvPicPr>
          <p:cNvPr id="6" name="Picture 2" descr="https://d14rmgtrwzf5a.cloudfront.net/sites/default/files/overdosedeath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222" y="2989160"/>
            <a:ext cx="7640878" cy="384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435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F9B0E-00D3-43BE-82A8-02DAB7D3E29D}"/>
              </a:ext>
            </a:extLst>
          </p:cNvPr>
          <p:cNvSpPr>
            <a:spLocks noGrp="1"/>
          </p:cNvSpPr>
          <p:nvPr>
            <p:ph type="title"/>
          </p:nvPr>
        </p:nvSpPr>
        <p:spPr/>
        <p:txBody>
          <a:bodyPr/>
          <a:lstStyle/>
          <a:p>
            <a:pPr algn="ctr"/>
            <a:r>
              <a:rPr lang="en-US" dirty="0"/>
              <a:t>Ethics</a:t>
            </a:r>
          </a:p>
        </p:txBody>
      </p:sp>
      <p:sp>
        <p:nvSpPr>
          <p:cNvPr id="3" name="Content Placeholder 2">
            <a:extLst>
              <a:ext uri="{FF2B5EF4-FFF2-40B4-BE49-F238E27FC236}">
                <a16:creationId xmlns:a16="http://schemas.microsoft.com/office/drawing/2014/main" xmlns="" id="{7552A459-386D-49AD-A9AD-AE17FEDA501B}"/>
              </a:ext>
            </a:extLst>
          </p:cNvPr>
          <p:cNvSpPr>
            <a:spLocks noGrp="1"/>
          </p:cNvSpPr>
          <p:nvPr>
            <p:ph idx="1"/>
          </p:nvPr>
        </p:nvSpPr>
        <p:spPr>
          <a:xfrm>
            <a:off x="558800" y="2311400"/>
            <a:ext cx="11442700" cy="4546600"/>
          </a:xfrm>
        </p:spPr>
        <p:txBody>
          <a:bodyPr>
            <a:normAutofit/>
          </a:bodyPr>
          <a:lstStyle/>
          <a:p>
            <a:r>
              <a:rPr lang="en-US" dirty="0"/>
              <a:t>Don’t get over an addiction by stop using</a:t>
            </a:r>
          </a:p>
          <a:p>
            <a:r>
              <a:rPr lang="en-US" dirty="0"/>
              <a:t>Accrues by creating a New Life were its easier not to use</a:t>
            </a:r>
          </a:p>
          <a:p>
            <a:r>
              <a:rPr lang="en-US" dirty="0"/>
              <a:t>If you don’t create a New Life, then all the factors that brought you to your D.O.C will catch up with you again  </a:t>
            </a:r>
          </a:p>
          <a:p>
            <a:r>
              <a:rPr lang="en-US" dirty="0"/>
              <a:t>Addiction is a lie</a:t>
            </a:r>
          </a:p>
          <a:p>
            <a:r>
              <a:rPr lang="en-US" dirty="0"/>
              <a:t>It is very important not to lie to get someone into treatment</a:t>
            </a:r>
          </a:p>
          <a:p>
            <a:r>
              <a:rPr lang="en-US" dirty="0"/>
              <a:t>Justice – impartiality &amp; equality</a:t>
            </a:r>
          </a:p>
          <a:p>
            <a:r>
              <a:rPr lang="en-US" dirty="0"/>
              <a:t>Autonomy – clients decide their own lives</a:t>
            </a:r>
          </a:p>
          <a:p>
            <a:r>
              <a:rPr lang="en-US" dirty="0"/>
              <a:t>Beneficence – help them, do good</a:t>
            </a:r>
          </a:p>
          <a:p>
            <a:r>
              <a:rPr lang="en-US" dirty="0" err="1"/>
              <a:t>Nonmaleficence</a:t>
            </a:r>
            <a:r>
              <a:rPr lang="en-US" dirty="0"/>
              <a:t>– do no harm, Hippocratic oath</a:t>
            </a:r>
          </a:p>
          <a:p>
            <a:r>
              <a:rPr lang="en-US" dirty="0"/>
              <a:t>Fidelity – tell the truth</a:t>
            </a:r>
          </a:p>
          <a:p>
            <a:endParaRPr lang="en-US" dirty="0"/>
          </a:p>
        </p:txBody>
      </p:sp>
    </p:spTree>
    <p:extLst>
      <p:ext uri="{BB962C8B-B14F-4D97-AF65-F5344CB8AC3E}">
        <p14:creationId xmlns:p14="http://schemas.microsoft.com/office/powerpoint/2010/main" val="30317902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descr="A screenshot of a cell phone&#10;&#10;Description generated with very high confidence"/>
          <p:cNvPicPr>
            <a:picLocks noGrp="1" noChangeAspect="1"/>
          </p:cNvPicPr>
          <p:nvPr>
            <p:ph idx="1"/>
          </p:nvPr>
        </p:nvPicPr>
        <p:blipFill>
          <a:blip r:embed="rId3"/>
          <a:stretch>
            <a:fillRect/>
          </a:stretch>
        </p:blipFill>
        <p:spPr>
          <a:xfrm>
            <a:off x="1443175" y="1113063"/>
            <a:ext cx="5804083" cy="4628758"/>
          </a:xfrm>
          <a:prstGeom prst="roundRect">
            <a:avLst>
              <a:gd name="adj" fmla="val 1329"/>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7498081" y="1113062"/>
            <a:ext cx="4044990" cy="4628759"/>
          </a:xfrm>
        </p:spPr>
        <p:txBody>
          <a:bodyPr vert="horz" lIns="91440" tIns="45720" rIns="91440" bIns="45720" rtlCol="0" anchor="b">
            <a:normAutofit/>
          </a:bodyPr>
          <a:lstStyle/>
          <a:p>
            <a:r>
              <a:rPr lang="en-US" sz="4000" dirty="0"/>
              <a:t>- Become addicted for various reasons</a:t>
            </a:r>
            <a:br>
              <a:rPr lang="en-US" sz="4000" dirty="0"/>
            </a:br>
            <a:r>
              <a:rPr lang="en-US" sz="4000" dirty="0"/>
              <a:t/>
            </a:r>
            <a:br>
              <a:rPr lang="en-US" sz="4000" dirty="0"/>
            </a:br>
            <a:r>
              <a:rPr lang="en-US" sz="4000" dirty="0"/>
              <a:t>- Root cause</a:t>
            </a:r>
          </a:p>
        </p:txBody>
      </p:sp>
    </p:spTree>
    <p:extLst>
      <p:ext uri="{BB962C8B-B14F-4D97-AF65-F5344CB8AC3E}">
        <p14:creationId xmlns:p14="http://schemas.microsoft.com/office/powerpoint/2010/main" val="402037713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Rehab in Sin City</a:t>
            </a:r>
          </a:p>
        </p:txBody>
      </p:sp>
      <p:sp>
        <p:nvSpPr>
          <p:cNvPr id="3" name="Content Placeholder 2"/>
          <p:cNvSpPr>
            <a:spLocks noGrp="1"/>
          </p:cNvSpPr>
          <p:nvPr>
            <p:ph idx="1"/>
          </p:nvPr>
        </p:nvSpPr>
        <p:spPr/>
        <p:txBody>
          <a:bodyPr/>
          <a:lstStyle/>
          <a:p>
            <a:r>
              <a:rPr lang="en-US" dirty="0"/>
              <a:t>Statistically we see similar CD rates as others </a:t>
            </a:r>
          </a:p>
          <a:p>
            <a:r>
              <a:rPr lang="en-US" dirty="0"/>
              <a:t>Statistics on highest benzo/opioid use at Solutions</a:t>
            </a:r>
          </a:p>
          <a:p>
            <a:r>
              <a:rPr lang="en-US" dirty="0"/>
              <a:t>17 DUI’s, ½ Gallon alcohol per day, 100 </a:t>
            </a:r>
            <a:r>
              <a:rPr lang="en-US" dirty="0" err="1"/>
              <a:t>Oxycodones</a:t>
            </a:r>
            <a:r>
              <a:rPr lang="en-US" dirty="0"/>
              <a:t>, &amp; Dozens of Benzos</a:t>
            </a:r>
          </a:p>
          <a:p>
            <a:r>
              <a:rPr lang="en-US" dirty="0"/>
              <a:t>Some of the most acutely addicted people in the world</a:t>
            </a:r>
          </a:p>
          <a:p>
            <a:endParaRPr lang="en-US" dirty="0"/>
          </a:p>
        </p:txBody>
      </p:sp>
    </p:spTree>
    <p:extLst>
      <p:ext uri="{BB962C8B-B14F-4D97-AF65-F5344CB8AC3E}">
        <p14:creationId xmlns:p14="http://schemas.microsoft.com/office/powerpoint/2010/main" val="27089047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1A4AF-39F7-4A53-8AB6-5A202D24F5AC}"/>
              </a:ext>
            </a:extLst>
          </p:cNvPr>
          <p:cNvSpPr>
            <a:spLocks noGrp="1"/>
          </p:cNvSpPr>
          <p:nvPr>
            <p:ph type="title"/>
          </p:nvPr>
        </p:nvSpPr>
        <p:spPr/>
        <p:txBody>
          <a:bodyPr/>
          <a:lstStyle/>
          <a:p>
            <a:pPr algn="ctr"/>
            <a:r>
              <a:rPr lang="en-US" sz="4800" dirty="0"/>
              <a:t>What Works?	</a:t>
            </a:r>
          </a:p>
        </p:txBody>
      </p:sp>
      <p:sp>
        <p:nvSpPr>
          <p:cNvPr id="3" name="Content Placeholder 2">
            <a:extLst>
              <a:ext uri="{FF2B5EF4-FFF2-40B4-BE49-F238E27FC236}">
                <a16:creationId xmlns:a16="http://schemas.microsoft.com/office/drawing/2014/main" xmlns="" id="{5B21410E-F4B5-4F47-B073-E702B6021C0F}"/>
              </a:ext>
            </a:extLst>
          </p:cNvPr>
          <p:cNvSpPr>
            <a:spLocks noGrp="1"/>
          </p:cNvSpPr>
          <p:nvPr>
            <p:ph idx="1"/>
          </p:nvPr>
        </p:nvSpPr>
        <p:spPr/>
        <p:txBody>
          <a:bodyPr>
            <a:normAutofit/>
          </a:bodyPr>
          <a:lstStyle/>
          <a:p>
            <a:r>
              <a:rPr lang="en-US" sz="2800" dirty="0"/>
              <a:t>Abstinence </a:t>
            </a:r>
          </a:p>
          <a:p>
            <a:r>
              <a:rPr lang="en-US" sz="2800" dirty="0"/>
              <a:t>Harm Reduction </a:t>
            </a:r>
          </a:p>
          <a:p>
            <a:r>
              <a:rPr lang="en-US" sz="2800" dirty="0"/>
              <a:t>Moderation Management </a:t>
            </a:r>
          </a:p>
          <a:p>
            <a:r>
              <a:rPr lang="en-US" sz="2800" dirty="0"/>
              <a:t>Aversion Therapy</a:t>
            </a:r>
          </a:p>
        </p:txBody>
      </p:sp>
    </p:spTree>
    <p:extLst>
      <p:ext uri="{BB962C8B-B14F-4D97-AF65-F5344CB8AC3E}">
        <p14:creationId xmlns:p14="http://schemas.microsoft.com/office/powerpoint/2010/main" val="41642452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11769"/>
            <a:ext cx="8825659" cy="706964"/>
          </a:xfrm>
        </p:spPr>
        <p:txBody>
          <a:bodyPr/>
          <a:lstStyle/>
          <a:p>
            <a:pPr algn="ctr"/>
            <a:r>
              <a:rPr lang="en-US" dirty="0"/>
              <a:t>Abstinence</a:t>
            </a:r>
          </a:p>
        </p:txBody>
      </p:sp>
      <p:sp>
        <p:nvSpPr>
          <p:cNvPr id="3" name="Content Placeholder 2"/>
          <p:cNvSpPr>
            <a:spLocks noGrp="1"/>
          </p:cNvSpPr>
          <p:nvPr>
            <p:ph idx="1"/>
          </p:nvPr>
        </p:nvSpPr>
        <p:spPr>
          <a:xfrm>
            <a:off x="622300" y="2324100"/>
            <a:ext cx="11099800" cy="4064000"/>
          </a:xfrm>
        </p:spPr>
        <p:txBody>
          <a:bodyPr>
            <a:normAutofit fontScale="92500" lnSpcReduction="10000"/>
          </a:bodyPr>
          <a:lstStyle/>
          <a:p>
            <a:pPr fontAlgn="base"/>
            <a:r>
              <a:rPr lang="en-US" b="1" dirty="0"/>
              <a:t>How long does drug addiction treatment usually last?</a:t>
            </a:r>
          </a:p>
          <a:p>
            <a:pPr marL="0" indent="0" fontAlgn="base">
              <a:buNone/>
            </a:pPr>
            <a:r>
              <a:rPr lang="en-US" dirty="0"/>
              <a:t>	Individuals progress through drug addiction treatment at various rates, so there is no predetermined length of treatment. However, research has shown unequivocally that good outcomes are contingent on adequate treatment length. Generally, for residential or outpatient treatment, participation for less than 90 days is of limited effectiveness, and treatment lasting significantly longer is recommended for maintaining positive outcomes. For methadone maintenance, 12 months is considered the minimum, and some opioid-addicted individuals continue to benefit from methadone maintenance for many years.</a:t>
            </a:r>
          </a:p>
          <a:p>
            <a:pPr fontAlgn="base"/>
            <a:r>
              <a:rPr lang="en-US" b="1" dirty="0"/>
              <a:t>Good outcomes are contingent on adequate treatment length.</a:t>
            </a:r>
          </a:p>
          <a:p>
            <a:pPr marL="0" indent="0" fontAlgn="base">
              <a:buNone/>
            </a:pPr>
            <a:r>
              <a:rPr lang="en-US" dirty="0"/>
              <a:t>	Treatment dropout is one of the major problems encountered by treatment programs; therefore, motivational techniques that can keep patients engaged will also improve outcomes. By viewing addiction as a chronic disease and offering continuing care and monitoring, programs can succeed, but this will often require multiple episodes of treatment and readily readmitting patients that have relapsed.</a:t>
            </a:r>
          </a:p>
          <a:p>
            <a:endParaRPr lang="en-US" dirty="0"/>
          </a:p>
        </p:txBody>
      </p:sp>
    </p:spTree>
    <p:extLst>
      <p:ext uri="{BB962C8B-B14F-4D97-AF65-F5344CB8AC3E}">
        <p14:creationId xmlns:p14="http://schemas.microsoft.com/office/powerpoint/2010/main" val="7607069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992346" cy="706964"/>
          </a:xfrm>
        </p:spPr>
        <p:txBody>
          <a:bodyPr/>
          <a:lstStyle/>
          <a:p>
            <a:pPr algn="ctr"/>
            <a:r>
              <a:rPr lang="en-US" dirty="0"/>
              <a:t>Harm Reduction</a:t>
            </a:r>
          </a:p>
        </p:txBody>
      </p:sp>
      <p:sp>
        <p:nvSpPr>
          <p:cNvPr id="3" name="Content Placeholder 2"/>
          <p:cNvSpPr>
            <a:spLocks noGrp="1"/>
          </p:cNvSpPr>
          <p:nvPr>
            <p:ph idx="1"/>
          </p:nvPr>
        </p:nvSpPr>
        <p:spPr/>
        <p:txBody>
          <a:bodyPr/>
          <a:lstStyle/>
          <a:p>
            <a:r>
              <a:rPr lang="en-US" dirty="0"/>
              <a:t>a set of practical strategies and ideas aimed at </a:t>
            </a:r>
            <a:r>
              <a:rPr lang="en-US" b="1" dirty="0"/>
              <a:t>reducing</a:t>
            </a:r>
            <a:r>
              <a:rPr lang="en-US" dirty="0"/>
              <a:t> negative consequences associated with drug use. </a:t>
            </a:r>
            <a:r>
              <a:rPr lang="en-US" b="1" dirty="0"/>
              <a:t>Harm Reduction</a:t>
            </a:r>
            <a:r>
              <a:rPr lang="en-US" dirty="0"/>
              <a:t> is also a movement for social justice built on a belief in, and respect for, the rights of people who use drugs.</a:t>
            </a:r>
          </a:p>
          <a:p>
            <a:endParaRPr lang="en-US" dirty="0"/>
          </a:p>
        </p:txBody>
      </p:sp>
    </p:spTree>
    <p:extLst>
      <p:ext uri="{BB962C8B-B14F-4D97-AF65-F5344CB8AC3E}">
        <p14:creationId xmlns:p14="http://schemas.microsoft.com/office/powerpoint/2010/main" val="124717158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Moderation Method</a:t>
            </a:r>
          </a:p>
        </p:txBody>
      </p:sp>
      <p:sp>
        <p:nvSpPr>
          <p:cNvPr id="3" name="Content Placeholder 2"/>
          <p:cNvSpPr>
            <a:spLocks noGrp="1"/>
          </p:cNvSpPr>
          <p:nvPr>
            <p:ph idx="1"/>
          </p:nvPr>
        </p:nvSpPr>
        <p:spPr>
          <a:xfrm>
            <a:off x="723900" y="2413000"/>
            <a:ext cx="10985500" cy="4191000"/>
          </a:xfrm>
        </p:spPr>
        <p:txBody>
          <a:bodyPr>
            <a:normAutofit/>
          </a:bodyPr>
          <a:lstStyle/>
          <a:p>
            <a:r>
              <a:rPr lang="en-US" dirty="0"/>
              <a:t>Alcohol consumption is associated with a variety of short- and long-term health risks, including motor vehicle crashes, violence, sexual risk behaviors, high blood pressure, and various cancers (e.g., breast cancer).</a:t>
            </a:r>
            <a:r>
              <a:rPr lang="en-US" baseline="30000" dirty="0"/>
              <a:t>1</a:t>
            </a:r>
            <a:endParaRPr lang="en-US" dirty="0"/>
          </a:p>
          <a:p>
            <a:r>
              <a:rPr lang="en-US" dirty="0"/>
              <a:t>The risk of these harms increases with the amount of alcohol you drink. For some conditions, like some cancers, the risk increases even at very low levels of alcohol consumption (less than1 drink).</a:t>
            </a:r>
            <a:r>
              <a:rPr lang="en-US" baseline="30000" dirty="0"/>
              <a:t>2,3</a:t>
            </a:r>
            <a:endParaRPr lang="en-US" dirty="0"/>
          </a:p>
          <a:p>
            <a:r>
              <a:rPr lang="en-US" dirty="0"/>
              <a:t>To reduce the risk of alcohol-related harms, the 2015-2020 </a:t>
            </a:r>
            <a:r>
              <a:rPr lang="en-US" i="1" dirty="0"/>
              <a:t>U.S. Dietary Guidelines for Americans</a:t>
            </a:r>
            <a:r>
              <a:rPr lang="en-US" dirty="0"/>
              <a:t> recommends that if alcohol is consumed, it should be consumed in moderation—up to one drink per day for women and two drinks per day for men—and only by adults of legal drinking age. This is not intended as an average over several days, but rather the amount consumed on any single day.</a:t>
            </a:r>
            <a:r>
              <a:rPr lang="en-US" baseline="30000" dirty="0"/>
              <a:t>4</a:t>
            </a:r>
            <a:r>
              <a:rPr lang="en-US" dirty="0"/>
              <a:t> The </a:t>
            </a:r>
            <a:r>
              <a:rPr lang="en-US" i="1" dirty="0"/>
              <a:t>Guidelines</a:t>
            </a:r>
            <a:r>
              <a:rPr lang="en-US" dirty="0"/>
              <a:t> also do not recommend that individuals who do not drink alcohol start drinking for any reason.</a:t>
            </a:r>
            <a:r>
              <a:rPr lang="en-US" baseline="30000" dirty="0"/>
              <a:t>4</a:t>
            </a:r>
            <a:endParaRPr lang="en-US" dirty="0"/>
          </a:p>
          <a:p>
            <a:r>
              <a:rPr lang="en-US" dirty="0"/>
              <a:t>Two in three adult drinkers report drinking above moderate levels at least once a month.</a:t>
            </a:r>
            <a:r>
              <a:rPr lang="en-US" baseline="30000" dirty="0"/>
              <a:t>5</a:t>
            </a:r>
            <a:endParaRPr lang="en-US" dirty="0"/>
          </a:p>
          <a:p>
            <a:pPr marL="0" indent="0">
              <a:buNone/>
            </a:pPr>
            <a:endParaRPr lang="en-US" dirty="0"/>
          </a:p>
        </p:txBody>
      </p:sp>
    </p:spTree>
    <p:extLst>
      <p:ext uri="{BB962C8B-B14F-4D97-AF65-F5344CB8AC3E}">
        <p14:creationId xmlns:p14="http://schemas.microsoft.com/office/powerpoint/2010/main" val="23089301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Aversion Therapy</a:t>
            </a:r>
          </a:p>
        </p:txBody>
      </p:sp>
      <p:sp>
        <p:nvSpPr>
          <p:cNvPr id="3" name="Content Placeholder 2"/>
          <p:cNvSpPr>
            <a:spLocks noGrp="1"/>
          </p:cNvSpPr>
          <p:nvPr>
            <p:ph idx="1"/>
          </p:nvPr>
        </p:nvSpPr>
        <p:spPr/>
        <p:txBody>
          <a:bodyPr/>
          <a:lstStyle/>
          <a:p>
            <a:r>
              <a:rPr lang="en-US" b="1" dirty="0"/>
              <a:t>Aversion therapy</a:t>
            </a:r>
            <a:r>
              <a:rPr lang="en-US" dirty="0"/>
              <a:t> is </a:t>
            </a:r>
            <a:r>
              <a:rPr lang="en-US" dirty="0">
                <a:solidFill>
                  <a:schemeClr val="tx1"/>
                </a:solidFill>
              </a:rPr>
              <a:t>a form of psychological treatment in which the patient is exposed to a stimulus while simultaneously being subjected to some form of discomfort. This conditioning is intended to cause the patient to associate the stimulus with unpleasant sensations with the intention of quelling the targeted (sometimes compulsive) behavior.</a:t>
            </a:r>
          </a:p>
        </p:txBody>
      </p:sp>
    </p:spTree>
    <p:extLst>
      <p:ext uri="{BB962C8B-B14F-4D97-AF65-F5344CB8AC3E}">
        <p14:creationId xmlns:p14="http://schemas.microsoft.com/office/powerpoint/2010/main" val="166255190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554" y="630769"/>
            <a:ext cx="8825659" cy="1122875"/>
          </a:xfrm>
        </p:spPr>
        <p:txBody>
          <a:bodyPr/>
          <a:lstStyle/>
          <a:p>
            <a:pPr algn="ctr"/>
            <a:r>
              <a:rPr lang="en-US" dirty="0"/>
              <a:t>ABSTINENCE</a:t>
            </a:r>
          </a:p>
        </p:txBody>
      </p:sp>
      <p:sp>
        <p:nvSpPr>
          <p:cNvPr id="3" name="Content Placeholder 2"/>
          <p:cNvSpPr>
            <a:spLocks noGrp="1"/>
          </p:cNvSpPr>
          <p:nvPr>
            <p:ph idx="1"/>
          </p:nvPr>
        </p:nvSpPr>
        <p:spPr>
          <a:xfrm>
            <a:off x="597408" y="2307844"/>
            <a:ext cx="9230805" cy="4324604"/>
          </a:xfrm>
        </p:spPr>
        <p:txBody>
          <a:bodyPr>
            <a:normAutofit fontScale="32500" lnSpcReduction="20000"/>
          </a:bodyPr>
          <a:lstStyle/>
          <a:p>
            <a:pPr marL="457200" lvl="1" indent="0">
              <a:buNone/>
            </a:pPr>
            <a:r>
              <a:rPr lang="en-US" sz="6400" dirty="0">
                <a:solidFill>
                  <a:schemeClr val="bg1"/>
                </a:solidFill>
              </a:rPr>
              <a:t>Easiest thing/Hardest thing</a:t>
            </a:r>
          </a:p>
          <a:p>
            <a:pPr marL="457200" lvl="1" indent="0">
              <a:buNone/>
            </a:pPr>
            <a:endParaRPr lang="en-US" sz="6400" dirty="0"/>
          </a:p>
          <a:p>
            <a:pPr lvl="1"/>
            <a:r>
              <a:rPr lang="en-US" sz="6400" dirty="0"/>
              <a:t>Easiest thing VS. Hardest thing</a:t>
            </a:r>
          </a:p>
          <a:p>
            <a:pPr lvl="1"/>
            <a:r>
              <a:rPr lang="en-US" sz="6400" dirty="0"/>
              <a:t>Change everything VS. No major changes</a:t>
            </a:r>
          </a:p>
          <a:p>
            <a:pPr lvl="1"/>
            <a:r>
              <a:rPr lang="en-US" sz="6400" dirty="0"/>
              <a:t>You are powerless VS. Take control of your life</a:t>
            </a:r>
          </a:p>
          <a:p>
            <a:pPr lvl="1"/>
            <a:r>
              <a:rPr lang="en-US" sz="6400" dirty="0"/>
              <a:t>2 Problems – More than I should, convinced to use again</a:t>
            </a:r>
          </a:p>
          <a:p>
            <a:pPr lvl="1"/>
            <a:r>
              <a:rPr lang="en-US" sz="6400" dirty="0"/>
              <a:t>Spiritual and Altruistic plane</a:t>
            </a:r>
          </a:p>
          <a:p>
            <a:pPr lvl="1"/>
            <a:r>
              <a:rPr lang="en-US" sz="6400" dirty="0"/>
              <a:t>1-3. Trust God</a:t>
            </a:r>
          </a:p>
          <a:p>
            <a:pPr lvl="1"/>
            <a:r>
              <a:rPr lang="en-US" sz="6400" dirty="0"/>
              <a:t>4-11. Clean House</a:t>
            </a:r>
          </a:p>
          <a:p>
            <a:pPr lvl="1"/>
            <a:r>
              <a:rPr lang="en-US" sz="6400" dirty="0"/>
              <a:t>12. Help Others</a:t>
            </a:r>
          </a:p>
        </p:txBody>
      </p:sp>
    </p:spTree>
    <p:extLst>
      <p:ext uri="{BB962C8B-B14F-4D97-AF65-F5344CB8AC3E}">
        <p14:creationId xmlns:p14="http://schemas.microsoft.com/office/powerpoint/2010/main" val="281570448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1A323-786B-4169-BD46-F4478B071A62}"/>
              </a:ext>
            </a:extLst>
          </p:cNvPr>
          <p:cNvSpPr>
            <a:spLocks noGrp="1"/>
          </p:cNvSpPr>
          <p:nvPr>
            <p:ph type="title"/>
          </p:nvPr>
        </p:nvSpPr>
        <p:spPr/>
        <p:txBody>
          <a:bodyPr/>
          <a:lstStyle/>
          <a:p>
            <a:pPr algn="ctr"/>
            <a:r>
              <a:rPr lang="en-US" dirty="0"/>
              <a:t>Family Disease</a:t>
            </a:r>
          </a:p>
        </p:txBody>
      </p:sp>
      <p:sp>
        <p:nvSpPr>
          <p:cNvPr id="3" name="Content Placeholder 2">
            <a:extLst>
              <a:ext uri="{FF2B5EF4-FFF2-40B4-BE49-F238E27FC236}">
                <a16:creationId xmlns:a16="http://schemas.microsoft.com/office/drawing/2014/main" xmlns="" id="{24E895E5-1F37-4F1D-B9C7-F1DEB46CD371}"/>
              </a:ext>
            </a:extLst>
          </p:cNvPr>
          <p:cNvSpPr>
            <a:spLocks noGrp="1"/>
          </p:cNvSpPr>
          <p:nvPr>
            <p:ph idx="1"/>
          </p:nvPr>
        </p:nvSpPr>
        <p:spPr/>
        <p:txBody>
          <a:bodyPr/>
          <a:lstStyle/>
          <a:p>
            <a:r>
              <a:rPr lang="en-US" dirty="0"/>
              <a:t>Family</a:t>
            </a:r>
          </a:p>
          <a:p>
            <a:pPr marL="0" indent="0">
              <a:buNone/>
            </a:pPr>
            <a:r>
              <a:rPr lang="en-US" dirty="0"/>
              <a:t>		3 Things can happen </a:t>
            </a:r>
          </a:p>
          <a:p>
            <a:pPr marL="1200150" lvl="2" indent="-342900">
              <a:buFont typeface="+mj-lt"/>
              <a:buAutoNum type="arabicPeriod"/>
            </a:pPr>
            <a:r>
              <a:rPr lang="en-US" sz="1600" dirty="0"/>
              <a:t>Family participates in treatment </a:t>
            </a:r>
          </a:p>
          <a:p>
            <a:pPr marL="1200150" lvl="2" indent="-342900">
              <a:buFont typeface="+mj-lt"/>
              <a:buAutoNum type="arabicPeriod"/>
            </a:pPr>
            <a:r>
              <a:rPr lang="en-US" sz="1600" dirty="0"/>
              <a:t>Family doesn’t &amp; stays sick</a:t>
            </a:r>
          </a:p>
          <a:p>
            <a:pPr lvl="3">
              <a:buFont typeface="Wingdings" panose="05000000000000000000" pitchFamily="2" charset="2"/>
              <a:buChar char="§"/>
            </a:pPr>
            <a:r>
              <a:rPr lang="en-US" sz="1400" dirty="0"/>
              <a:t>Addict extricates from system</a:t>
            </a:r>
          </a:p>
          <a:p>
            <a:pPr marL="1200150" lvl="2" indent="-342900">
              <a:buFont typeface="+mj-lt"/>
              <a:buAutoNum type="arabicPeriod"/>
            </a:pPr>
            <a:r>
              <a:rPr lang="en-US" sz="1600" dirty="0"/>
              <a:t>Addict relapses</a:t>
            </a:r>
          </a:p>
          <a:p>
            <a:pPr marL="0" indent="0">
              <a:buNone/>
            </a:pPr>
            <a:endParaRPr lang="en-US" dirty="0"/>
          </a:p>
        </p:txBody>
      </p:sp>
    </p:spTree>
    <p:extLst>
      <p:ext uri="{BB962C8B-B14F-4D97-AF65-F5344CB8AC3E}">
        <p14:creationId xmlns:p14="http://schemas.microsoft.com/office/powerpoint/2010/main" val="154858292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65" y="0"/>
            <a:ext cx="9151763" cy="686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8123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973669"/>
            <a:ext cx="9855200" cy="706964"/>
          </a:xfrm>
        </p:spPr>
        <p:txBody>
          <a:bodyPr/>
          <a:lstStyle/>
          <a:p>
            <a:pPr algn="ctr"/>
            <a:r>
              <a:rPr lang="en-US" sz="2800" dirty="0"/>
              <a:t>Components of Comprehensive Drug Abuse Treatment</a:t>
            </a:r>
          </a:p>
        </p:txBody>
      </p:sp>
      <p:pic>
        <p:nvPicPr>
          <p:cNvPr id="8" name="Content Placeholder 7"/>
          <p:cNvPicPr>
            <a:picLocks noGrp="1" noChangeAspect="1"/>
          </p:cNvPicPr>
          <p:nvPr>
            <p:ph idx="1"/>
          </p:nvPr>
        </p:nvPicPr>
        <p:blipFill>
          <a:blip r:embed="rId2"/>
          <a:stretch>
            <a:fillRect/>
          </a:stretch>
        </p:blipFill>
        <p:spPr>
          <a:xfrm>
            <a:off x="1647608" y="2133599"/>
            <a:ext cx="8488097" cy="4724401"/>
          </a:xfrm>
        </p:spPr>
      </p:pic>
    </p:spTree>
    <p:extLst>
      <p:ext uri="{BB962C8B-B14F-4D97-AF65-F5344CB8AC3E}">
        <p14:creationId xmlns:p14="http://schemas.microsoft.com/office/powerpoint/2010/main" val="59173879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ping skills for wellness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62" y="212942"/>
            <a:ext cx="9675104" cy="654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792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244600"/>
            <a:ext cx="4800599" cy="1079500"/>
          </a:xfrm>
        </p:spPr>
        <p:txBody>
          <a:bodyPr>
            <a:noAutofit/>
          </a:bodyPr>
          <a:lstStyle/>
          <a:p>
            <a:r>
              <a:rPr lang="en-US" sz="2800" dirty="0"/>
              <a:t>How long does drug addiction treatment usually last?</a:t>
            </a:r>
          </a:p>
        </p:txBody>
      </p:sp>
      <p:sp>
        <p:nvSpPr>
          <p:cNvPr id="4" name="Text Placeholder 3"/>
          <p:cNvSpPr>
            <a:spLocks noGrp="1"/>
          </p:cNvSpPr>
          <p:nvPr>
            <p:ph type="body" sz="half" idx="2"/>
          </p:nvPr>
        </p:nvSpPr>
        <p:spPr>
          <a:xfrm>
            <a:off x="1154955" y="2324100"/>
            <a:ext cx="3859212" cy="3619500"/>
          </a:xfrm>
        </p:spPr>
        <p:txBody>
          <a:bodyPr>
            <a:normAutofit/>
          </a:bodyPr>
          <a:lstStyle/>
          <a:p>
            <a:r>
              <a:rPr lang="en-US" b="1" dirty="0"/>
              <a:t>Individuals progress through drug addiction treatment at various rates, so there is no predetermined length of treatment. However, research has shown unequivocally that good outcomes are contingent on adequate treatment length. Generally, for residential or outpatient treatment, participation for less than 90 days is of limited effectiveness, and treatment lasting significantly longer is recommended for maintaining positive outcomes. For methadone maintenance, 12 months is considered the minimum, and some opioid-addicted individuals continue to benefit from methadone maintenance for many years.</a:t>
            </a:r>
          </a:p>
        </p:txBody>
      </p:sp>
      <p:pic>
        <p:nvPicPr>
          <p:cNvPr id="1028" name="Picture 4" descr="https://s-media-cache-ak0.pinimg.com/736x/d9/af/37/d9af37d158b19d00bad464488e8d8f58--tootsie-pop-commercial-tootsie-po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648" y="1631950"/>
            <a:ext cx="4974552" cy="3656566"/>
          </a:xfrm>
          <a:prstGeom prst="rect">
            <a:avLst/>
          </a:prstGeom>
          <a:noFill/>
          <a:extLst>
            <a:ext uri="{909E8E84-426E-40DD-AFC4-6F175D3DCCD1}">
              <a14:hiddenFill xmlns:a14="http://schemas.microsoft.com/office/drawing/2010/main">
                <a:solidFill>
                  <a:srgbClr val="FFFFFF"/>
                </a:solidFill>
              </a14:hiddenFill>
            </a:ext>
          </a:extLst>
        </p:spPr>
      </p:pic>
      <p:sp>
        <p:nvSpPr>
          <p:cNvPr id="24" name="Picture Placeholder 23"/>
          <p:cNvSpPr>
            <a:spLocks noGrp="1"/>
          </p:cNvSpPr>
          <p:nvPr>
            <p:ph type="pic" idx="1"/>
          </p:nvPr>
        </p:nvSpPr>
        <p:spPr>
          <a:xfrm>
            <a:off x="6668726" y="1168400"/>
            <a:ext cx="3227193" cy="4572000"/>
          </a:xfrm>
        </p:spPr>
      </p:sp>
    </p:spTree>
    <p:extLst>
      <p:ext uri="{BB962C8B-B14F-4D97-AF65-F5344CB8AC3E}">
        <p14:creationId xmlns:p14="http://schemas.microsoft.com/office/powerpoint/2010/main" val="37419496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313" y="860935"/>
            <a:ext cx="8825659" cy="706964"/>
          </a:xfrm>
        </p:spPr>
        <p:txBody>
          <a:bodyPr/>
          <a:lstStyle/>
          <a:p>
            <a:pPr algn="ctr"/>
            <a:r>
              <a:rPr lang="en-US" dirty="0"/>
              <a:t/>
            </a:r>
            <a:br>
              <a:rPr lang="en-US" dirty="0"/>
            </a:br>
            <a:r>
              <a:rPr lang="en-US" sz="5400" b="1" dirty="0">
                <a:latin typeface="Baskerville Old Face" panose="02020602080505020303" pitchFamily="18" charset="0"/>
              </a:rPr>
              <a:t>NIDA</a:t>
            </a:r>
            <a:r>
              <a:rPr lang="en-US" sz="5400" dirty="0">
                <a:latin typeface="Baskerville Old Face" panose="02020602080505020303" pitchFamily="18" charset="0"/>
              </a:rPr>
              <a:t> </a:t>
            </a:r>
            <a:r>
              <a:rPr lang="en-US" dirty="0"/>
              <a:t/>
            </a:r>
            <a:br>
              <a:rPr lang="en-US" dirty="0"/>
            </a:br>
            <a:r>
              <a:rPr lang="en-US" dirty="0"/>
              <a:t>90 DAY PROMISE</a:t>
            </a:r>
            <a:br>
              <a:rPr lang="en-US" dirty="0"/>
            </a:br>
            <a:endParaRPr lang="en-US" dirty="0"/>
          </a:p>
        </p:txBody>
      </p:sp>
      <p:sp>
        <p:nvSpPr>
          <p:cNvPr id="3" name="Content Placeholder 2"/>
          <p:cNvSpPr>
            <a:spLocks noGrp="1"/>
          </p:cNvSpPr>
          <p:nvPr>
            <p:ph idx="1"/>
          </p:nvPr>
        </p:nvSpPr>
        <p:spPr>
          <a:xfrm>
            <a:off x="576199" y="2342368"/>
            <a:ext cx="11123111" cy="1341950"/>
          </a:xfrm>
        </p:spPr>
        <p:txBody>
          <a:bodyPr>
            <a:normAutofit/>
          </a:bodyPr>
          <a:lstStyle/>
          <a:p>
            <a:pPr>
              <a:buFont typeface="Wingdings" panose="05000000000000000000" pitchFamily="2" charset="2"/>
              <a:buChar char="Ø"/>
            </a:pPr>
            <a:r>
              <a:rPr lang="en-US" dirty="0"/>
              <a:t>Research has shown that treatment must last, on average, at least 3 months to produce stable behavior change. While the exact length of time will vary by individual, programs lasting at </a:t>
            </a:r>
            <a:r>
              <a:rPr lang="en-US" b="1" dirty="0"/>
              <a:t>least 90 days </a:t>
            </a:r>
            <a:r>
              <a:rPr lang="en-US" dirty="0"/>
              <a:t>(and preferably longer) have been shown to be much more effective in reducing drug abuse and criminal activity, compared to those lasting less than 90 days. </a:t>
            </a:r>
          </a:p>
          <a:p>
            <a:pPr marL="0" indent="0">
              <a:buNone/>
            </a:pPr>
            <a:endParaRPr lang="en-US" dirty="0"/>
          </a:p>
        </p:txBody>
      </p:sp>
      <p:pic>
        <p:nvPicPr>
          <p:cNvPr id="1026" name="Picture 2" descr="Image result for nida 90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322" y="3684318"/>
            <a:ext cx="3676324" cy="2499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ida 90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587" y="3668546"/>
            <a:ext cx="3352441" cy="251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419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26926" y="2603500"/>
            <a:ext cx="9995770" cy="3416300"/>
          </a:xfrm>
        </p:spPr>
        <p:txBody>
          <a:bodyPr>
            <a:normAutofit/>
          </a:bodyPr>
          <a:lstStyle/>
          <a:p>
            <a:r>
              <a:rPr lang="en-US" sz="4800" dirty="0" smtClean="0"/>
              <a:t>I know I’m an Alcoholic because I misplace things, like a decade.</a:t>
            </a:r>
            <a:endParaRPr lang="en-US" sz="4800" dirty="0"/>
          </a:p>
        </p:txBody>
      </p:sp>
    </p:spTree>
    <p:extLst>
      <p:ext uri="{BB962C8B-B14F-4D97-AF65-F5344CB8AC3E}">
        <p14:creationId xmlns:p14="http://schemas.microsoft.com/office/powerpoint/2010/main" val="175151665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760" y="1553228"/>
            <a:ext cx="9244208" cy="1916482"/>
          </a:xfrm>
        </p:spPr>
        <p:txBody>
          <a:bodyPr/>
          <a:lstStyle/>
          <a:p>
            <a:pPr algn="ctr"/>
            <a:r>
              <a:rPr lang="en-US" sz="4400" dirty="0"/>
              <a:t>Once in a lifetime opportunity at Solutions…</a:t>
            </a:r>
          </a:p>
        </p:txBody>
      </p:sp>
      <p:sp>
        <p:nvSpPr>
          <p:cNvPr id="3" name="Text Placeholder 2"/>
          <p:cNvSpPr>
            <a:spLocks noGrp="1"/>
          </p:cNvSpPr>
          <p:nvPr>
            <p:ph type="body" idx="1"/>
          </p:nvPr>
        </p:nvSpPr>
        <p:spPr>
          <a:xfrm>
            <a:off x="914400" y="4903940"/>
            <a:ext cx="10396603" cy="1572016"/>
          </a:xfrm>
        </p:spPr>
        <p:txBody>
          <a:bodyPr>
            <a:normAutofit/>
          </a:bodyPr>
          <a:lstStyle/>
          <a:p>
            <a:pPr algn="ctr"/>
            <a:r>
              <a:rPr lang="en-US" sz="4400" dirty="0"/>
              <a:t>You have the power in this process. </a:t>
            </a:r>
          </a:p>
        </p:txBody>
      </p:sp>
    </p:spTree>
    <p:extLst>
      <p:ext uri="{BB962C8B-B14F-4D97-AF65-F5344CB8AC3E}">
        <p14:creationId xmlns:p14="http://schemas.microsoft.com/office/powerpoint/2010/main" val="372253671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 Deficiency Syndrome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844" y="2373609"/>
            <a:ext cx="6644936" cy="2887322"/>
          </a:xfrm>
          <a:prstGeom prst="rect">
            <a:avLst/>
          </a:prstGeom>
        </p:spPr>
      </p:pic>
      <p:sp>
        <p:nvSpPr>
          <p:cNvPr id="4" name="TextBox 3"/>
          <p:cNvSpPr txBox="1"/>
          <p:nvPr/>
        </p:nvSpPr>
        <p:spPr>
          <a:xfrm>
            <a:off x="1402916" y="5260931"/>
            <a:ext cx="9338976" cy="1200329"/>
          </a:xfrm>
          <a:prstGeom prst="rect">
            <a:avLst/>
          </a:prstGeom>
          <a:noFill/>
        </p:spPr>
        <p:txBody>
          <a:bodyPr wrap="square" rtlCol="0">
            <a:spAutoFit/>
          </a:bodyPr>
          <a:lstStyle/>
          <a:p>
            <a:r>
              <a:rPr lang="en-US" dirty="0"/>
              <a:t>Schematic of the brain reward cascade: normal and abnormal representation. </a:t>
            </a:r>
            <a:endParaRPr lang="en-US" dirty="0" smtClean="0"/>
          </a:p>
          <a:p>
            <a:r>
              <a:rPr lang="en-US" b="1" dirty="0" smtClean="0"/>
              <a:t>A:</a:t>
            </a:r>
            <a:r>
              <a:rPr lang="en-US" dirty="0"/>
              <a:t> The normal physiologic state of the neurotransmitter interaction at the mesolimbic region of the brain. Briefly, serotonin in the hypothalamus stimulates neuronal projections </a:t>
            </a:r>
            <a:r>
              <a:rPr lang="en-US" b="1" dirty="0"/>
              <a:t>...</a:t>
            </a:r>
            <a:endParaRPr lang="en-US" dirty="0"/>
          </a:p>
        </p:txBody>
      </p:sp>
    </p:spTree>
    <p:extLst>
      <p:ext uri="{BB962C8B-B14F-4D97-AF65-F5344CB8AC3E}">
        <p14:creationId xmlns:p14="http://schemas.microsoft.com/office/powerpoint/2010/main" val="8373592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Disease</a:t>
            </a:r>
            <a:endParaRPr lang="en-US" dirty="0"/>
          </a:p>
        </p:txBody>
      </p:sp>
      <p:pic>
        <p:nvPicPr>
          <p:cNvPr id="1026" name="Picture 3" descr="File:Dopamine D2 Receptors in Addi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27" y="2292262"/>
            <a:ext cx="3981071" cy="41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Image result for cat scan of brain on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724" y="2666144"/>
            <a:ext cx="5068278" cy="37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85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9958442" cy="704088"/>
          </a:xfrm>
        </p:spPr>
        <p:txBody>
          <a:bodyPr/>
          <a:lstStyle/>
          <a:p>
            <a:pPr algn="ctr"/>
            <a:r>
              <a:rPr lang="en-US" dirty="0" smtClean="0"/>
              <a:t>Signs &amp; Symptoms</a:t>
            </a:r>
            <a:endParaRPr lang="en-US" dirty="0"/>
          </a:p>
        </p:txBody>
      </p:sp>
      <p:sp>
        <p:nvSpPr>
          <p:cNvPr id="3" name="TextBox 2"/>
          <p:cNvSpPr txBox="1"/>
          <p:nvPr/>
        </p:nvSpPr>
        <p:spPr>
          <a:xfrm>
            <a:off x="789139" y="2354894"/>
            <a:ext cx="5398719" cy="3231654"/>
          </a:xfrm>
          <a:prstGeom prst="rect">
            <a:avLst/>
          </a:prstGeom>
          <a:noFill/>
        </p:spPr>
        <p:txBody>
          <a:bodyPr wrap="square" rtlCol="0">
            <a:spAutoFit/>
          </a:bodyPr>
          <a:lstStyle/>
          <a:p>
            <a:r>
              <a:rPr lang="en-US" sz="2400" b="1" dirty="0" smtClean="0"/>
              <a:t>Opiates: </a:t>
            </a:r>
          </a:p>
          <a:p>
            <a:pPr marL="742950" lvl="1" indent="-285750">
              <a:buFont typeface="Wingdings" panose="05000000000000000000" pitchFamily="2" charset="2"/>
              <a:buChar char="§"/>
            </a:pPr>
            <a:r>
              <a:rPr lang="en-US" dirty="0" smtClean="0"/>
              <a:t>Dry </a:t>
            </a:r>
            <a:r>
              <a:rPr lang="en-US" dirty="0"/>
              <a:t>mouth</a:t>
            </a:r>
          </a:p>
          <a:p>
            <a:pPr marL="742950" lvl="1" indent="-285750">
              <a:buFont typeface="Wingdings" panose="05000000000000000000" pitchFamily="2" charset="2"/>
              <a:buChar char="§"/>
            </a:pPr>
            <a:r>
              <a:rPr lang="en-US" dirty="0" smtClean="0"/>
              <a:t>Constipation</a:t>
            </a:r>
            <a:endParaRPr lang="en-US" dirty="0"/>
          </a:p>
          <a:p>
            <a:pPr marL="742950" lvl="1" indent="-285750">
              <a:buFont typeface="Wingdings" panose="05000000000000000000" pitchFamily="2" charset="2"/>
              <a:buChar char="§"/>
            </a:pPr>
            <a:r>
              <a:rPr lang="en-US" dirty="0" smtClean="0"/>
              <a:t>Sweating</a:t>
            </a:r>
            <a:endParaRPr lang="en-US" dirty="0"/>
          </a:p>
          <a:p>
            <a:pPr marL="742950" lvl="1" indent="-285750">
              <a:buFont typeface="Wingdings" panose="05000000000000000000" pitchFamily="2" charset="2"/>
              <a:buChar char="§"/>
            </a:pPr>
            <a:r>
              <a:rPr lang="en-US" dirty="0" smtClean="0"/>
              <a:t>Feeling </a:t>
            </a:r>
            <a:r>
              <a:rPr lang="en-US" dirty="0"/>
              <a:t>lightheaded</a:t>
            </a:r>
          </a:p>
          <a:p>
            <a:pPr marL="742950" lvl="1" indent="-285750">
              <a:buFont typeface="Wingdings" panose="05000000000000000000" pitchFamily="2" charset="2"/>
              <a:buChar char="§"/>
            </a:pPr>
            <a:r>
              <a:rPr lang="en-US" dirty="0" smtClean="0"/>
              <a:t>Feeling </a:t>
            </a:r>
            <a:r>
              <a:rPr lang="en-US" dirty="0"/>
              <a:t>euphoric and overly elated</a:t>
            </a:r>
          </a:p>
          <a:p>
            <a:pPr marL="742950" lvl="1" indent="-285750">
              <a:buFont typeface="Wingdings" panose="05000000000000000000" pitchFamily="2" charset="2"/>
              <a:buChar char="§"/>
            </a:pPr>
            <a:r>
              <a:rPr lang="en-US" dirty="0" smtClean="0"/>
              <a:t>Constricted </a:t>
            </a:r>
            <a:r>
              <a:rPr lang="en-US" dirty="0"/>
              <a:t>pupils</a:t>
            </a:r>
          </a:p>
          <a:p>
            <a:pPr marL="742950" lvl="1" indent="-285750">
              <a:buFont typeface="Wingdings" panose="05000000000000000000" pitchFamily="2" charset="2"/>
              <a:buChar char="§"/>
            </a:pPr>
            <a:r>
              <a:rPr lang="en-US" dirty="0" smtClean="0"/>
              <a:t>Flushed </a:t>
            </a:r>
            <a:r>
              <a:rPr lang="en-US" dirty="0"/>
              <a:t>face</a:t>
            </a:r>
          </a:p>
          <a:p>
            <a:pPr marL="742950" lvl="1" indent="-285750">
              <a:buFont typeface="Wingdings" panose="05000000000000000000" pitchFamily="2" charset="2"/>
              <a:buChar char="§"/>
            </a:pPr>
            <a:r>
              <a:rPr lang="en-US" dirty="0" smtClean="0"/>
              <a:t>Lack </a:t>
            </a:r>
            <a:r>
              <a:rPr lang="en-US" dirty="0"/>
              <a:t>of coordination</a:t>
            </a:r>
          </a:p>
          <a:p>
            <a:pPr marL="742950" lvl="1" indent="-285750">
              <a:buFont typeface="Wingdings" panose="05000000000000000000" pitchFamily="2" charset="2"/>
              <a:buChar char="§"/>
            </a:pPr>
            <a:r>
              <a:rPr lang="en-US" dirty="0" smtClean="0"/>
              <a:t>Sleeping </a:t>
            </a:r>
            <a:r>
              <a:rPr lang="en-US" dirty="0"/>
              <a:t>too much or sleeping too little</a:t>
            </a:r>
          </a:p>
          <a:p>
            <a:endParaRPr lang="en-US" dirty="0" smtClean="0"/>
          </a:p>
        </p:txBody>
      </p:sp>
      <p:sp>
        <p:nvSpPr>
          <p:cNvPr id="4" name="TextBox 3"/>
          <p:cNvSpPr txBox="1"/>
          <p:nvPr/>
        </p:nvSpPr>
        <p:spPr>
          <a:xfrm>
            <a:off x="6706929" y="2530971"/>
            <a:ext cx="4466287" cy="2954655"/>
          </a:xfrm>
          <a:prstGeom prst="rect">
            <a:avLst/>
          </a:prstGeom>
          <a:noFill/>
        </p:spPr>
        <p:txBody>
          <a:bodyPr wrap="none" rtlCol="0">
            <a:spAutoFit/>
          </a:bodyPr>
          <a:lstStyle/>
          <a:p>
            <a:r>
              <a:rPr lang="en-US" sz="2400" b="1" dirty="0" smtClean="0"/>
              <a:t>Amphetamines:</a:t>
            </a:r>
          </a:p>
          <a:p>
            <a:pPr marL="742950" lvl="1" indent="-285750">
              <a:buFont typeface="Wingdings" panose="05000000000000000000" pitchFamily="2" charset="2"/>
              <a:buChar char="§"/>
            </a:pPr>
            <a:r>
              <a:rPr lang="en-US" dirty="0" smtClean="0"/>
              <a:t>Increased </a:t>
            </a:r>
            <a:r>
              <a:rPr lang="en-US" dirty="0"/>
              <a:t>body temperature</a:t>
            </a:r>
          </a:p>
          <a:p>
            <a:pPr marL="742950" lvl="1" indent="-285750">
              <a:buFont typeface="Wingdings" panose="05000000000000000000" pitchFamily="2" charset="2"/>
              <a:buChar char="§"/>
            </a:pPr>
            <a:r>
              <a:rPr lang="en-US" dirty="0"/>
              <a:t>Euphoria</a:t>
            </a:r>
          </a:p>
          <a:p>
            <a:pPr marL="742950" lvl="1" indent="-285750">
              <a:buFont typeface="Wingdings" panose="05000000000000000000" pitchFamily="2" charset="2"/>
              <a:buChar char="§"/>
            </a:pPr>
            <a:r>
              <a:rPr lang="en-US" dirty="0"/>
              <a:t>Increased blood pressure</a:t>
            </a:r>
          </a:p>
          <a:p>
            <a:pPr marL="742950" lvl="1" indent="-285750">
              <a:buFont typeface="Wingdings" panose="05000000000000000000" pitchFamily="2" charset="2"/>
              <a:buChar char="§"/>
            </a:pPr>
            <a:r>
              <a:rPr lang="en-US" dirty="0"/>
              <a:t>Dry mouth</a:t>
            </a:r>
          </a:p>
          <a:p>
            <a:pPr marL="742950" lvl="1" indent="-285750">
              <a:buFont typeface="Wingdings" panose="05000000000000000000" pitchFamily="2" charset="2"/>
              <a:buChar char="§"/>
            </a:pPr>
            <a:r>
              <a:rPr lang="en-US" dirty="0"/>
              <a:t>Faster breathing</a:t>
            </a:r>
          </a:p>
          <a:p>
            <a:pPr marL="742950" lvl="1" indent="-285750">
              <a:buFont typeface="Wingdings" panose="05000000000000000000" pitchFamily="2" charset="2"/>
              <a:buChar char="§"/>
            </a:pPr>
            <a:r>
              <a:rPr lang="en-US" dirty="0"/>
              <a:t>Dilated pupils</a:t>
            </a:r>
          </a:p>
          <a:p>
            <a:pPr marL="742950" lvl="1" indent="-285750">
              <a:buFont typeface="Wingdings" panose="05000000000000000000" pitchFamily="2" charset="2"/>
              <a:buChar char="§"/>
            </a:pPr>
            <a:r>
              <a:rPr lang="en-US" dirty="0"/>
              <a:t>Increased energy and alertness</a:t>
            </a:r>
          </a:p>
          <a:p>
            <a:pPr marL="742950" lvl="1" indent="-285750">
              <a:buFont typeface="Wingdings" panose="05000000000000000000" pitchFamily="2" charset="2"/>
              <a:buChar char="§"/>
            </a:pPr>
            <a:r>
              <a:rPr lang="en-US" dirty="0"/>
              <a:t>Decreased fatigue</a:t>
            </a:r>
          </a:p>
          <a:p>
            <a:pPr marL="742950" lvl="1" indent="-285750">
              <a:buFont typeface="Wingdings" panose="05000000000000000000" pitchFamily="2" charset="2"/>
              <a:buChar char="§"/>
            </a:pPr>
            <a:r>
              <a:rPr lang="en-US" dirty="0"/>
              <a:t>Decreased appetite</a:t>
            </a:r>
          </a:p>
        </p:txBody>
      </p:sp>
    </p:spTree>
    <p:extLst>
      <p:ext uri="{BB962C8B-B14F-4D97-AF65-F5344CB8AC3E}">
        <p14:creationId xmlns:p14="http://schemas.microsoft.com/office/powerpoint/2010/main" val="374673027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100207" y="28183"/>
            <a:ext cx="10193192" cy="6551114"/>
          </a:xfrm>
          <a:prstGeom prst="rect">
            <a:avLst/>
          </a:prstGeom>
        </p:spPr>
      </p:pic>
      <p:sp>
        <p:nvSpPr>
          <p:cNvPr id="3" name="Text Placeholder 3"/>
          <p:cNvSpPr txBox="1">
            <a:spLocks/>
          </p:cNvSpPr>
          <p:nvPr/>
        </p:nvSpPr>
        <p:spPr>
          <a:xfrm>
            <a:off x="187890" y="3429000"/>
            <a:ext cx="3939792" cy="1408078"/>
          </a:xfrm>
          <a:prstGeom prst="rect">
            <a:avLst/>
          </a:prstGeom>
        </p:spPr>
        <p:txBody>
          <a:bodyPr vert="horz" lIns="91440" tIns="45720" rIns="91440" bIns="45720" rtlCol="0" anchor="ctr" anchorCtr="0"/>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dirty="0" smtClean="0">
                <a:solidFill>
                  <a:schemeClr val="bg1"/>
                </a:solidFill>
              </a:rPr>
              <a:t>Thank You!  </a:t>
            </a:r>
          </a:p>
          <a:p>
            <a:pPr algn="ctr"/>
            <a:r>
              <a:rPr lang="en-US" sz="3600" dirty="0" smtClean="0">
                <a:solidFill>
                  <a:schemeClr val="bg1"/>
                </a:solidFill>
              </a:rPr>
              <a:t>Questions?</a:t>
            </a:r>
            <a:endParaRPr lang="en-US" sz="3600" dirty="0">
              <a:solidFill>
                <a:schemeClr val="bg1"/>
              </a:solidFill>
            </a:endParaRPr>
          </a:p>
        </p:txBody>
      </p:sp>
    </p:spTree>
    <p:extLst>
      <p:ext uri="{BB962C8B-B14F-4D97-AF65-F5344CB8AC3E}">
        <p14:creationId xmlns:p14="http://schemas.microsoft.com/office/powerpoint/2010/main" val="16667281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868" y="0"/>
            <a:ext cx="8636608" cy="647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22079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Marlon – MS, MBA, CADC</a:t>
            </a:r>
          </a:p>
        </p:txBody>
      </p:sp>
      <p:sp>
        <p:nvSpPr>
          <p:cNvPr id="3" name="Content Placeholder 2"/>
          <p:cNvSpPr>
            <a:spLocks noGrp="1"/>
          </p:cNvSpPr>
          <p:nvPr>
            <p:ph idx="1"/>
          </p:nvPr>
        </p:nvSpPr>
        <p:spPr/>
        <p:txBody>
          <a:bodyPr>
            <a:normAutofit/>
          </a:bodyPr>
          <a:lstStyle/>
          <a:p>
            <a:r>
              <a:rPr lang="en-US" sz="2000" dirty="0"/>
              <a:t>Co-founded Solutions Recovery in 2005, serving as President and CEO</a:t>
            </a:r>
          </a:p>
          <a:p>
            <a:r>
              <a:rPr lang="en-US" sz="2000" dirty="0"/>
              <a:t>Consummated transaction selling assets to American Addiction Centers (NYSE: AAC) in May 2016</a:t>
            </a:r>
          </a:p>
          <a:p>
            <a:r>
              <a:rPr lang="en-US" sz="2000" dirty="0"/>
              <a:t>Founded three non-profit organizations dedicated to alcohol and drug education and prevention</a:t>
            </a:r>
          </a:p>
          <a:p>
            <a:r>
              <a:rPr lang="en-US" sz="2000" dirty="0"/>
              <a:t>Prior to forming Solutions Recovery, worked in the insurance industry</a:t>
            </a:r>
          </a:p>
          <a:p>
            <a:r>
              <a:rPr lang="en-US" sz="2000" dirty="0"/>
              <a:t>More than 30 years of experience serving as the CEO, President and COO in various healthcare companies</a:t>
            </a:r>
          </a:p>
          <a:p>
            <a:pPr marL="0" indent="0">
              <a:buNone/>
            </a:pPr>
            <a:endParaRPr lang="en-US" dirty="0"/>
          </a:p>
        </p:txBody>
      </p:sp>
    </p:spTree>
    <p:extLst>
      <p:ext uri="{BB962C8B-B14F-4D97-AF65-F5344CB8AC3E}">
        <p14:creationId xmlns:p14="http://schemas.microsoft.com/office/powerpoint/2010/main" val="892149019"/>
      </p:ext>
    </p:extLst>
  </p:cSld>
  <p:clrMapOvr>
    <a:masterClrMapping/>
  </p:clrMapOvr>
  <mc:AlternateContent xmlns:mc="http://schemas.openxmlformats.org/markup-compatibility/2006" xmlns:p14="http://schemas.microsoft.com/office/powerpoint/2010/main">
    <mc:Choice Requires="p14">
      <p:transition spd="slow" p14:dur="2000" advClick="0" advTm="41136"/>
    </mc:Choice>
    <mc:Fallback xmlns="">
      <p:transition spd="slow" advClick="0" advTm="411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in chairs&#10;&#10;Description generated with very high confidence"/>
          <p:cNvPicPr>
            <a:picLocks noChangeAspect="1" noChangeArrowheads="1"/>
          </p:cNvPicPr>
          <p:nvPr/>
        </p:nvPicPr>
        <p:blipFill rotWithShape="1">
          <a:blip r:embed="rId2" cstate="print"/>
          <a:srcRect r="2254" b="1"/>
          <a:stretch/>
        </p:blipFill>
        <p:spPr bwMode="auto">
          <a:xfrm>
            <a:off x="6798733" y="2775951"/>
            <a:ext cx="4345024" cy="3067163"/>
          </a:xfrm>
          <a:prstGeom prst="roundRect">
            <a:avLst>
              <a:gd name="adj" fmla="val 1858"/>
            </a:avLst>
          </a:prstGeom>
          <a:noFill/>
          <a:effectLst>
            <a:outerShdw blurRad="50800" dist="50800" dir="5400000" algn="tl" rotWithShape="0">
              <a:srgbClr val="000000">
                <a:alpha val="43000"/>
              </a:srgbClr>
            </a:outerShdw>
          </a:effectLst>
        </p:spPr>
      </p:pic>
      <p:sp>
        <p:nvSpPr>
          <p:cNvPr id="2" name="Title 1"/>
          <p:cNvSpPr>
            <a:spLocks noGrp="1"/>
          </p:cNvSpPr>
          <p:nvPr>
            <p:ph type="title"/>
          </p:nvPr>
        </p:nvSpPr>
        <p:spPr>
          <a:xfrm>
            <a:off x="1154954" y="973669"/>
            <a:ext cx="8825659" cy="706964"/>
          </a:xfrm>
        </p:spPr>
        <p:txBody>
          <a:bodyPr>
            <a:normAutofit/>
          </a:bodyPr>
          <a:lstStyle/>
          <a:p>
            <a:r>
              <a:rPr lang="en-US" dirty="0"/>
              <a:t>Richard Branson</a:t>
            </a:r>
          </a:p>
        </p:txBody>
      </p:sp>
      <p:sp>
        <p:nvSpPr>
          <p:cNvPr id="3" name="Content Placeholder 2"/>
          <p:cNvSpPr>
            <a:spLocks noGrp="1"/>
          </p:cNvSpPr>
          <p:nvPr>
            <p:ph idx="1"/>
          </p:nvPr>
        </p:nvSpPr>
        <p:spPr>
          <a:xfrm>
            <a:off x="571500" y="2425700"/>
            <a:ext cx="5795433" cy="3594100"/>
          </a:xfrm>
        </p:spPr>
        <p:txBody>
          <a:bodyPr anchor="ctr">
            <a:normAutofit/>
          </a:bodyPr>
          <a:lstStyle/>
          <a:p>
            <a:endParaRPr lang="en-US" b="1" dirty="0"/>
          </a:p>
          <a:p>
            <a:endParaRPr lang="en-US" b="1" dirty="0"/>
          </a:p>
        </p:txBody>
      </p:sp>
      <p:sp>
        <p:nvSpPr>
          <p:cNvPr id="5" name="TextBox 4"/>
          <p:cNvSpPr txBox="1"/>
          <p:nvPr/>
        </p:nvSpPr>
        <p:spPr>
          <a:xfrm>
            <a:off x="571500" y="2775951"/>
            <a:ext cx="5818761" cy="221599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Sir Branson wanted to debate drug policy</a:t>
            </a:r>
          </a:p>
          <a:p>
            <a:pPr marL="285750" indent="-285750">
              <a:lnSpc>
                <a:spcPct val="200000"/>
              </a:lnSpc>
              <a:buFont typeface="Arial" panose="020B0604020202020204" pitchFamily="34" charset="0"/>
              <a:buChar char="•"/>
            </a:pPr>
            <a:r>
              <a:rPr lang="en-US" sz="2000" dirty="0"/>
              <a:t>My name is Dave and I’m an Alcoholic</a:t>
            </a:r>
          </a:p>
          <a:p>
            <a:pPr marL="285750" indent="-285750">
              <a:lnSpc>
                <a:spcPct val="200000"/>
              </a:lnSpc>
              <a:buFont typeface="Arial" panose="020B0604020202020204" pitchFamily="34" charset="0"/>
              <a:buChar char="•"/>
            </a:pPr>
            <a:r>
              <a:rPr lang="en-US" sz="2000" dirty="0"/>
              <a:t>Respectfully marijuana is not safe for me</a:t>
            </a:r>
          </a:p>
          <a:p>
            <a:endParaRPr lang="en-US" dirty="0"/>
          </a:p>
        </p:txBody>
      </p:sp>
    </p:spTree>
    <p:extLst>
      <p:ext uri="{BB962C8B-B14F-4D97-AF65-F5344CB8AC3E}">
        <p14:creationId xmlns:p14="http://schemas.microsoft.com/office/powerpoint/2010/main" val="457656442"/>
      </p:ext>
    </p:extLst>
  </p:cSld>
  <p:clrMapOvr>
    <a:masterClrMapping/>
  </p:clrMapOvr>
  <mc:AlternateContent xmlns:mc="http://schemas.openxmlformats.org/markup-compatibility/2006" xmlns:p14="http://schemas.microsoft.com/office/powerpoint/2010/main">
    <mc:Choice Requires="p14">
      <p:transition spd="slow" p14:dur="2000" advClick="0" advTm="31001"/>
    </mc:Choice>
    <mc:Fallback xmlns="">
      <p:transition spd="slow" advClick="0" advTm="310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539" y="2260600"/>
            <a:ext cx="4991977" cy="1130300"/>
          </a:xfrm>
        </p:spPr>
        <p:txBody>
          <a:bodyPr>
            <a:normAutofit/>
          </a:bodyPr>
          <a:lstStyle/>
          <a:p>
            <a:pPr algn="ctr"/>
            <a:r>
              <a:rPr lang="en-US" dirty="0"/>
              <a:t>Michael </a:t>
            </a:r>
            <a:r>
              <a:rPr lang="en-US" sz="4000" dirty="0"/>
              <a:t>Cartwright</a:t>
            </a:r>
            <a:r>
              <a:rPr lang="en-US" dirty="0"/>
              <a:t> </a:t>
            </a:r>
            <a:br>
              <a:rPr lang="en-US" dirty="0"/>
            </a:br>
            <a:r>
              <a:rPr lang="en-US" sz="1600" dirty="0"/>
              <a:t>Chairman &amp; CEO American Addiction Centers</a:t>
            </a:r>
            <a:endParaRPr lang="en-US" dirty="0"/>
          </a:p>
        </p:txBody>
      </p:sp>
      <p:pic>
        <p:nvPicPr>
          <p:cNvPr id="6" name="Picture Placeholder 5"/>
          <p:cNvPicPr>
            <a:picLocks noGrp="1" noChangeAspect="1"/>
          </p:cNvPicPr>
          <p:nvPr>
            <p:ph type="pic" idx="1"/>
          </p:nvPr>
        </p:nvPicPr>
        <p:blipFill>
          <a:blip r:embed="rId2"/>
          <a:srcRect l="14705" r="14705"/>
          <a:stretch>
            <a:fillRect/>
          </a:stretch>
        </p:blipFill>
        <p:spPr>
          <a:xfrm>
            <a:off x="6413499" y="771924"/>
            <a:ext cx="2260601" cy="3202619"/>
          </a:xfrm>
        </p:spPr>
      </p:pic>
      <p:sp>
        <p:nvSpPr>
          <p:cNvPr id="4" name="Text Placeholder 3"/>
          <p:cNvSpPr>
            <a:spLocks noGrp="1"/>
          </p:cNvSpPr>
          <p:nvPr>
            <p:ph type="body" sz="half" idx="2"/>
          </p:nvPr>
        </p:nvSpPr>
        <p:spPr>
          <a:xfrm>
            <a:off x="1012504" y="3670300"/>
            <a:ext cx="4255245" cy="934694"/>
          </a:xfrm>
        </p:spPr>
        <p:txBody>
          <a:bodyPr>
            <a:noAutofit/>
          </a:bodyPr>
          <a:lstStyle/>
          <a:p>
            <a:pPr marL="285750" indent="-285750">
              <a:buFont typeface="Arial" panose="020B0604020202020204" pitchFamily="34" charset="0"/>
              <a:buChar char="•"/>
            </a:pPr>
            <a:r>
              <a:rPr lang="en-US" sz="2000" dirty="0"/>
              <a:t>Vision </a:t>
            </a:r>
          </a:p>
          <a:p>
            <a:pPr marL="285750" indent="-285750">
              <a:buFont typeface="Arial" panose="020B0604020202020204" pitchFamily="34" charset="0"/>
              <a:buChar char="•"/>
            </a:pPr>
            <a:r>
              <a:rPr lang="en-US" sz="2000" dirty="0"/>
              <a:t>Remove the stigma and medically treat the disease </a:t>
            </a:r>
          </a:p>
          <a:p>
            <a:pPr marL="285750" indent="-285750">
              <a:buFont typeface="Arial" panose="020B0604020202020204" pitchFamily="34" charset="0"/>
              <a:buChar char="•"/>
            </a:pPr>
            <a:r>
              <a:rPr lang="en-US" sz="2000" dirty="0"/>
              <a:t>Built a national respected treatment brand</a:t>
            </a:r>
          </a:p>
        </p:txBody>
      </p:sp>
      <p:pic>
        <p:nvPicPr>
          <p:cNvPr id="8" name="Picture 7"/>
          <p:cNvPicPr>
            <a:picLocks noChangeAspect="1"/>
          </p:cNvPicPr>
          <p:nvPr/>
        </p:nvPicPr>
        <p:blipFill>
          <a:blip r:embed="rId3"/>
          <a:stretch>
            <a:fillRect/>
          </a:stretch>
        </p:blipFill>
        <p:spPr>
          <a:xfrm>
            <a:off x="8941716" y="2730500"/>
            <a:ext cx="2323184" cy="3577990"/>
          </a:xfrm>
          <a:prstGeom prst="rect">
            <a:avLst/>
          </a:prstGeom>
        </p:spPr>
      </p:pic>
    </p:spTree>
    <p:extLst>
      <p:ext uri="{BB962C8B-B14F-4D97-AF65-F5344CB8AC3E}">
        <p14:creationId xmlns:p14="http://schemas.microsoft.com/office/powerpoint/2010/main" val="4235314173"/>
      </p:ext>
    </p:extLst>
  </p:cSld>
  <p:clrMapOvr>
    <a:masterClrMapping/>
  </p:clrMapOvr>
  <mc:AlternateContent xmlns:mc="http://schemas.openxmlformats.org/markup-compatibility/2006" xmlns:p14="http://schemas.microsoft.com/office/powerpoint/2010/main">
    <mc:Choice Requires="p14">
      <p:transition spd="slow" p14:dur="2000" advClick="0" advTm="5047"/>
    </mc:Choice>
    <mc:Fallback xmlns="">
      <p:transition spd="slow" advClick="0" advTm="50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88" y="0"/>
            <a:ext cx="12193588" cy="6861555"/>
            <a:chOff x="-1588" y="0"/>
            <a:chExt cx="12193588" cy="6861555"/>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Rectangle 75"/>
            <p:cNvSpPr/>
            <p:nvPr>
              <p:extLst>
                <p:ext uri="{386F3935-93C4-4BCD-93E2-E3B085C9AB24}">
                  <p16:designElem xmlns:p16="http://schemas.microsoft.com/office/powerpoint/2015/main" xmlns=""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026" name="Picture 2" descr="Image result">
            <a:extLst>
              <a:ext uri="{FF2B5EF4-FFF2-40B4-BE49-F238E27FC236}">
                <a16:creationId xmlns:a16="http://schemas.microsoft.com/office/drawing/2014/main" xmlns="" id="{CE203473-9563-4D4E-8A94-715562F3B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263" y="803751"/>
            <a:ext cx="4896089" cy="525049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66355D8-4ECC-41DC-BB19-DB8B7C8F24E5}"/>
              </a:ext>
            </a:extLst>
          </p:cNvPr>
          <p:cNvSpPr>
            <a:spLocks noGrp="1"/>
          </p:cNvSpPr>
          <p:nvPr>
            <p:ph type="title"/>
          </p:nvPr>
        </p:nvSpPr>
        <p:spPr>
          <a:xfrm>
            <a:off x="1154955" y="973668"/>
            <a:ext cx="3178260" cy="1020232"/>
          </a:xfrm>
        </p:spPr>
        <p:txBody>
          <a:bodyPr>
            <a:normAutofit/>
          </a:bodyPr>
          <a:lstStyle/>
          <a:p>
            <a:r>
              <a:rPr lang="en-US" dirty="0"/>
              <a:t>David Siegel</a:t>
            </a:r>
          </a:p>
        </p:txBody>
      </p:sp>
      <p:sp>
        <p:nvSpPr>
          <p:cNvPr id="3" name="Content Placeholder 2">
            <a:extLst>
              <a:ext uri="{FF2B5EF4-FFF2-40B4-BE49-F238E27FC236}">
                <a16:creationId xmlns:a16="http://schemas.microsoft.com/office/drawing/2014/main" xmlns="" id="{D7426C63-B1F7-4D07-A4FB-DA114B00F5B9}"/>
              </a:ext>
            </a:extLst>
          </p:cNvPr>
          <p:cNvSpPr>
            <a:spLocks noGrp="1"/>
          </p:cNvSpPr>
          <p:nvPr>
            <p:ph idx="1"/>
          </p:nvPr>
        </p:nvSpPr>
        <p:spPr>
          <a:xfrm>
            <a:off x="1154955" y="2120900"/>
            <a:ext cx="3133726" cy="3898900"/>
          </a:xfrm>
        </p:spPr>
        <p:txBody>
          <a:bodyPr>
            <a:normAutofit/>
          </a:bodyPr>
          <a:lstStyle/>
          <a:p>
            <a:r>
              <a:rPr lang="en-US" dirty="0">
                <a:solidFill>
                  <a:schemeClr val="bg1"/>
                </a:solidFill>
              </a:rPr>
              <a:t>Founder – Westgate Resorts</a:t>
            </a:r>
          </a:p>
          <a:p>
            <a:r>
              <a:rPr lang="en-US" dirty="0">
                <a:solidFill>
                  <a:schemeClr val="bg1"/>
                </a:solidFill>
              </a:rPr>
              <a:t>Taught me to address public policy to advocate for addicts </a:t>
            </a:r>
          </a:p>
          <a:p>
            <a:r>
              <a:rPr lang="en-US" dirty="0">
                <a:solidFill>
                  <a:schemeClr val="bg1"/>
                </a:solidFill>
              </a:rPr>
              <a:t>Increase testing / UA’s</a:t>
            </a:r>
          </a:p>
          <a:p>
            <a:r>
              <a:rPr lang="en-US" dirty="0">
                <a:solidFill>
                  <a:schemeClr val="bg1"/>
                </a:solidFill>
              </a:rPr>
              <a:t>Pay the patient</a:t>
            </a:r>
          </a:p>
          <a:p>
            <a:r>
              <a:rPr lang="en-US" dirty="0">
                <a:solidFill>
                  <a:schemeClr val="bg1"/>
                </a:solidFill>
              </a:rPr>
              <a:t>Naloxone</a:t>
            </a:r>
          </a:p>
          <a:p>
            <a:r>
              <a:rPr lang="en-US" dirty="0">
                <a:solidFill>
                  <a:schemeClr val="bg1"/>
                </a:solidFill>
              </a:rPr>
              <a:t>Money doesn’t protect us from the disease</a:t>
            </a:r>
          </a:p>
        </p:txBody>
      </p:sp>
    </p:spTree>
    <p:extLst>
      <p:ext uri="{BB962C8B-B14F-4D97-AF65-F5344CB8AC3E}">
        <p14:creationId xmlns:p14="http://schemas.microsoft.com/office/powerpoint/2010/main" val="41870440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88" y="0"/>
            <a:ext cx="12193588" cy="6858000"/>
            <a:chOff x="-1588" y="0"/>
            <a:chExt cx="12193588"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Rectangle 73"/>
            <p:cNvSpPr/>
            <p:nvPr>
              <p:extLst>
                <p:ext uri="{386F3935-93C4-4BCD-93E2-E3B085C9AB24}">
                  <p16:designElem xmlns:p16="http://schemas.microsoft.com/office/powerpoint/2015/main" xmlns=""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p:cNvSpPr/>
            <p:nvPr>
              <p:extLst>
                <p:ext uri="{386F3935-93C4-4BCD-93E2-E3B085C9AB24}">
                  <p16:designElem xmlns:p16="http://schemas.microsoft.com/office/powerpoint/2015/main" xmlns=""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6" name="Freeform 5"/>
            <p:cNvSpPr/>
            <p:nvPr>
              <p:extLst>
                <p:ext uri="{386F3935-93C4-4BCD-93E2-E3B085C9AB24}">
                  <p16:designElem xmlns:p16="http://schemas.microsoft.com/office/powerpoint/2015/main" xmlns=""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026" name="Picture 2" descr="Image result for decreased brain metabolism drugs"/>
          <p:cNvPicPr>
            <a:picLocks noChangeAspect="1" noChangeArrowheads="1"/>
          </p:cNvPicPr>
          <p:nvPr/>
        </p:nvPicPr>
        <p:blipFill rotWithShape="1">
          <a:blip r:embed="rId3">
            <a:extLst>
              <a:ext uri="{28A0092B-C50C-407E-A947-70E740481C1C}">
                <a14:useLocalDpi xmlns:a14="http://schemas.microsoft.com/office/drawing/2010/main" val="0"/>
              </a:ext>
            </a:extLst>
          </a:blip>
          <a:srcRect r="1" b="1735"/>
          <a:stretch/>
        </p:blipFill>
        <p:spPr bwMode="auto">
          <a:xfrm>
            <a:off x="6172200" y="645106"/>
            <a:ext cx="5371343" cy="558536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35931" y="615074"/>
            <a:ext cx="4959055" cy="1546521"/>
          </a:xfrm>
        </p:spPr>
        <p:txBody>
          <a:bodyPr>
            <a:normAutofit/>
          </a:bodyPr>
          <a:lstStyle/>
          <a:p>
            <a:r>
              <a:rPr lang="en-US" dirty="0"/>
              <a:t>Addiction – a disease</a:t>
            </a:r>
          </a:p>
        </p:txBody>
      </p:sp>
      <p:sp>
        <p:nvSpPr>
          <p:cNvPr id="3" name="Content Placeholder 2"/>
          <p:cNvSpPr>
            <a:spLocks noGrp="1"/>
          </p:cNvSpPr>
          <p:nvPr>
            <p:ph idx="1"/>
          </p:nvPr>
        </p:nvSpPr>
        <p:spPr>
          <a:xfrm>
            <a:off x="569919" y="2046540"/>
            <a:ext cx="4886461" cy="3716462"/>
          </a:xfrm>
        </p:spPr>
        <p:txBody>
          <a:bodyPr anchor="ctr">
            <a:normAutofit/>
          </a:bodyPr>
          <a:lstStyle/>
          <a:p>
            <a:pPr>
              <a:buAutoNum type="arabicParenR"/>
            </a:pPr>
            <a:endParaRPr lang="en-US" sz="2800" dirty="0">
              <a:solidFill>
                <a:schemeClr val="bg1"/>
              </a:solidFill>
            </a:endParaRPr>
          </a:p>
          <a:p>
            <a:pPr>
              <a:buAutoNum type="arabicParenR"/>
            </a:pPr>
            <a:r>
              <a:rPr lang="en-US" sz="2800" dirty="0">
                <a:solidFill>
                  <a:schemeClr val="bg1"/>
                </a:solidFill>
              </a:rPr>
              <a:t>Primary </a:t>
            </a:r>
            <a:endParaRPr lang="en-US" sz="1700" dirty="0">
              <a:solidFill>
                <a:schemeClr val="tx1">
                  <a:lumMod val="85000"/>
                  <a:lumOff val="15000"/>
                </a:schemeClr>
              </a:solidFill>
            </a:endParaRPr>
          </a:p>
          <a:p>
            <a:pPr>
              <a:buAutoNum type="arabicParenR"/>
            </a:pPr>
            <a:r>
              <a:rPr lang="en-US" sz="2800" dirty="0">
                <a:solidFill>
                  <a:schemeClr val="bg1"/>
                </a:solidFill>
              </a:rPr>
              <a:t>Chronic </a:t>
            </a:r>
            <a:endParaRPr lang="en-US" sz="1700" dirty="0">
              <a:solidFill>
                <a:schemeClr val="tx1">
                  <a:lumMod val="85000"/>
                  <a:lumOff val="15000"/>
                </a:schemeClr>
              </a:solidFill>
            </a:endParaRPr>
          </a:p>
          <a:p>
            <a:pPr>
              <a:buAutoNum type="arabicParenR"/>
            </a:pPr>
            <a:r>
              <a:rPr lang="en-US" sz="2800" dirty="0">
                <a:solidFill>
                  <a:schemeClr val="bg1"/>
                </a:solidFill>
              </a:rPr>
              <a:t>Genetic </a:t>
            </a:r>
          </a:p>
          <a:p>
            <a:pPr>
              <a:buAutoNum type="arabicParenR"/>
            </a:pPr>
            <a:r>
              <a:rPr lang="en-US" sz="2800" dirty="0">
                <a:solidFill>
                  <a:schemeClr val="bg1"/>
                </a:solidFill>
              </a:rPr>
              <a:t>Progressive </a:t>
            </a:r>
            <a:endParaRPr lang="en-US" sz="1600" dirty="0">
              <a:solidFill>
                <a:schemeClr val="tx1">
                  <a:lumMod val="85000"/>
                  <a:lumOff val="15000"/>
                </a:schemeClr>
              </a:solidFill>
            </a:endParaRPr>
          </a:p>
          <a:p>
            <a:pPr>
              <a:buAutoNum type="arabicParenR"/>
            </a:pPr>
            <a:r>
              <a:rPr lang="en-US" sz="2800" dirty="0">
                <a:solidFill>
                  <a:schemeClr val="bg1"/>
                </a:solidFill>
              </a:rPr>
              <a:t>Fatal </a:t>
            </a:r>
          </a:p>
          <a:p>
            <a:pPr marL="0" indent="0">
              <a:buNone/>
            </a:pPr>
            <a:endParaRPr lang="en-US" sz="2800" dirty="0">
              <a:solidFill>
                <a:schemeClr val="bg1"/>
              </a:solidFill>
            </a:endParaRPr>
          </a:p>
        </p:txBody>
      </p:sp>
    </p:spTree>
    <p:extLst>
      <p:ext uri="{BB962C8B-B14F-4D97-AF65-F5344CB8AC3E}">
        <p14:creationId xmlns:p14="http://schemas.microsoft.com/office/powerpoint/2010/main" val="1194149904"/>
      </p:ext>
    </p:extLst>
  </p:cSld>
  <p:clrMapOvr>
    <a:masterClrMapping/>
  </p:clrMapOvr>
  <mc:AlternateContent xmlns:mc="http://schemas.openxmlformats.org/markup-compatibility/2006" xmlns:p14="http://schemas.microsoft.com/office/powerpoint/2010/main">
    <mc:Choice Requires="p14">
      <p:transition spd="slow" p14:dur="2000" advClick="0" advTm="31750"/>
    </mc:Choice>
    <mc:Fallback xmlns="">
      <p:transition spd="slow" advClick="0" advTm="3175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25352</TotalTime>
  <Words>1108</Words>
  <Application>Microsoft Office PowerPoint</Application>
  <PresentationFormat>Widescreen</PresentationFormat>
  <Paragraphs>156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Baskerville Old Face</vt:lpstr>
      <vt:lpstr>Century Gothic</vt:lpstr>
      <vt:lpstr>Wingdings</vt:lpstr>
      <vt:lpstr>Wingdings 3</vt:lpstr>
      <vt:lpstr>Ion Boardroom</vt:lpstr>
      <vt:lpstr>Recovery 2018</vt:lpstr>
      <vt:lpstr>Drugs Involved in U.S. Overdose Deaths   Among the more than 64,000 drug overdose deaths estimated in 2016, the sharpest increase occurred among deaths related to fentanyl and fentanyl analogs (synthetic opioids) with over 20,000 overdose deaths. Source: CDC WONDER</vt:lpstr>
      <vt:lpstr>PowerPoint Presentation</vt:lpstr>
      <vt:lpstr>PowerPoint Presentation</vt:lpstr>
      <vt:lpstr>David Marlon – MS, MBA, CADC</vt:lpstr>
      <vt:lpstr>Richard Branson</vt:lpstr>
      <vt:lpstr>Michael Cartwright  Chairman &amp; CEO American Addiction Centers</vt:lpstr>
      <vt:lpstr>David Siegel</vt:lpstr>
      <vt:lpstr>Addiction – a disease</vt:lpstr>
      <vt:lpstr>Primary  It has its own symptoms which are identifiable across the population of its victims. It has a predictable prognosis if the addiction-prone individual continues to use chemicals. It is not a symptom of a more serious problem.  Chronic There is no known cure. The victim is always susceptible to pathologic chemical use even after years of abstinence. The symptoms of the disease can be arrested.  Genetic multiple lines of research show that addiction is influenced by genes.  Progressive A long-term plateau of observable symptoms is not possible. The physical, emotional, and spiritual symptoms become worse when chemical use continues. The physiological tolerance for the chemical can increase or dramatically decrease even during abstinence.  Fatal It is a terminal illness unless the chemical use is permanently stopped. Chemical dependency deaths are often misrepresented on death certificates. Physical deterioration (heart disease, strokes, blood pressure problems, etc.) Accidents while under the influence of chemicals. Suicides. </vt:lpstr>
      <vt:lpstr>Medical Definition of Addiction</vt:lpstr>
      <vt:lpstr>Addiction relapse rate:   www.drugabuse.gov</vt:lpstr>
      <vt:lpstr>Treatment in 2018</vt:lpstr>
      <vt:lpstr>Rehab in 2018</vt:lpstr>
      <vt:lpstr>Medication-Assisted Treatment</vt:lpstr>
      <vt:lpstr>PowerPoint Presentation</vt:lpstr>
      <vt:lpstr>PowerPoint Presentation</vt:lpstr>
      <vt:lpstr>PowerPoint Presentation</vt:lpstr>
      <vt:lpstr>PowerPoint Presentation</vt:lpstr>
      <vt:lpstr>Ethics</vt:lpstr>
      <vt:lpstr>- Become addicted for various reasons  - Root cause</vt:lpstr>
      <vt:lpstr>Rehab in Sin City</vt:lpstr>
      <vt:lpstr>What Works? </vt:lpstr>
      <vt:lpstr>Abstinence</vt:lpstr>
      <vt:lpstr>Harm Reduction</vt:lpstr>
      <vt:lpstr>Moderation Method</vt:lpstr>
      <vt:lpstr>Aversion Therapy</vt:lpstr>
      <vt:lpstr>ABSTINENCE</vt:lpstr>
      <vt:lpstr>Family Disease</vt:lpstr>
      <vt:lpstr>Components of Comprehensive Drug Abuse Treatment</vt:lpstr>
      <vt:lpstr>PowerPoint Presentation</vt:lpstr>
      <vt:lpstr>How long does drug addiction treatment usually last?</vt:lpstr>
      <vt:lpstr> NIDA  90 DAY PROMISE </vt:lpstr>
      <vt:lpstr>PowerPoint Presentation</vt:lpstr>
      <vt:lpstr>Once in a lifetime opportunity at Solutions…</vt:lpstr>
      <vt:lpstr>Reward Deficiency Syndrome</vt:lpstr>
      <vt:lpstr>Brain Disease</vt:lpstr>
      <vt:lpstr>Signs &amp; Symptoms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Keynote Speach</dc:title>
  <dc:creator>Liza Zenkin</dc:creator>
  <cp:lastModifiedBy>BSLComputer</cp:lastModifiedBy>
  <cp:revision>105</cp:revision>
  <cp:lastPrinted>2018-02-22T16:32:28Z</cp:lastPrinted>
  <dcterms:created xsi:type="dcterms:W3CDTF">2017-07-07T20:58:30Z</dcterms:created>
  <dcterms:modified xsi:type="dcterms:W3CDTF">2018-03-21T01:08:25Z</dcterms:modified>
</cp:coreProperties>
</file>